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0" r:id="rId4"/>
    <p:sldId id="258" r:id="rId5"/>
    <p:sldId id="259" r:id="rId6"/>
    <p:sldId id="257" r:id="rId7"/>
    <p:sldId id="262" r:id="rId8"/>
    <p:sldId id="263" r:id="rId9"/>
    <p:sldId id="301" r:id="rId10"/>
    <p:sldId id="303" r:id="rId11"/>
    <p:sldId id="302" r:id="rId12"/>
    <p:sldId id="305" r:id="rId13"/>
    <p:sldId id="304" r:id="rId14"/>
    <p:sldId id="306" r:id="rId15"/>
    <p:sldId id="307" r:id="rId16"/>
    <p:sldId id="308" r:id="rId17"/>
    <p:sldId id="309" r:id="rId18"/>
    <p:sldId id="310" r:id="rId19"/>
    <p:sldId id="312" r:id="rId20"/>
    <p:sldId id="313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19B31-F410-FDD4-0024-21AC31C4D1C0}" v="34" dt="2024-11-24T19:40:03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cCKyjnTOL0" TargetMode="External"/><Relationship Id="rId2" Type="http://schemas.openxmlformats.org/officeDocument/2006/relationships/hyperlink" Target="https://www.youtube.com/watch?v=GxSYnhA_M-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tusmvHX-sIE" TargetMode="External"/><Relationship Id="rId4" Type="http://schemas.openxmlformats.org/officeDocument/2006/relationships/hyperlink" Target="https://www.youtube.com/watch?v=h6vtuQFkVz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l/resource/7891912/%cf%84%ce%b1-%ce%bc%ce%b5%cf%81%ce%b7-%cf%84%ce%bf%cf%85-%cf%83%cf%89%ce%bc%ce%b1%cf%84%ce%bf%cf%83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wordwall.net/play/7891/912/142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www.youtube.com/watch?v=kEf9KrQOk1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lue-powerpoint-background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lue-powerpoint-background.html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lue-powerpoint-background.html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pngimg.com/download/27448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cricket-ball-png/download/1422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cricket-ball-png/download/1422" TargetMode="Externa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KaEQD1hbvJU&amp;t=2s" TargetMode="Externa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hyperlink" Target="http://www.pngall.com/cricket-ball-png/download/142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hyperlink" Target="http://www.pngall.com/cricket-ball-png/download/142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7401/940/542" TargetMode="External"/><Relationship Id="rId3" Type="http://schemas.openxmlformats.org/officeDocument/2006/relationships/hyperlink" Target="https://learningapps.org/view11293453" TargetMode="External"/><Relationship Id="rId7" Type="http://schemas.openxmlformats.org/officeDocument/2006/relationships/hyperlink" Target="https://learningapps.org/view117166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view1168702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image" Target="../media/image8.jpeg"/><Relationship Id="rId4" Type="http://schemas.openxmlformats.org/officeDocument/2006/relationships/hyperlink" Target="https://learningapps.org/view11293600" TargetMode="Externa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hyperlink" Target="http://&#160;http:/photodentro.edu.gr/aggregator/lo/photodentro-lor-8521-10551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.jpeg"/><Relationship Id="rId5" Type="http://schemas.openxmlformats.org/officeDocument/2006/relationships/image" Target="../media/image29.jpeg"/><Relationship Id="rId10" Type="http://schemas.openxmlformats.org/officeDocument/2006/relationships/image" Target="../media/image34.svg"/><Relationship Id="rId4" Type="http://schemas.openxmlformats.org/officeDocument/2006/relationships/image" Target="../media/image7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2.svg"/><Relationship Id="rId3" Type="http://schemas.openxmlformats.org/officeDocument/2006/relationships/hyperlink" Target="http://photodentro.edu.gr/aggregator/lo/photodentro-lor-8521-10563" TargetMode="External"/><Relationship Id="rId7" Type="http://schemas.openxmlformats.org/officeDocument/2006/relationships/image" Target="../media/image38.jpeg"/><Relationship Id="rId12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0.svg"/><Relationship Id="rId5" Type="http://schemas.openxmlformats.org/officeDocument/2006/relationships/image" Target="../media/image36.jpeg"/><Relationship Id="rId15" Type="http://schemas.openxmlformats.org/officeDocument/2006/relationships/image" Target="../media/image43.jpeg"/><Relationship Id="rId10" Type="http://schemas.openxmlformats.org/officeDocument/2006/relationships/image" Target="../media/image39.png"/><Relationship Id="rId4" Type="http://schemas.openxmlformats.org/officeDocument/2006/relationships/image" Target="../media/image7.jpeg"/><Relationship Id="rId9" Type="http://schemas.openxmlformats.org/officeDocument/2006/relationships/image" Target="../media/image32.svg"/><Relationship Id="rId1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yh5p3.h5p.com/content/1290971083035631017" TargetMode="External"/><Relationship Id="rId3" Type="http://schemas.openxmlformats.org/officeDocument/2006/relationships/hyperlink" Target="https://myh5p3.h5p.com/content/1290971055481807897" TargetMode="External"/><Relationship Id="rId7" Type="http://schemas.openxmlformats.org/officeDocument/2006/relationships/hyperlink" Target="https://myh5p3.h5p.com/content/1290971072254619837" TargetMode="External"/><Relationship Id="rId2" Type="http://schemas.openxmlformats.org/officeDocument/2006/relationships/hyperlink" Target="https://myh5p3.h5p.com/content/129097106774857819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wordwall.net/play/8341/923/570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www.youtube.com/watch?v=kEf9KrQOk1A&amp;t=49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DEBC6B7F-AE36-4CC1-BD09-F7BD7D34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090"/>
            <a:ext cx="12203500" cy="6849819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9618D7A-CEEB-42F2-A24E-51650C457668}"/>
              </a:ext>
            </a:extLst>
          </p:cNvPr>
          <p:cNvGraphicFramePr>
            <a:graphicFrameLocks noGrp="1"/>
          </p:cNvGraphicFramePr>
          <p:nvPr/>
        </p:nvGraphicFramePr>
        <p:xfrm>
          <a:off x="2070339" y="172528"/>
          <a:ext cx="832989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32989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22B464D-BABA-42AA-AAE9-46AB3AE12F17}"/>
              </a:ext>
            </a:extLst>
          </p:cNvPr>
          <p:cNvGraphicFramePr>
            <a:graphicFrameLocks noGrp="1"/>
          </p:cNvGraphicFramePr>
          <p:nvPr/>
        </p:nvGraphicFramePr>
        <p:xfrm>
          <a:off x="934528" y="1049547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pic>
        <p:nvPicPr>
          <p:cNvPr id="11" name="Picture 11">
            <a:extLst>
              <a:ext uri="{FF2B5EF4-FFF2-40B4-BE49-F238E27FC236}">
                <a16:creationId xmlns:a16="http://schemas.microsoft.com/office/drawing/2014/main" id="{7FE0D985-0422-4E95-A542-B984BB4F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7108944" y="2550617"/>
            <a:ext cx="1835449" cy="386751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106372F-BB12-4652-95F9-90F937BE4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81548"/>
              </p:ext>
            </p:extLst>
          </p:nvPr>
        </p:nvGraphicFramePr>
        <p:xfrm>
          <a:off x="10192397" y="1915695"/>
          <a:ext cx="195769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693">
                  <a:extLst>
                    <a:ext uri="{9D8B030D-6E8A-4147-A177-3AD203B41FA5}">
                      <a16:colId xmlns:a16="http://schemas.microsoft.com/office/drawing/2014/main" val="243910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ΕΠΙΠΕΔΑ ΚΙΝΗΣΗΣ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60796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8090FCB4-5CB2-4F43-A398-0181047A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00022"/>
              </p:ext>
            </p:extLst>
          </p:nvPr>
        </p:nvGraphicFramePr>
        <p:xfrm>
          <a:off x="4240170" y="1901318"/>
          <a:ext cx="195769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693">
                  <a:extLst>
                    <a:ext uri="{9D8B030D-6E8A-4147-A177-3AD203B41FA5}">
                      <a16:colId xmlns:a16="http://schemas.microsoft.com/office/drawing/2014/main" val="243910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ΚΑΤΕΥΘΥΝΣΕΙΣ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60796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9B8A357A-DA1E-47D9-A5FA-C9C1C0D88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30111"/>
              </p:ext>
            </p:extLst>
          </p:nvPr>
        </p:nvGraphicFramePr>
        <p:xfrm>
          <a:off x="4240171" y="2476413"/>
          <a:ext cx="25615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534">
                  <a:extLst>
                    <a:ext uri="{9D8B030D-6E8A-4147-A177-3AD203B41FA5}">
                      <a16:colId xmlns:a16="http://schemas.microsoft.com/office/drawing/2014/main" val="243910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ΣΧΗΜΑΤΑ ΜΕ ΤΟ ΣΩΜΑ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60796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89DE96F-6285-4B16-A809-4D96DD6D9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41212"/>
              </p:ext>
            </p:extLst>
          </p:nvPr>
        </p:nvGraphicFramePr>
        <p:xfrm>
          <a:off x="7173152" y="1930072"/>
          <a:ext cx="23458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76">
                  <a:extLst>
                    <a:ext uri="{9D8B030D-6E8A-4147-A177-3AD203B41FA5}">
                      <a16:colId xmlns:a16="http://schemas.microsoft.com/office/drawing/2014/main" val="243910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ΤΑΧΥΤΗΤΑ ΚΙΝΗΣΗΣ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60796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DB3AB9D5-CBA7-4612-BD2C-C69C36F57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85958"/>
              </p:ext>
            </p:extLst>
          </p:nvPr>
        </p:nvGraphicFramePr>
        <p:xfrm>
          <a:off x="1220926" y="1886942"/>
          <a:ext cx="22308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859">
                  <a:extLst>
                    <a:ext uri="{9D8B030D-6E8A-4147-A177-3AD203B41FA5}">
                      <a16:colId xmlns:a16="http://schemas.microsoft.com/office/drawing/2014/main" val="2439100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ΔΙΑΤΑΞΗ ΣΤΟΝ ΧΩΡΟ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60796"/>
                  </a:ext>
                </a:extLst>
              </a:tr>
            </a:tbl>
          </a:graphicData>
        </a:graphic>
      </p:graphicFrame>
      <p:pic>
        <p:nvPicPr>
          <p:cNvPr id="5" name="Graphic 14" descr="Badge Tick">
            <a:extLst>
              <a:ext uri="{FF2B5EF4-FFF2-40B4-BE49-F238E27FC236}">
                <a16:creationId xmlns:a16="http://schemas.microsoft.com/office/drawing/2014/main" id="{C1BE1D86-427E-43DB-9BFF-E075AEE4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592" y="1778479"/>
            <a:ext cx="540589" cy="540589"/>
          </a:xfrm>
          <a:prstGeom prst="rect">
            <a:avLst/>
          </a:prstGeom>
        </p:spPr>
      </p:pic>
      <p:pic>
        <p:nvPicPr>
          <p:cNvPr id="15" name="Graphic 14" descr="Badge Tick">
            <a:extLst>
              <a:ext uri="{FF2B5EF4-FFF2-40B4-BE49-F238E27FC236}">
                <a16:creationId xmlns:a16="http://schemas.microsoft.com/office/drawing/2014/main" id="{ED786107-B1E1-447C-A54E-15512A070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7214" y="1821611"/>
            <a:ext cx="540589" cy="540589"/>
          </a:xfrm>
          <a:prstGeom prst="rect">
            <a:avLst/>
          </a:prstGeom>
        </p:spPr>
      </p:pic>
      <p:pic>
        <p:nvPicPr>
          <p:cNvPr id="16" name="Graphic 14" descr="Badge Tick">
            <a:extLst>
              <a:ext uri="{FF2B5EF4-FFF2-40B4-BE49-F238E27FC236}">
                <a16:creationId xmlns:a16="http://schemas.microsoft.com/office/drawing/2014/main" id="{5C879B2F-51DD-4700-89FF-58D24926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4573" y="1821611"/>
            <a:ext cx="540589" cy="540589"/>
          </a:xfrm>
          <a:prstGeom prst="rect">
            <a:avLst/>
          </a:prstGeom>
        </p:spPr>
      </p:pic>
      <p:pic>
        <p:nvPicPr>
          <p:cNvPr id="17" name="Graphic 14" descr="Badge Tick">
            <a:extLst>
              <a:ext uri="{FF2B5EF4-FFF2-40B4-BE49-F238E27FC236}">
                <a16:creationId xmlns:a16="http://schemas.microsoft.com/office/drawing/2014/main" id="{525DE515-11C7-478E-8B59-B553D742F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0083" y="1821610"/>
            <a:ext cx="540589" cy="540589"/>
          </a:xfrm>
          <a:prstGeom prst="rect">
            <a:avLst/>
          </a:prstGeom>
        </p:spPr>
      </p:pic>
      <p:pic>
        <p:nvPicPr>
          <p:cNvPr id="18" name="Graphic 14" descr="Badge Tick">
            <a:extLst>
              <a:ext uri="{FF2B5EF4-FFF2-40B4-BE49-F238E27FC236}">
                <a16:creationId xmlns:a16="http://schemas.microsoft.com/office/drawing/2014/main" id="{720FF1AB-05C2-4B9E-91F9-45EF84922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7216" y="2411081"/>
            <a:ext cx="540589" cy="540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76222-D655-4CB1-A804-0C3C5DD8CC31}"/>
              </a:ext>
            </a:extLst>
          </p:cNvPr>
          <p:cNvSpPr txBox="1"/>
          <p:nvPr/>
        </p:nvSpPr>
        <p:spPr>
          <a:xfrm>
            <a:off x="1762665" y="6377796"/>
            <a:ext cx="5460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https://www.youtube.com/watch?v=Tt_dsA3dWCc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Graphic 8" descr="Video camera">
            <a:extLst>
              <a:ext uri="{FF2B5EF4-FFF2-40B4-BE49-F238E27FC236}">
                <a16:creationId xmlns:a16="http://schemas.microsoft.com/office/drawing/2014/main" id="{F821AE6A-9A27-4747-A241-D48991FDE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762" y="6091687"/>
            <a:ext cx="785004" cy="785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6D4D6-D8C9-4062-89B0-0352760D7383}"/>
              </a:ext>
            </a:extLst>
          </p:cNvPr>
          <p:cNvSpPr txBox="1"/>
          <p:nvPr/>
        </p:nvSpPr>
        <p:spPr>
          <a:xfrm>
            <a:off x="8317841" y="6376898"/>
            <a:ext cx="38790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C00000"/>
                </a:solidFill>
                <a:cs typeface="Calibri"/>
              </a:rPr>
              <a:t>Επ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ιμέλει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α: 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Δενδρινού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 Μα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ργ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α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ρίτ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α</a:t>
            </a:r>
          </a:p>
          <a:p>
            <a:pPr algn="r"/>
            <a:r>
              <a:rPr lang="en-US" sz="1400" b="1">
                <a:solidFill>
                  <a:srgbClr val="C00000"/>
                </a:solidFill>
                <a:cs typeface="Calibri"/>
              </a:rPr>
              <a:t>Κα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θηγήτρι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α 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Φυσικής</a:t>
            </a:r>
            <a:r>
              <a:rPr lang="en-US" sz="1400" b="1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C00000"/>
                </a:solidFill>
                <a:cs typeface="Calibri"/>
              </a:rPr>
              <a:t>Αγωγής</a:t>
            </a:r>
            <a:endParaRPr lang="en-US" sz="1400" b="1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99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F98842-6DD5-4234-9982-87AB0D8500FE}"/>
              </a:ext>
            </a:extLst>
          </p:cNvPr>
          <p:cNvSpPr/>
          <p:nvPr/>
        </p:nvSpPr>
        <p:spPr>
          <a:xfrm>
            <a:off x="793631" y="642668"/>
            <a:ext cx="5635923" cy="345056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CHRISTMAS VIDEO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2"/>
              </a:rPr>
              <a:t>https://www.youtube.com/watch?v=GxSYnhA_M-8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3"/>
              </a:rPr>
              <a:t>https://www.youtube.com/watch?v=7cCKyjnTOL0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https://www.youtube.com/watch?v=h6vtuQFkVzA</a:t>
            </a:r>
            <a:endParaRPr lang="en-US"/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5"/>
              </a:rPr>
              <a:t>https://www.youtube.com/watch?v=tusmvHX-sIE</a:t>
            </a:r>
            <a:endParaRPr lang="en-US"/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38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4A9286-F471-498A-B21A-98F61784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1" y="-2620"/>
            <a:ext cx="7559614" cy="6805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811CD-3F98-4A28-B772-E1493367DB35}"/>
              </a:ext>
            </a:extLst>
          </p:cNvPr>
          <p:cNvSpPr txBox="1"/>
          <p:nvPr/>
        </p:nvSpPr>
        <p:spPr>
          <a:xfrm>
            <a:off x="138023" y="181154"/>
            <a:ext cx="21105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Ο ΜΙΚΥ ΚΑΝΕΙ ΣΠΟΡ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93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71FB57-250F-4E3F-9BED-2E3A05CB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9" y="484089"/>
            <a:ext cx="11250122" cy="5343482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15FDD5F1-5A50-443F-9B25-3C2054C31EDB}"/>
              </a:ext>
            </a:extLst>
          </p:cNvPr>
          <p:cNvSpPr/>
          <p:nvPr/>
        </p:nvSpPr>
        <p:spPr>
          <a:xfrm>
            <a:off x="4157157" y="5010136"/>
            <a:ext cx="5679055" cy="1380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ΠΑΤΑΤΕ ΣΥΜΜΕΤΟΧΗ/Join</a:t>
            </a:r>
          </a:p>
        </p:txBody>
      </p:sp>
    </p:spTree>
    <p:extLst>
      <p:ext uri="{BB962C8B-B14F-4D97-AF65-F5344CB8AC3E}">
        <p14:creationId xmlns:p14="http://schemas.microsoft.com/office/powerpoint/2010/main" val="23548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98B6FE4-5D87-43AD-91C7-96551557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044"/>
            <a:ext cx="12203500" cy="68620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3221A7-3C79-4413-A212-D7027330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0000">
            <a:off x="777223" y="2608883"/>
            <a:ext cx="2119043" cy="47804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E805A5F-023F-418E-B9AD-2172AEF146A0}"/>
              </a:ext>
            </a:extLst>
          </p:cNvPr>
          <p:cNvSpPr/>
          <p:nvPr/>
        </p:nvSpPr>
        <p:spPr>
          <a:xfrm>
            <a:off x="1641895" y="67574"/>
            <a:ext cx="9762224" cy="1437734"/>
          </a:xfrm>
          <a:prstGeom prst="cloud">
            <a:avLst/>
          </a:prstGeom>
          <a:solidFill>
            <a:srgbClr val="B8ED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a typeface="+mn-lt"/>
                <a:cs typeface="+mn-lt"/>
              </a:rPr>
              <a:t>ΔΗΜΟΤΙΚΟ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cs typeface="Calibri"/>
              </a:rPr>
              <a:t>ΦΥΣΙΚΗ ΑΓΩΓΗ(ΤΗΛΕΜΑΘΗΜΑ 12-2-21)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AF3E2-E7E2-42BA-A7CD-FE4C7C35D590}"/>
              </a:ext>
            </a:extLst>
          </p:cNvPr>
          <p:cNvSpPr txBox="1"/>
          <p:nvPr/>
        </p:nvSpPr>
        <p:spPr>
          <a:xfrm>
            <a:off x="3041351" y="1431086"/>
            <a:ext cx="63231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ΜΟΥΣΙΚΟΚΙΝΗΤΙΚΟ ΠΑΙΧΝΙΔΙ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Calibri" panose="020F0502020204030204"/>
            </a:endParaRPr>
          </a:p>
          <a:p>
            <a:pPr algn="ctr"/>
            <a:r>
              <a:rPr lang="en-US" sz="2000" b="1" dirty="0">
                <a:ea typeface="+mn-lt"/>
                <a:cs typeface="+mn-lt"/>
                <a:hlinkClick r:id="rId4"/>
              </a:rPr>
              <a:t>https://www.youtube.com/watch?v=kEf9KrQOk1A</a:t>
            </a:r>
            <a:endParaRPr lang="en-US" b="1">
              <a:ea typeface="+mn-lt"/>
              <a:cs typeface="+mn-lt"/>
            </a:endParaRPr>
          </a:p>
        </p:txBody>
      </p:sp>
      <p:pic>
        <p:nvPicPr>
          <p:cNvPr id="6" name="Graphic 6" descr="Video camera outline">
            <a:extLst>
              <a:ext uri="{FF2B5EF4-FFF2-40B4-BE49-F238E27FC236}">
                <a16:creationId xmlns:a16="http://schemas.microsoft.com/office/drawing/2014/main" id="{B21CC0E9-5236-4CDB-BB72-47D32BE5D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8913" y="1620328"/>
            <a:ext cx="598099" cy="598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FBF6F-9F9E-4778-845E-E4B42EB21317}"/>
              </a:ext>
            </a:extLst>
          </p:cNvPr>
          <p:cNvSpPr txBox="1"/>
          <p:nvPr/>
        </p:nvSpPr>
        <p:spPr>
          <a:xfrm>
            <a:off x="2566000" y="2379093"/>
            <a:ext cx="7329576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ΤΑ ΜΕΡΗ ΤΟΥ ΣΩΜΑΤΟΣ-1</a:t>
            </a:r>
          </a:p>
          <a:p>
            <a:pPr algn="ctr"/>
            <a:r>
              <a:rPr lang="en-US" sz="2000" b="1" dirty="0">
                <a:ea typeface="+mn-lt"/>
                <a:cs typeface="+mn-lt"/>
                <a:hlinkClick r:id="rId7"/>
              </a:rPr>
              <a:t>https://wordwall.net/play/7891/912/142</a:t>
            </a:r>
            <a:endParaRPr lang="en-US" b="1">
              <a:cs typeface="Calibri"/>
            </a:endParaRPr>
          </a:p>
          <a:p>
            <a:pPr algn="ctr"/>
            <a:endParaRPr lang="en-US" sz="2000" b="1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  <a:hlinkClick r:id="rId8"/>
              </a:rPr>
              <a:t>https://wordwall.net/el/resource/7891912/%cf%84%ce%b1-%ce%bc%ce%b5%cf%81%ce%b7-%cf%84%ce%bf%cf%85-%cf%83%cf%89%ce%bc%ce%b1%cf%84%ce%bf%cf%83</a:t>
            </a:r>
            <a:endParaRPr lang="en-US" b="1"/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37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id="{36F91803-062D-4A2D-A47C-15D3C571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0" y="-1959"/>
            <a:ext cx="12203499" cy="6732522"/>
          </a:xfrm>
          <a:prstGeom prst="rect">
            <a:avLst/>
          </a:prstGeom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3B50A2-2E3F-4282-8115-5BC372D5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92" y="1350034"/>
            <a:ext cx="3749615" cy="457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D17C98F-0847-4CD3-B368-8A478400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40000">
            <a:off x="4769934" y="2151072"/>
            <a:ext cx="2498786" cy="259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A picture containing trash&#10;&#10;Description automatically generated">
            <a:extLst>
              <a:ext uri="{FF2B5EF4-FFF2-40B4-BE49-F238E27FC236}">
                <a16:creationId xmlns:a16="http://schemas.microsoft.com/office/drawing/2014/main" id="{255D9B13-235C-4C71-B8CF-1B4280940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702" y="2212674"/>
            <a:ext cx="1104181" cy="70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ΚΟΥΤΑΛΟ-ΡΑΚΕΤΑ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8835426" y="266753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b="1">
                <a:solidFill>
                  <a:srgbClr val="002060"/>
                </a:solidFill>
                <a:cs typeface="Calibri"/>
              </a:rPr>
              <a:t>3 ΧΤΥΠΗΜΑΤΑ</a:t>
            </a:r>
          </a:p>
          <a:p>
            <a:pPr marL="342900" indent="-342900">
              <a:buAutoNum type="arabicPeriod"/>
            </a:pPr>
            <a:r>
              <a:rPr lang="en-US" sz="2400" b="1">
                <a:solidFill>
                  <a:srgbClr val="002060"/>
                </a:solidFill>
                <a:cs typeface="Calibri"/>
              </a:rPr>
              <a:t>4 ΧΤΥΠΗΜΑΤΑ</a:t>
            </a:r>
          </a:p>
          <a:p>
            <a:pPr marL="342900" indent="-342900">
              <a:buAutoNum type="arabicPeriod"/>
            </a:pPr>
            <a:r>
              <a:rPr lang="en-US" sz="2400" b="1">
                <a:solidFill>
                  <a:srgbClr val="002060"/>
                </a:solidFill>
                <a:cs typeface="Calibri"/>
              </a:rPr>
              <a:t>5 ΧΤΥΠΗΜΑΤΑ</a:t>
            </a:r>
            <a:endParaRPr lang="en-US" sz="24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86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id="{36F91803-062D-4A2D-A47C-15D3C571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0" y="-73846"/>
            <a:ext cx="12203499" cy="6732522"/>
          </a:xfrm>
          <a:prstGeom prst="rect">
            <a:avLst/>
          </a:prstGeom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3B50A2-2E3F-4282-8115-5BC372D5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76864"/>
            <a:ext cx="3749615" cy="457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D17C98F-0847-4CD3-B368-8A478400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80000">
            <a:off x="3146964" y="1052950"/>
            <a:ext cx="2326258" cy="242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A picture containing trash&#10;&#10;Description automatically generated">
            <a:extLst>
              <a:ext uri="{FF2B5EF4-FFF2-40B4-BE49-F238E27FC236}">
                <a16:creationId xmlns:a16="http://schemas.microsoft.com/office/drawing/2014/main" id="{255D9B13-235C-4C71-B8CF-1B4280940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721" y="1220637"/>
            <a:ext cx="1894935" cy="121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ΚΟΥΤΑΛΟ-ΤΕΝΙΣ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378444" y="5427993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3 ΒΗΜΑΤΑ ΜΑΚΡΙΑ-&gt; 5 ΚΑΛΑΘΙΑ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5 ΒΗΜΑΤΑ ΜΑΚΡΙΑ-&gt; 10 ΚΑΛΑΘΙΑ</a:t>
            </a:r>
            <a:endParaRPr lang="en-US" sz="20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6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C2301A72-63C5-41B6-B0C8-A490C4541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287" y="3422626"/>
            <a:ext cx="2743200" cy="182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B717EC2A-6B8D-4231-AA59-312C6DE50D99}"/>
              </a:ext>
            </a:extLst>
          </p:cNvPr>
          <p:cNvSpPr/>
          <p:nvPr/>
        </p:nvSpPr>
        <p:spPr>
          <a:xfrm rot="1380000">
            <a:off x="6769809" y="1657066"/>
            <a:ext cx="3709358" cy="10926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 flipV="1">
            <a:off x="3955751" y="5136131"/>
            <a:ext cx="5572663" cy="3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254565" y="46938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38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id="{36F91803-062D-4A2D-A47C-15D3C571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0" y="-73846"/>
            <a:ext cx="12203499" cy="6732522"/>
          </a:xfrm>
          <a:prstGeom prst="rect">
            <a:avLst/>
          </a:prstGeom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3B50A2-2E3F-4282-8115-5BC372D5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" y="1263769"/>
            <a:ext cx="3620218" cy="44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D17C98F-0847-4CD3-B368-8A478400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0000" flipV="1">
            <a:off x="2690367" y="3858938"/>
            <a:ext cx="2182485" cy="187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A picture containing trash&#10;&#10;Description automatically generated">
            <a:extLst>
              <a:ext uri="{FF2B5EF4-FFF2-40B4-BE49-F238E27FC236}">
                <a16:creationId xmlns:a16="http://schemas.microsoft.com/office/drawing/2014/main" id="{255D9B13-235C-4C71-B8CF-1B4280940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08" y="4800598"/>
            <a:ext cx="1564256" cy="99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ΚΟΥΤΑΛΟ-ΓΚΟΛΦ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134029" y="1718634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3 ΒΗΜΑΤΑ ΜΑΚΡΙΑ-&gt; 5 ΣΤΟΧΟΥΣ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5 ΒΗΜΑΤΑ ΜΑΚΡΙΑ-&gt; 10 ΣΤΟΧΟΥΣ</a:t>
            </a:r>
            <a:endParaRPr lang="en-US" sz="20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6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C2301A72-63C5-41B6-B0C8-A490C4541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280000">
            <a:off x="9267645" y="3609532"/>
            <a:ext cx="2743200" cy="182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 flipV="1">
            <a:off x="4099525" y="5898131"/>
            <a:ext cx="5572663" cy="3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470225" y="61315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172B0DA-AF71-423E-9284-709E3FC6873F}"/>
              </a:ext>
            </a:extLst>
          </p:cNvPr>
          <p:cNvCxnSpPr/>
          <p:nvPr/>
        </p:nvCxnSpPr>
        <p:spPr>
          <a:xfrm flipV="1">
            <a:off x="5796952" y="4935748"/>
            <a:ext cx="4278700" cy="422693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F101CF-CEE7-4C9D-92B8-B0869A233603}"/>
              </a:ext>
            </a:extLst>
          </p:cNvPr>
          <p:cNvSpPr/>
          <p:nvPr/>
        </p:nvSpPr>
        <p:spPr>
          <a:xfrm>
            <a:off x="5835935" y="3832767"/>
            <a:ext cx="2918603" cy="905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ΣΤΟΧΟΣ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948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Calibri"/>
              </a:rPr>
              <a:t>Challenge Game: Twister game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1675500" y="1028522"/>
            <a:ext cx="79334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Calibri"/>
              </a:rPr>
              <a:t>ΣΤΟΧΟΣ:</a:t>
            </a:r>
            <a:r>
              <a:rPr lang="en-US" sz="3200" b="1" dirty="0">
                <a:solidFill>
                  <a:srgbClr val="002060"/>
                </a:solidFill>
                <a:cs typeface="Calibri"/>
              </a:rPr>
              <a:t> ΑΚΟΥΜΠΩ ΤΑ ΜΕΡΗ ΤΟΥ ΣΩΜΑΤΟΣ ΣΤΗΝ ΕΠΙΦΑΝΕΙΑ ΠΟΥ ΘΑ ΜΟΥ ΖΗΤΗΘΕΙ</a:t>
            </a: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9CD76619-F462-4AA6-81CA-9B40386CE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929" y="547777"/>
            <a:ext cx="1420484" cy="1391730"/>
          </a:xfrm>
          <a:prstGeom prst="rect">
            <a:avLst/>
          </a:prstGeom>
        </p:spPr>
      </p:pic>
      <p:pic>
        <p:nvPicPr>
          <p:cNvPr id="6" name="Picture 11" descr="A picture containing person, person, indoor, lady&#10;&#10;Description automatically generated">
            <a:extLst>
              <a:ext uri="{FF2B5EF4-FFF2-40B4-BE49-F238E27FC236}">
                <a16:creationId xmlns:a16="http://schemas.microsoft.com/office/drawing/2014/main" id="{C29F60A2-B606-436C-8262-39B2DD9CE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7" y="3871855"/>
            <a:ext cx="2656936" cy="2751762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9C5BFA47-5A42-4DDF-911D-10F873954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6872" y="227881"/>
            <a:ext cx="1657350" cy="1600200"/>
          </a:xfrm>
          <a:prstGeom prst="rect">
            <a:avLst/>
          </a:prstGeom>
        </p:spPr>
      </p:pic>
      <p:pic>
        <p:nvPicPr>
          <p:cNvPr id="16" name="Picture 1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E8744195-03A7-4996-8175-B13D485F8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2023" y="1512159"/>
            <a:ext cx="2743200" cy="2568474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25E7A96-B610-43E3-BEEF-2B5149103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890" y="4027098"/>
            <a:ext cx="2743200" cy="2743200"/>
          </a:xfrm>
          <a:prstGeom prst="rect">
            <a:avLst/>
          </a:prstGeom>
        </p:spPr>
      </p:pic>
      <p:pic>
        <p:nvPicPr>
          <p:cNvPr id="18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C5C11BE-BE7D-4408-94F5-319125C5C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92" y="1941860"/>
            <a:ext cx="1794295" cy="179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9" descr="A picture containing indoor&#10;&#10;Description automatically generated">
            <a:extLst>
              <a:ext uri="{FF2B5EF4-FFF2-40B4-BE49-F238E27FC236}">
                <a16:creationId xmlns:a16="http://schemas.microsoft.com/office/drawing/2014/main" id="{10535A89-E606-40F3-85D9-44E33CB60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9488" y="2476140"/>
            <a:ext cx="5558646" cy="41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6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ΝΕΡΟ-ΒΟΛΙΑ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105274" y="1359200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3 ΒΗΜΑΤΑ ΜΑΚΡΙΑ-&gt; 5 ΣΤΟΧΟΥΣ (10)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rgbClr val="002060"/>
                </a:solidFill>
                <a:cs typeface="Calibri"/>
              </a:rPr>
              <a:t>5 ΒΗΜΑΤΑ ΜΑΚΡΙΑ-&gt; 10 ΣΤΟΧΟΥΣ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 flipV="1">
            <a:off x="4099525" y="5898131"/>
            <a:ext cx="5572663" cy="3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470225" y="61315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F101CF-CEE7-4C9D-92B8-B0869A233603}"/>
              </a:ext>
            </a:extLst>
          </p:cNvPr>
          <p:cNvSpPr/>
          <p:nvPr/>
        </p:nvSpPr>
        <p:spPr>
          <a:xfrm>
            <a:off x="4254425" y="2696955"/>
            <a:ext cx="4945810" cy="905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ΣΤΟΧΟΣ</a:t>
            </a:r>
            <a:endParaRPr lang="en-US" sz="2800">
              <a:cs typeface="Calibri" panose="020F0502020204030204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883A2989-0181-42BE-B912-2B48B9CF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675" y="1856117"/>
            <a:ext cx="3424686" cy="4511615"/>
          </a:xfrm>
          <a:prstGeom prst="rect">
            <a:avLst/>
          </a:prstGeom>
        </p:spPr>
      </p:pic>
      <p:pic>
        <p:nvPicPr>
          <p:cNvPr id="15" name="Picture 15" descr="A picture containing text, furniture, table, worktable&#10;&#10;Description automatically generated">
            <a:extLst>
              <a:ext uri="{FF2B5EF4-FFF2-40B4-BE49-F238E27FC236}">
                <a16:creationId xmlns:a16="http://schemas.microsoft.com/office/drawing/2014/main" id="{FFF251A1-FA7F-4348-9DC5-F4CB93EC2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985" y="3366347"/>
            <a:ext cx="2225616" cy="2756363"/>
          </a:xfrm>
          <a:prstGeom prst="rect">
            <a:avLst/>
          </a:prstGeom>
        </p:spPr>
      </p:pic>
      <p:pic>
        <p:nvPicPr>
          <p:cNvPr id="7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3D3DC4-B2D9-47FF-8866-F47ACD9B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421" y="2343328"/>
            <a:ext cx="457200" cy="1351831"/>
          </a:xfrm>
          <a:prstGeom prst="rect">
            <a:avLst/>
          </a:prstGeom>
        </p:spPr>
      </p:pic>
      <p:pic>
        <p:nvPicPr>
          <p:cNvPr id="6" name="Picture 11" descr="A red circle on a black background&#10;&#10;Description automatically generated">
            <a:extLst>
              <a:ext uri="{FF2B5EF4-FFF2-40B4-BE49-F238E27FC236}">
                <a16:creationId xmlns:a16="http://schemas.microsoft.com/office/drawing/2014/main" id="{A9FA16CE-E82D-44EA-801C-6CC3F0D77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11649" y="2456837"/>
            <a:ext cx="1139192" cy="11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ΝΕΡΟ-ΒΟΛΙΑ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105274" y="1359200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3 ΒΗΜΑΤΑ ΜΑΚΡΙΑ-&gt; 5 ΣΤΟΧΟΥΣ (10)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rgbClr val="002060"/>
                </a:solidFill>
                <a:cs typeface="Calibri"/>
              </a:rPr>
              <a:t>5 ΒΗΜΑΤΑ ΜΑΚΡΙΑ-&gt; 10 ΣΤΟΧΟΥΣ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 flipV="1">
            <a:off x="4099525" y="5898131"/>
            <a:ext cx="5572663" cy="3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513357" y="64191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F101CF-CEE7-4C9D-92B8-B0869A233603}"/>
              </a:ext>
            </a:extLst>
          </p:cNvPr>
          <p:cNvSpPr/>
          <p:nvPr/>
        </p:nvSpPr>
        <p:spPr>
          <a:xfrm>
            <a:off x="4412576" y="5112351"/>
            <a:ext cx="4945810" cy="905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ΣΤΟΧΟΣ</a:t>
            </a:r>
            <a:endParaRPr lang="en-US" sz="2800">
              <a:cs typeface="Calibri" panose="020F0502020204030204"/>
            </a:endParaRPr>
          </a:p>
        </p:txBody>
      </p:sp>
      <p:pic>
        <p:nvPicPr>
          <p:cNvPr id="7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3D3DC4-B2D9-47FF-8866-F47ACD9B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628" y="4241140"/>
            <a:ext cx="715992" cy="2171340"/>
          </a:xfrm>
          <a:prstGeom prst="rect">
            <a:avLst/>
          </a:prstGeom>
        </p:spPr>
      </p:pic>
      <p:pic>
        <p:nvPicPr>
          <p:cNvPr id="2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6F444F2-D389-4F1F-B39F-6DC641AA1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" y="2356448"/>
            <a:ext cx="3620218" cy="44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A red circle on a black background&#10;&#10;Description automatically generated">
            <a:extLst>
              <a:ext uri="{FF2B5EF4-FFF2-40B4-BE49-F238E27FC236}">
                <a16:creationId xmlns:a16="http://schemas.microsoft.com/office/drawing/2014/main" id="{A9FA16CE-E82D-44EA-801C-6CC3F0D77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7158" y="5921780"/>
            <a:ext cx="1139192" cy="113919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CD50ED1-3DE7-4610-A82D-FBB03E832A88}"/>
              </a:ext>
            </a:extLst>
          </p:cNvPr>
          <p:cNvSpPr/>
          <p:nvPr/>
        </p:nvSpPr>
        <p:spPr>
          <a:xfrm rot="19260000">
            <a:off x="3621823" y="3789635"/>
            <a:ext cx="2889848" cy="90577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ΠΟΔΙ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57050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DEBC6B7F-AE36-4CC1-BD09-F7BD7D34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090"/>
            <a:ext cx="12203500" cy="6849819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9618D7A-CEEB-42F2-A24E-51650C457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92014"/>
              </p:ext>
            </p:extLst>
          </p:nvPr>
        </p:nvGraphicFramePr>
        <p:xfrm>
          <a:off x="2070339" y="172528"/>
          <a:ext cx="832989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32989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22B464D-BABA-42AA-AAE9-46AB3AE12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35325"/>
              </p:ext>
            </p:extLst>
          </p:nvPr>
        </p:nvGraphicFramePr>
        <p:xfrm>
          <a:off x="934528" y="1049547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pic>
        <p:nvPicPr>
          <p:cNvPr id="8" name="Graphic 8" descr="Video camera">
            <a:extLst>
              <a:ext uri="{FF2B5EF4-FFF2-40B4-BE49-F238E27FC236}">
                <a16:creationId xmlns:a16="http://schemas.microsoft.com/office/drawing/2014/main" id="{09D36CBB-AD4B-4E07-9AB7-29489DB91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30" y="1605950"/>
            <a:ext cx="598099" cy="598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3EE3C1-A453-4CCE-BD0B-57E6D7AC1582}"/>
              </a:ext>
            </a:extLst>
          </p:cNvPr>
          <p:cNvSpPr txBox="1"/>
          <p:nvPr/>
        </p:nvSpPr>
        <p:spPr>
          <a:xfrm>
            <a:off x="3430438" y="1719532"/>
            <a:ext cx="58343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  <a:hlinkClick r:id="rId5"/>
              </a:rPr>
              <a:t>https://www.youtube.com/watch?v=KaEQD1hbvJU&amp;t=2s</a:t>
            </a:r>
            <a:endParaRPr lang="en-US" b="1">
              <a:ea typeface="+mn-lt"/>
              <a:cs typeface="+mn-lt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FE0D985-0422-4E95-A542-B984BB4F5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40000">
            <a:off x="7108944" y="2550617"/>
            <a:ext cx="1835449" cy="3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4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ΚΕΦΑΛΟ-ΚΑΛΑΘΙΑ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105274" y="1359200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2 ΒΗΜΑΤΑ ΜΑΚΡΙΑ-&gt; 5 ΣΤΟΧΟΥΣ 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 dirty="0">
                <a:solidFill>
                  <a:srgbClr val="FF0000"/>
                </a:solidFill>
                <a:cs typeface="Calibri"/>
              </a:rPr>
              <a:t>4</a:t>
            </a:r>
            <a:r>
              <a:rPr lang="en-US" sz="2000" b="1" dirty="0">
                <a:solidFill>
                  <a:srgbClr val="002060"/>
                </a:solidFill>
                <a:cs typeface="Calibri"/>
              </a:rPr>
              <a:t> ΒΗΜΑΤΑ ΜΑΚΡΙΑ-&gt; 10 ΣΤΟΧΟΥΣ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>
            <a:off x="4099525" y="5932636"/>
            <a:ext cx="2826588" cy="373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513357" y="64191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F101CF-CEE7-4C9D-92B8-B0869A233603}"/>
              </a:ext>
            </a:extLst>
          </p:cNvPr>
          <p:cNvSpPr/>
          <p:nvPr/>
        </p:nvSpPr>
        <p:spPr>
          <a:xfrm rot="1740000">
            <a:off x="3526756" y="3201606"/>
            <a:ext cx="1567132" cy="5463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ΣΤΟΧΟΣ</a:t>
            </a:r>
            <a:endParaRPr lang="en-US" sz="2800">
              <a:cs typeface="Calibri" panose="020F0502020204030204"/>
            </a:endParaRPr>
          </a:p>
        </p:txBody>
      </p:sp>
      <p:pic>
        <p:nvPicPr>
          <p:cNvPr id="2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6F444F2-D389-4F1F-B39F-6DC641AA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62" y="2227052"/>
            <a:ext cx="3620218" cy="44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A red circle on a black background&#10;&#10;Description automatically generated">
            <a:extLst>
              <a:ext uri="{FF2B5EF4-FFF2-40B4-BE49-F238E27FC236}">
                <a16:creationId xmlns:a16="http://schemas.microsoft.com/office/drawing/2014/main" id="{A9FA16CE-E82D-44EA-801C-6CC3F0D77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5913" y="1982383"/>
            <a:ext cx="1139192" cy="1139192"/>
          </a:xfrm>
          <a:prstGeom prst="rect">
            <a:avLst/>
          </a:prstGeom>
        </p:spPr>
      </p:pic>
      <p:sp>
        <p:nvSpPr>
          <p:cNvPr id="3" name="Diagonal Stripe 2">
            <a:extLst>
              <a:ext uri="{FF2B5EF4-FFF2-40B4-BE49-F238E27FC236}">
                <a16:creationId xmlns:a16="http://schemas.microsoft.com/office/drawing/2014/main" id="{440C7014-4FFF-4FBC-AF10-B128830C37AC}"/>
              </a:ext>
            </a:extLst>
          </p:cNvPr>
          <p:cNvSpPr/>
          <p:nvPr/>
        </p:nvSpPr>
        <p:spPr>
          <a:xfrm rot="-2580000">
            <a:off x="2556020" y="6019999"/>
            <a:ext cx="488830" cy="560716"/>
          </a:xfrm>
          <a:prstGeom prst="diagStri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ECB98EEF-8158-4392-9F42-6286A2413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344" y="3997720"/>
            <a:ext cx="2743200" cy="182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4D62FE8F-5C1C-4D9C-9CE6-EC46B4F808B1}"/>
              </a:ext>
            </a:extLst>
          </p:cNvPr>
          <p:cNvSpPr/>
          <p:nvPr/>
        </p:nvSpPr>
        <p:spPr>
          <a:xfrm rot="2460000">
            <a:off x="3944118" y="2316443"/>
            <a:ext cx="1969697" cy="7332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0C695-CABC-41AF-BA33-3BC7872E2E31}"/>
              </a:ext>
            </a:extLst>
          </p:cNvPr>
          <p:cNvSpPr txBox="1"/>
          <p:nvPr/>
        </p:nvSpPr>
        <p:spPr>
          <a:xfrm>
            <a:off x="2352137" y="310551"/>
            <a:ext cx="7343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Calibri"/>
              </a:rPr>
              <a:t>Challenge Game: Mini-ΝΕΡΟ ΓΚΟΛΦ</a:t>
            </a:r>
            <a:endParaRPr lang="en-US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0F1F-4739-4072-A79F-9BBF2D15B700}"/>
              </a:ext>
            </a:extLst>
          </p:cNvPr>
          <p:cNvSpPr txBox="1"/>
          <p:nvPr/>
        </p:nvSpPr>
        <p:spPr>
          <a:xfrm>
            <a:off x="4378444" y="2279351"/>
            <a:ext cx="4511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3 ΒΗΜΑΤΑ ΜΑΚΡΙΑ-&gt; 5 ΣΤΟΧΟΥΣ</a:t>
            </a:r>
            <a:endParaRPr lang="en-US" sz="2000">
              <a:cs typeface="Calibri"/>
            </a:endParaRPr>
          </a:p>
          <a:p>
            <a:pPr marL="342900" indent="-342900" algn="ctr">
              <a:buAutoNum type="arabicPeriod"/>
            </a:pPr>
            <a:r>
              <a:rPr lang="en-US" sz="2000" b="1">
                <a:solidFill>
                  <a:srgbClr val="002060"/>
                </a:solidFill>
                <a:cs typeface="Calibri"/>
              </a:rPr>
              <a:t>5 ΒΗΜΑΤΑ ΜΑΚΡΙΑ-&gt; 10 ΣΤΟΧΟΥΣ</a:t>
            </a:r>
            <a:endParaRPr lang="en-US" sz="2000" b="1" dirty="0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0E6C37-412B-4474-BEE7-0527C9C62FC5}"/>
              </a:ext>
            </a:extLst>
          </p:cNvPr>
          <p:cNvCxnSpPr/>
          <p:nvPr/>
        </p:nvCxnSpPr>
        <p:spPr>
          <a:xfrm flipV="1">
            <a:off x="4099525" y="5898131"/>
            <a:ext cx="5572663" cy="345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54A27B-2932-43E7-BC56-20AD7D84763E}"/>
              </a:ext>
            </a:extLst>
          </p:cNvPr>
          <p:cNvSpPr txBox="1"/>
          <p:nvPr/>
        </p:nvSpPr>
        <p:spPr>
          <a:xfrm>
            <a:off x="5470225" y="61315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Calibri"/>
              </a:rPr>
              <a:t>ΑΠΟΣΤΑΣΗ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F101CF-CEE7-4C9D-92B8-B0869A233603}"/>
              </a:ext>
            </a:extLst>
          </p:cNvPr>
          <p:cNvSpPr/>
          <p:nvPr/>
        </p:nvSpPr>
        <p:spPr>
          <a:xfrm>
            <a:off x="5476501" y="4925446"/>
            <a:ext cx="3134263" cy="905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ΣΤΟΧΟΣ</a:t>
            </a:r>
            <a:endParaRPr lang="en-US" sz="2800">
              <a:cs typeface="Calibri" panose="020F0502020204030204"/>
            </a:endParaRPr>
          </a:p>
        </p:txBody>
      </p:sp>
      <p:pic>
        <p:nvPicPr>
          <p:cNvPr id="7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3D3DC4-B2D9-47FF-8866-F47ACD9B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590" y="4399291"/>
            <a:ext cx="543464" cy="1610623"/>
          </a:xfrm>
          <a:prstGeom prst="rect">
            <a:avLst/>
          </a:prstGeom>
        </p:spPr>
      </p:pic>
      <p:pic>
        <p:nvPicPr>
          <p:cNvPr id="6" name="Picture 11" descr="A red circle on a black background&#10;&#10;Description automatically generated">
            <a:extLst>
              <a:ext uri="{FF2B5EF4-FFF2-40B4-BE49-F238E27FC236}">
                <a16:creationId xmlns:a16="http://schemas.microsoft.com/office/drawing/2014/main" id="{A9FA16CE-E82D-44EA-801C-6CC3F0D77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46177" y="5001629"/>
            <a:ext cx="1139192" cy="1139192"/>
          </a:xfrm>
          <a:prstGeom prst="rect">
            <a:avLst/>
          </a:prstGeom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433FAC5-7417-4E90-86E8-8BBC9C7E4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2" y="1393165"/>
            <a:ext cx="3620218" cy="44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4E56137-D662-48C7-8F1A-5DAA20459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20000" flipV="1">
            <a:off x="2431575" y="4160863"/>
            <a:ext cx="2182485" cy="187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B2C09112-45FA-4482-B79E-7C8DC1A6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090"/>
            <a:ext cx="12203500" cy="684981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964110-45F0-4424-9F85-539415EE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20460"/>
              </p:ext>
            </p:extLst>
          </p:nvPr>
        </p:nvGraphicFramePr>
        <p:xfrm>
          <a:off x="1768415" y="43132"/>
          <a:ext cx="884277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84277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BD218E-7AFE-403F-BFB8-73603AEB9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56589"/>
              </p:ext>
            </p:extLst>
          </p:nvPr>
        </p:nvGraphicFramePr>
        <p:xfrm>
          <a:off x="848264" y="733245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7111741-274F-4EA9-9FE0-F21D26B4708A}"/>
              </a:ext>
            </a:extLst>
          </p:cNvPr>
          <p:cNvSpPr txBox="1"/>
          <p:nvPr/>
        </p:nvSpPr>
        <p:spPr>
          <a:xfrm>
            <a:off x="1902062" y="1449071"/>
            <a:ext cx="339018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MEMORY GAMES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F78F3C-F18A-491B-BC05-ECABA2003760}"/>
              </a:ext>
            </a:extLst>
          </p:cNvPr>
          <p:cNvSpPr txBox="1"/>
          <p:nvPr/>
        </p:nvSpPr>
        <p:spPr>
          <a:xfrm>
            <a:off x="1638908" y="1981671"/>
            <a:ext cx="5010237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>
              <a:ea typeface="+mn-lt"/>
              <a:cs typeface="+mn-lt"/>
            </a:endParaRPr>
          </a:p>
          <a:p>
            <a:pPr algn="ctr"/>
            <a:r>
              <a:rPr lang="en-US" sz="2000" b="1" dirty="0">
                <a:highlight>
                  <a:srgbClr val="00FF00"/>
                </a:highlight>
                <a:ea typeface="+mn-lt"/>
                <a:cs typeface="+mn-lt"/>
              </a:rPr>
              <a:t>ΣΩΜΑΤΙΚΑ ΣΧΗΜΑΤΑ-ΠΑΙΧΝΙΔΙ ΜΝΗΜΗΣ</a:t>
            </a:r>
            <a:endParaRPr lang="en-US" sz="2000" dirty="0">
              <a:highlight>
                <a:srgbClr val="00FF00"/>
              </a:highlight>
              <a:cs typeface="Calibri"/>
            </a:endParaRPr>
          </a:p>
          <a:p>
            <a:endParaRPr lang="en-US" sz="1600" b="1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  <a:hlinkClick r:id="rId3"/>
              </a:rPr>
              <a:t>https://learningapps.org/view11293453</a:t>
            </a:r>
            <a:endParaRPr lang="en-US" sz="1600" b="1"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 sz="1600" dirty="0"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  <a:hlinkClick r:id="rId4"/>
              </a:rPr>
              <a:t>https://learningapps.org/view11293600</a:t>
            </a:r>
            <a:endParaRPr lang="en-US" sz="1600" b="1">
              <a:highlight>
                <a:srgbClr val="FFFF00"/>
              </a:highlight>
              <a:ea typeface="+mn-lt"/>
              <a:cs typeface="+mn-lt"/>
            </a:endParaRPr>
          </a:p>
          <a:p>
            <a:endParaRPr lang="en-US" sz="1600"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596575-CAFA-43C8-8A36-2B49627234D7}"/>
              </a:ext>
            </a:extLst>
          </p:cNvPr>
          <p:cNvSpPr txBox="1"/>
          <p:nvPr/>
        </p:nvSpPr>
        <p:spPr>
          <a:xfrm>
            <a:off x="9637863" y="1530117"/>
            <a:ext cx="2613803" cy="3477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  <a:cs typeface="Calibri"/>
              </a:rPr>
              <a:t>ΑΠΟΣΤΟΛΗ</a:t>
            </a:r>
          </a:p>
          <a:p>
            <a:pPr algn="ctr"/>
            <a:endParaRPr lang="en-US" sz="1400" b="1">
              <a:solidFill>
                <a:schemeClr val="tx1"/>
              </a:solidFill>
              <a:cs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1400" b="1">
                <a:cs typeface="Calibri"/>
              </a:rPr>
              <a:t>ΚΑΝΤΕ ΚΛΙΚ ΚΑΘΕ ΦΟΡΑ ΠΑΝΩ ΣΕ ΕΝΑΝ ΣΥΝΔΕΣΜΟ ΓΙΑ ΝΑ ΠΑΙΞΕΤΕ ΤΑ ΠΑΙΧΝΙΔΙΑ.</a:t>
            </a:r>
            <a:endParaRPr lang="en-US" sz="1400" b="1">
              <a:solidFill>
                <a:schemeClr val="tx1"/>
              </a:solidFill>
              <a:cs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1400" b="1">
                <a:solidFill>
                  <a:srgbClr val="00B050"/>
                </a:solidFill>
                <a:cs typeface="Calibri"/>
              </a:rPr>
              <a:t>ΚΑΝΤΕ ΚΛΙΚ ΠΑΝΩ ΣΕ ΜΙΑ ΚΑΡΤΑ ΓΙΑ ΝΑ ΣΑΣ ΕΜΦΑΝΙΣΤΕΙ Η ΕΙΚΟΝΑ ΚΑΙ ΠΡΟΣΠΑΘΗΣΤΕ ΝΑ ΒΡΕΙΤΕ ΤΗΝ ΟΜΟΙΑ ΤΗΣ.</a:t>
            </a:r>
          </a:p>
          <a:p>
            <a:pPr marL="342900" indent="-342900" algn="ctr"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cs typeface="Calibri"/>
              </a:rPr>
              <a:t>ΑΦΟΥ ΟΛΟΚΛΗΡΩΣΕΤΕ ΤΟ ΕΝΑ ΠΑΙΧΝΙΔΙ, ΚΑΝΤΕ ΚΛΙΚ ΣΤΟΝ ΕΠΟΜΕΝΟ ΣΥΝΔΕΣΜΟ.</a:t>
            </a:r>
          </a:p>
        </p:txBody>
      </p:sp>
      <p:pic>
        <p:nvPicPr>
          <p:cNvPr id="5" name="Picture 6" descr="A picture containing drawing, man&#10;&#10;Description generated with very high confidence">
            <a:extLst>
              <a:ext uri="{FF2B5EF4-FFF2-40B4-BE49-F238E27FC236}">
                <a16:creationId xmlns:a16="http://schemas.microsoft.com/office/drawing/2014/main" id="{DA57E05D-D3C3-4376-8B2B-65BFC2752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040" y="718419"/>
            <a:ext cx="992937" cy="748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BEF55-6E81-42E4-A04B-F57B7EB2595C}"/>
              </a:ext>
            </a:extLst>
          </p:cNvPr>
          <p:cNvSpPr txBox="1"/>
          <p:nvPr/>
        </p:nvSpPr>
        <p:spPr>
          <a:xfrm>
            <a:off x="1345720" y="4623757"/>
            <a:ext cx="5316746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highlight>
                  <a:srgbClr val="00FF00"/>
                </a:highlight>
                <a:cs typeface="Calibri"/>
              </a:rPr>
              <a:t>ΣΩΜΑΤΙΚΑ ΣΧΗΜΑΤΑ ΚΑΙ ΕΠΙΠΕΔΑ ΚΙΝΗΣΗΣ</a:t>
            </a:r>
          </a:p>
          <a:p>
            <a:pPr marL="285750" indent="-285750" algn="ctr">
              <a:buFont typeface="Wingdings"/>
              <a:buChar char="Ø"/>
            </a:pPr>
            <a:endParaRPr lang="en-US" sz="1600" b="1"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  <a:hlinkClick r:id="rId6"/>
              </a:rPr>
              <a:t>https://learningapps.org/view11687022</a:t>
            </a:r>
            <a:endParaRPr lang="en-US" sz="1600" b="1">
              <a:highlight>
                <a:srgbClr val="FFFF00"/>
              </a:highlight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endParaRPr lang="en-US" sz="16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  <a:hlinkClick r:id="rId7"/>
              </a:rPr>
              <a:t>https://learningapps.org/view11716675</a:t>
            </a:r>
            <a:endParaRPr lang="en-US" sz="1600" b="1">
              <a:highlight>
                <a:srgbClr val="FFFF00"/>
              </a:highlight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endParaRPr lang="en-US" sz="16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en-US" sz="1600" dirty="0">
                <a:highlight>
                  <a:srgbClr val="FFFF00"/>
                </a:highlight>
                <a:ea typeface="+mn-lt"/>
                <a:cs typeface="+mn-lt"/>
                <a:hlinkClick r:id="rId8"/>
              </a:rPr>
              <a:t>https://wordwall.net/play/7401/940/542</a:t>
            </a:r>
            <a:endParaRPr lang="en-US" sz="16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algn="ctr"/>
            <a:endParaRPr lang="en-US" sz="16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42E2A54-FD26-44A4-84D0-AC766D6E74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240000">
            <a:off x="7108944" y="2550617"/>
            <a:ext cx="1835449" cy="386751"/>
          </a:xfrm>
          <a:prstGeom prst="rect">
            <a:avLst/>
          </a:prstGeom>
        </p:spPr>
      </p:pic>
      <p:pic>
        <p:nvPicPr>
          <p:cNvPr id="8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858316D-1372-4FCA-BF9A-BDFF378AD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97" y="4746327"/>
            <a:ext cx="1025104" cy="1563538"/>
          </a:xfrm>
          <a:prstGeom prst="rect">
            <a:avLst/>
          </a:prstGeom>
        </p:spPr>
      </p:pic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3DCC2A2-CD1B-468E-8FDC-8CC2464762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847" y="2493933"/>
            <a:ext cx="1001023" cy="16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9" grpId="0"/>
      <p:bldP spid="7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F67CE27D-6679-4254-8134-91E99E3B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983" y="5523067"/>
            <a:ext cx="1276711" cy="1476548"/>
          </a:xfrm>
          <a:prstGeom prst="rect">
            <a:avLst/>
          </a:prstGeom>
        </p:spPr>
      </p:pic>
      <p:pic>
        <p:nvPicPr>
          <p:cNvPr id="29" name="Picture 2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94752C8-F21D-46C4-AF7A-7A0C027F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221" y="4573449"/>
            <a:ext cx="1104182" cy="1691502"/>
          </a:xfrm>
          <a:prstGeom prst="rect">
            <a:avLst/>
          </a:prstGeom>
        </p:spPr>
      </p:pic>
      <p:pic>
        <p:nvPicPr>
          <p:cNvPr id="33" name="Picture 3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2510E33-5E7E-44CF-AF3A-7302D58B6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028" y="5177137"/>
            <a:ext cx="1259457" cy="157414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EF8D3E-5133-49AC-89D4-0CD86C26F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25515"/>
              </p:ext>
            </p:extLst>
          </p:nvPr>
        </p:nvGraphicFramePr>
        <p:xfrm>
          <a:off x="3190624" y="4776789"/>
          <a:ext cx="3845702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45702">
                  <a:extLst>
                    <a:ext uri="{9D8B030D-6E8A-4147-A177-3AD203B41FA5}">
                      <a16:colId xmlns:a16="http://schemas.microsoft.com/office/drawing/2014/main" val="2025168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/>
                        <a:t>ΑΝΟΙΧΤΟ ΣΧΗΜΑ-ΜΕΣΑΙΟ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1089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5B8EE14-51A4-47EE-BEBA-38C29AFC8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43858"/>
              </p:ext>
            </p:extLst>
          </p:nvPr>
        </p:nvGraphicFramePr>
        <p:xfrm>
          <a:off x="230037" y="2544793"/>
          <a:ext cx="3669853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69853">
                  <a:extLst>
                    <a:ext uri="{9D8B030D-6E8A-4147-A177-3AD203B41FA5}">
                      <a16:colId xmlns:a16="http://schemas.microsoft.com/office/drawing/2014/main" val="398645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/>
                        <a:t>ΑΝΟΙΧΤΟ ΣΧΗΜΑ-ΨΗΛΟ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41083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8661005-11DF-4E43-AAE8-AEDD6286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64040"/>
              </p:ext>
            </p:extLst>
          </p:nvPr>
        </p:nvGraphicFramePr>
        <p:xfrm>
          <a:off x="8310113" y="6369169"/>
          <a:ext cx="3669852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69852">
                  <a:extLst>
                    <a:ext uri="{9D8B030D-6E8A-4147-A177-3AD203B41FA5}">
                      <a16:colId xmlns:a16="http://schemas.microsoft.com/office/drawing/2014/main" val="4073886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/>
                        <a:t>ΚΛΕΙΣΤΟ ΣΧΗΜΑ-ΨΗΛΟ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2362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09DA14E-5F07-46D2-BB2B-61CC06393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22729"/>
              </p:ext>
            </p:extLst>
          </p:nvPr>
        </p:nvGraphicFramePr>
        <p:xfrm>
          <a:off x="8380850" y="3741621"/>
          <a:ext cx="3669851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69851">
                  <a:extLst>
                    <a:ext uri="{9D8B030D-6E8A-4147-A177-3AD203B41FA5}">
                      <a16:colId xmlns:a16="http://schemas.microsoft.com/office/drawing/2014/main" val="10512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u="none" strike="noStrike" noProof="0"/>
                        <a:t>ΚΛΕΙΣΤΟ ΣΧΗΜΑ-ΜΕΣΑΙΟ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79467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A2A4E49-5CC6-4F0A-8275-261AF570F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44495"/>
              </p:ext>
            </p:extLst>
          </p:nvPr>
        </p:nvGraphicFramePr>
        <p:xfrm>
          <a:off x="128246" y="5883848"/>
          <a:ext cx="3772431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72431">
                  <a:extLst>
                    <a:ext uri="{9D8B030D-6E8A-4147-A177-3AD203B41FA5}">
                      <a16:colId xmlns:a16="http://schemas.microsoft.com/office/drawing/2014/main" val="3881827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/>
                        <a:t>ΑΝΟΙΧΤΟ ΣΧΗΜΑ-ΧΑΜΗΛΟ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8022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1E10BEC-1443-45F7-B148-47B40BA12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8601"/>
              </p:ext>
            </p:extLst>
          </p:nvPr>
        </p:nvGraphicFramePr>
        <p:xfrm>
          <a:off x="5447868" y="2418906"/>
          <a:ext cx="3801741" cy="39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741">
                  <a:extLst>
                    <a:ext uri="{9D8B030D-6E8A-4147-A177-3AD203B41FA5}">
                      <a16:colId xmlns:a16="http://schemas.microsoft.com/office/drawing/2014/main" val="4263065031"/>
                    </a:ext>
                  </a:extLst>
                </a:gridCol>
              </a:tblGrid>
              <a:tr h="3956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latin typeface="Calibri"/>
                        </a:rPr>
                        <a:t>ΚΛΕΙΣΤΟ ΣΧΗΜΑ-ΧΑΜΗΛΟ ΕΠΙΠΕΔΟ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2010"/>
                  </a:ext>
                </a:extLst>
              </a:tr>
            </a:tbl>
          </a:graphicData>
        </a:graphic>
      </p:graphicFrame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7BA5194B-885B-4B1E-8F42-DBD8FA642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46929"/>
              </p:ext>
            </p:extLst>
          </p:nvPr>
        </p:nvGraphicFramePr>
        <p:xfrm>
          <a:off x="1222075" y="172528"/>
          <a:ext cx="9780579" cy="52737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9780579">
                  <a:extLst>
                    <a:ext uri="{9D8B030D-6E8A-4147-A177-3AD203B41FA5}">
                      <a16:colId xmlns:a16="http://schemas.microsoft.com/office/drawing/2014/main" val="1127058842"/>
                    </a:ext>
                  </a:extLst>
                </a:gridCol>
              </a:tblGrid>
              <a:tr h="5273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ΣΕΝΑΡΙΟ ΔΙΔΑΣΚΑΛΙΑΣ : ΜΑΘΑΙΝΟΝΤΑΣ ΤΑ ΣΩΜΑΤΙΚΑ ΣΧΗΜΑΤΑ ΚΑΙ ΤΑ ΕΠΙΠΕΔΑ ΚΙΝΗΣΗΣ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42281"/>
                  </a:ext>
                </a:extLst>
              </a:tr>
            </a:tbl>
          </a:graphicData>
        </a:graphic>
      </p:graphicFrame>
      <p:pic>
        <p:nvPicPr>
          <p:cNvPr id="19" name="Picture 1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AE5AC8C-F4F8-482A-92ED-E32BB5C2B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651" y="5622640"/>
            <a:ext cx="2067465" cy="1472827"/>
          </a:xfrm>
          <a:prstGeom prst="rect">
            <a:avLst/>
          </a:prstGeom>
        </p:spPr>
      </p:pic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B297B7A-A1C8-4F58-8FB4-B072C67A0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910" y="4522138"/>
            <a:ext cx="1262872" cy="1737145"/>
          </a:xfrm>
          <a:prstGeom prst="rect">
            <a:avLst/>
          </a:prstGeom>
        </p:spPr>
      </p:pic>
      <p:pic>
        <p:nvPicPr>
          <p:cNvPr id="5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9E0D72F-32F0-41B2-B320-AF2E1151A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9340" y="4521141"/>
            <a:ext cx="615171" cy="17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551940-375E-4AB4-B842-95DBA3B8D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70247"/>
              </p:ext>
            </p:extLst>
          </p:nvPr>
        </p:nvGraphicFramePr>
        <p:xfrm>
          <a:off x="358285" y="5337509"/>
          <a:ext cx="3625891" cy="365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25891">
                  <a:extLst>
                    <a:ext uri="{9D8B030D-6E8A-4147-A177-3AD203B41FA5}">
                      <a16:colId xmlns:a16="http://schemas.microsoft.com/office/drawing/2014/main" val="178602001"/>
                    </a:ext>
                  </a:extLst>
                </a:gridCol>
              </a:tblGrid>
              <a:tr h="337038">
                <a:tc>
                  <a:txBody>
                    <a:bodyPr/>
                    <a:lstStyle/>
                    <a:p>
                      <a:r>
                        <a:rPr lang="en-US" sz="1800"/>
                        <a:t>ΑΝΟΙΧΤΟ ΣΧΗΜΑ-ΜΕΣΑΙΟ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9730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B7DC96-03ED-4D90-BE48-14C567521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98197"/>
              </p:ext>
            </p:extLst>
          </p:nvPr>
        </p:nvGraphicFramePr>
        <p:xfrm>
          <a:off x="8524623" y="2692073"/>
          <a:ext cx="3494006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94006">
                  <a:extLst>
                    <a:ext uri="{9D8B030D-6E8A-4147-A177-3AD203B41FA5}">
                      <a16:colId xmlns:a16="http://schemas.microsoft.com/office/drawing/2014/main" val="4061215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ΑΝΟΙΧΤΟ ΣΧΗΜΑ-ΨΗΛΟ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55561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6AB71AA-E15A-4794-ADEE-9307B28B6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86752"/>
              </p:ext>
            </p:extLst>
          </p:nvPr>
        </p:nvGraphicFramePr>
        <p:xfrm>
          <a:off x="8524624" y="6013243"/>
          <a:ext cx="3567277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567277">
                  <a:extLst>
                    <a:ext uri="{9D8B030D-6E8A-4147-A177-3AD203B41FA5}">
                      <a16:colId xmlns:a16="http://schemas.microsoft.com/office/drawing/2014/main" val="1081528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ΚΛΕΙΣΤΟ ΣΧΗΜΑ-ΨΗΛΟ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043501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A94EFE9-057C-4414-874B-899E7E5E3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54758"/>
              </p:ext>
            </p:extLst>
          </p:nvPr>
        </p:nvGraphicFramePr>
        <p:xfrm>
          <a:off x="4168284" y="6343923"/>
          <a:ext cx="3508660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508660">
                  <a:extLst>
                    <a:ext uri="{9D8B030D-6E8A-4147-A177-3AD203B41FA5}">
                      <a16:colId xmlns:a16="http://schemas.microsoft.com/office/drawing/2014/main" val="3603243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ΚΛΕΙΣΤΟ ΣΧΗΜΑ-ΜΕΣΑΙΟ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20423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B4F6328-54B6-4325-8342-FEDC22F73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79881"/>
              </p:ext>
            </p:extLst>
          </p:nvPr>
        </p:nvGraphicFramePr>
        <p:xfrm>
          <a:off x="5217831" y="4561131"/>
          <a:ext cx="3743124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43124">
                  <a:extLst>
                    <a:ext uri="{9D8B030D-6E8A-4147-A177-3AD203B41FA5}">
                      <a16:colId xmlns:a16="http://schemas.microsoft.com/office/drawing/2014/main" val="3752510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ΑΝΟΙΧΤΟ ΣΧΗΜΑ-ΧΑΜΗΛΟ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58403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844E972-C30C-4BC5-AD74-B6E71F81D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28910"/>
              </p:ext>
            </p:extLst>
          </p:nvPr>
        </p:nvGraphicFramePr>
        <p:xfrm>
          <a:off x="1940943" y="2674188"/>
          <a:ext cx="4359405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59405">
                  <a:extLst>
                    <a:ext uri="{9D8B030D-6E8A-4147-A177-3AD203B41FA5}">
                      <a16:colId xmlns:a16="http://schemas.microsoft.com/office/drawing/2014/main" val="209613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ΚΛΕΙΣΤΟ ΣΧΗΜΑ-ΧΑΜΗΛΟ ΕΠΙΠΕΔΟ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01751"/>
                  </a:ext>
                </a:extLst>
              </a:tr>
            </a:tbl>
          </a:graphicData>
        </a:graphic>
      </p:graphicFrame>
      <p:pic>
        <p:nvPicPr>
          <p:cNvPr id="20" name="Picture 2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A7D245C-EF0F-4C8D-A599-C1222FE6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18" y="1446901"/>
            <a:ext cx="1151987" cy="1189367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F870973F-5AC3-4592-9F9D-90AB2F60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913" y="805403"/>
            <a:ext cx="1191344" cy="1839763"/>
          </a:xfrm>
          <a:prstGeom prst="rect">
            <a:avLst/>
          </a:prstGeom>
        </p:spPr>
      </p:pic>
      <p:pic>
        <p:nvPicPr>
          <p:cNvPr id="24" name="Picture 2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7E2B6A4-BF14-4B68-A92E-3B0B9E94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19" y="5122472"/>
            <a:ext cx="1116224" cy="983772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47411A5-DAB3-4762-84F0-618DEA2FE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25105"/>
              </p:ext>
            </p:extLst>
          </p:nvPr>
        </p:nvGraphicFramePr>
        <p:xfrm>
          <a:off x="877018" y="186905"/>
          <a:ext cx="10059006" cy="54202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059006">
                  <a:extLst>
                    <a:ext uri="{9D8B030D-6E8A-4147-A177-3AD203B41FA5}">
                      <a16:colId xmlns:a16="http://schemas.microsoft.com/office/drawing/2014/main" val="3986023901"/>
                    </a:ext>
                  </a:extLst>
                </a:gridCol>
              </a:tblGrid>
              <a:tr h="5420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latin typeface="Calibri"/>
                        </a:rPr>
                        <a:t>ΣΕΝΑΡΙΟ ΔΙΔΑΣΚΑΛΙΑΣ: ΜΑΘΑΙΝΟΝΤΑΣ ΤΑ ΣΩΜΑΤΙΚΑ ΣΧΗΜΑΤΑ ΚΑΙ ΤΑ ΕΠΙΠΕΔΑ ΚΙΝΗΣΗΣ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090226"/>
                  </a:ext>
                </a:extLst>
              </a:tr>
            </a:tbl>
          </a:graphicData>
        </a:graphic>
      </p:graphicFrame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B6EC323-FFE7-4E0D-BDBF-CF2E3D507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973" y="3112609"/>
            <a:ext cx="1389752" cy="1366029"/>
          </a:xfrm>
          <a:prstGeom prst="rect">
            <a:avLst/>
          </a:prstGeom>
        </p:spPr>
      </p:pic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A46A622-1B52-4ADF-BF66-F8CA37808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362" y="992454"/>
            <a:ext cx="1406106" cy="1451283"/>
          </a:xfrm>
          <a:prstGeom prst="rect">
            <a:avLst/>
          </a:prstGeom>
        </p:spPr>
      </p:pic>
      <p:pic>
        <p:nvPicPr>
          <p:cNvPr id="11" name="Picture 1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B411C64-45D3-47CE-929E-BC394E4D7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684" y="3322967"/>
            <a:ext cx="1455349" cy="1089085"/>
          </a:xfrm>
          <a:prstGeom prst="rect">
            <a:avLst/>
          </a:prstGeom>
        </p:spPr>
      </p:pic>
      <p:pic>
        <p:nvPicPr>
          <p:cNvPr id="15" name="Picture 1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F4C0F14-BD04-4FE3-8BF9-76B46748F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580" y="806749"/>
            <a:ext cx="1818197" cy="1132577"/>
          </a:xfrm>
          <a:prstGeom prst="rect">
            <a:avLst/>
          </a:prstGeom>
        </p:spPr>
      </p:pic>
      <p:pic>
        <p:nvPicPr>
          <p:cNvPr id="18" name="Picture 18" descr="A picture containing drawing, stool&#10;&#10;Description generated with very high confidence">
            <a:extLst>
              <a:ext uri="{FF2B5EF4-FFF2-40B4-BE49-F238E27FC236}">
                <a16:creationId xmlns:a16="http://schemas.microsoft.com/office/drawing/2014/main" id="{3D49B7FA-DC9E-47BC-A4E3-6C69C2CB0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5551" y="5052383"/>
            <a:ext cx="1661843" cy="1123950"/>
          </a:xfrm>
          <a:prstGeom prst="rect">
            <a:avLst/>
          </a:prstGeom>
        </p:spPr>
      </p:pic>
      <p:pic>
        <p:nvPicPr>
          <p:cNvPr id="21" name="Picture 2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A3CFE22-F6A0-4B5B-A8EF-1C3D719418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800" y="1626708"/>
            <a:ext cx="1424438" cy="987905"/>
          </a:xfrm>
          <a:prstGeom prst="rect">
            <a:avLst/>
          </a:prstGeom>
        </p:spPr>
      </p:pic>
      <p:pic>
        <p:nvPicPr>
          <p:cNvPr id="25" name="Picture 2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5C46AE7-3C3E-4189-9E05-291FFC8E00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6185" y="3916392"/>
            <a:ext cx="806836" cy="1886310"/>
          </a:xfrm>
          <a:prstGeom prst="rect">
            <a:avLst/>
          </a:prstGeom>
        </p:spPr>
      </p:pic>
      <p:pic>
        <p:nvPicPr>
          <p:cNvPr id="27" name="Picture 2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05912A9B-BBAE-41D6-9CFB-7CAECEF449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3758" y="1222705"/>
            <a:ext cx="704671" cy="1220819"/>
          </a:xfrm>
          <a:prstGeom prst="rect">
            <a:avLst/>
          </a:prstGeom>
        </p:spPr>
      </p:pic>
      <p:pic>
        <p:nvPicPr>
          <p:cNvPr id="6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F1848DE-E28B-4B3D-A163-4573E1C3F1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8951" y="3892760"/>
            <a:ext cx="914400" cy="1171575"/>
          </a:xfrm>
          <a:prstGeom prst="rect">
            <a:avLst/>
          </a:prstGeom>
        </p:spPr>
      </p:pic>
      <p:pic>
        <p:nvPicPr>
          <p:cNvPr id="9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E91AC45-ED13-461D-ADD8-A8BA1E2624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344" y="3749899"/>
            <a:ext cx="1233578" cy="1457296"/>
          </a:xfrm>
          <a:prstGeom prst="rect">
            <a:avLst/>
          </a:prstGeom>
        </p:spPr>
      </p:pic>
      <p:pic>
        <p:nvPicPr>
          <p:cNvPr id="17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60AAF298-7BC4-4749-97DB-FF1C319FCA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0341" y="3802362"/>
            <a:ext cx="825619" cy="20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4FAFADCA-7619-4CAD-94F7-0AEBC274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090"/>
            <a:ext cx="12203500" cy="684981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964110-45F0-4424-9F85-539415EE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85692"/>
              </p:ext>
            </p:extLst>
          </p:nvPr>
        </p:nvGraphicFramePr>
        <p:xfrm>
          <a:off x="2099094" y="14377"/>
          <a:ext cx="832989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32989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BD218E-7AFE-403F-BFB8-73603AEB9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53709"/>
              </p:ext>
            </p:extLst>
          </p:nvPr>
        </p:nvGraphicFramePr>
        <p:xfrm>
          <a:off x="948905" y="733245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7111741-274F-4EA9-9FE0-F21D26B4708A}"/>
              </a:ext>
            </a:extLst>
          </p:cNvPr>
          <p:cNvSpPr txBox="1"/>
          <p:nvPr/>
        </p:nvSpPr>
        <p:spPr>
          <a:xfrm>
            <a:off x="4451229" y="1863306"/>
            <a:ext cx="2743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ΟΔΗΓΙΕΣ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ECEC8F-2A0D-4166-B663-A54A7F778E3C}"/>
              </a:ext>
            </a:extLst>
          </p:cNvPr>
          <p:cNvSpPr txBox="1"/>
          <p:nvPr/>
        </p:nvSpPr>
        <p:spPr>
          <a:xfrm>
            <a:off x="1114784" y="2365615"/>
            <a:ext cx="617938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ü"/>
            </a:pPr>
            <a:r>
              <a:rPr lang="en-US"/>
              <a:t>ΚΑΝΤΕ ΚΛΙΚ ΣΤΟΝ ΠΑΡΑΚΑΤΩ ΣΥΝΔΕΣΜΟ.</a:t>
            </a:r>
            <a:endParaRPr lang="en-US">
              <a:cs typeface="Calibri"/>
            </a:endParaRPr>
          </a:p>
          <a:p>
            <a:pPr marL="285750" indent="-285750" algn="just">
              <a:buFont typeface="Wingdings"/>
              <a:buChar char="ü"/>
            </a:pPr>
            <a:endParaRPr lang="en-US">
              <a:cs typeface="Calibri"/>
            </a:endParaRPr>
          </a:p>
          <a:p>
            <a:pPr marL="285750" indent="-285750" algn="just">
              <a:buFont typeface="Wingdings"/>
              <a:buChar char="ü"/>
            </a:pPr>
            <a:r>
              <a:rPr lang="en-US" b="1"/>
              <a:t> "ΠΑΙΖΩ</a:t>
            </a:r>
            <a:r>
              <a:rPr lang="en-US" b="1">
                <a:ea typeface="+mn-lt"/>
                <a:cs typeface="+mn-lt"/>
              </a:rPr>
              <a:t> ΜΕ ΤΙΣ ΚΑΤΕΥΘΥΝΣΕΙΣ"  </a:t>
            </a:r>
          </a:p>
          <a:p>
            <a:pPr marL="285750" indent="-285750" algn="just">
              <a:buFont typeface="Wingdings"/>
              <a:buChar char="ü"/>
            </a:pPr>
            <a:r>
              <a:rPr lang="en-US">
                <a:ea typeface="+mn-lt"/>
                <a:cs typeface="+mn-lt"/>
                <a:hlinkClick r:id="rId3"/>
              </a:rPr>
              <a:t>http://photodentro.edu.gr/aggregator/lo/photodentro-lor-8521-10551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algn="just"/>
            <a:endParaRPr lang="en-US">
              <a:cs typeface="Calibri"/>
            </a:endParaRPr>
          </a:p>
          <a:p>
            <a:pPr marL="285750" indent="-285750" algn="just">
              <a:buFont typeface="Wingdings"/>
              <a:buChar char="ü"/>
            </a:pPr>
            <a:r>
              <a:rPr lang="en-US">
                <a:cs typeface="Calibri"/>
              </a:rPr>
              <a:t>ΠΑΤΗΣΤΕ ΠΑΝΩ ΑΡΙΣΤΕΡΑ ΣΤΟ ΕΙΚΟΝΙΔΙΟ ΓΙΑ ΝΑ ΑΝΟΙΞΕΙ Η ΕΦΑΡΜΟΓΗ. </a:t>
            </a:r>
          </a:p>
          <a:p>
            <a:pPr marL="285750" indent="-285750" algn="just">
              <a:buFont typeface="Wingdings"/>
              <a:buChar char="ü"/>
            </a:pPr>
            <a:endParaRPr lang="en-US">
              <a:cs typeface="Calibri"/>
            </a:endParaRPr>
          </a:p>
          <a:p>
            <a:pPr marL="285750" indent="-285750" algn="just">
              <a:buFont typeface="Wingdings"/>
              <a:buChar char="ü"/>
            </a:pPr>
            <a:r>
              <a:rPr lang="en-US">
                <a:cs typeface="Calibri"/>
              </a:rPr>
              <a:t>ΑΚΟΛΟΥΘΕΙΣΤΕ ΤΙΣ ΟΔΗΓΙΕΣ ΠΟΥ ΣΑΣ ΕΜΦΑΝΙΖΟΝΤΑΙ ΣΤΗΝ ΟΘΟΝΗ.</a:t>
            </a:r>
          </a:p>
          <a:p>
            <a:pPr marL="285750" indent="-285750" algn="just">
              <a:buFont typeface="Wingdings"/>
              <a:buChar char="ü"/>
            </a:pP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 algn="just">
              <a:buFont typeface="Wingdings"/>
              <a:buChar char="ü"/>
            </a:pPr>
            <a:r>
              <a:rPr lang="en-US" b="1">
                <a:solidFill>
                  <a:srgbClr val="FF0000"/>
                </a:solidFill>
                <a:cs typeface="Calibri"/>
              </a:rPr>
              <a:t>ΠΡΟΣΟΧΗ: </a:t>
            </a:r>
            <a:r>
              <a:rPr lang="en-US">
                <a:cs typeface="Calibri"/>
              </a:rPr>
              <a:t>ΜΗΝ ΞΕΧΝΑΤΕ ΜΕΤΑ ΑΠΟ ΚΑΘΕ ΣΑΣ ΚΙΝΗΣΗ ΝΑ ΚΑΝΕΤΕ ΚΛΙΚ ΣΤΟ </a:t>
            </a:r>
          </a:p>
        </p:txBody>
      </p:sp>
      <p:pic>
        <p:nvPicPr>
          <p:cNvPr id="5" name="Picture 6" descr="A picture containing drawing, man&#10;&#10;Description generated with very high confidence">
            <a:extLst>
              <a:ext uri="{FF2B5EF4-FFF2-40B4-BE49-F238E27FC236}">
                <a16:creationId xmlns:a16="http://schemas.microsoft.com/office/drawing/2014/main" id="{DA57E05D-D3C3-4376-8B2B-65BFC275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135" y="1767966"/>
            <a:ext cx="935428" cy="949805"/>
          </a:xfrm>
          <a:prstGeom prst="rect">
            <a:avLst/>
          </a:prstGeom>
        </p:spPr>
      </p:pic>
      <p:pic>
        <p:nvPicPr>
          <p:cNvPr id="20" name="Picture 2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52285D-D64D-4730-BB96-19FDD2C8C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72" y="2717079"/>
            <a:ext cx="3850256" cy="2113955"/>
          </a:xfrm>
          <a:prstGeom prst="rect">
            <a:avLst/>
          </a:prstGeom>
        </p:spPr>
      </p:pic>
      <p:pic>
        <p:nvPicPr>
          <p:cNvPr id="22" name="Picture 2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64BB9888-6C7E-4FE8-BD55-C1DF39336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570" y="4979094"/>
            <a:ext cx="3850255" cy="1773737"/>
          </a:xfrm>
          <a:prstGeom prst="rect">
            <a:avLst/>
          </a:prstGeom>
        </p:spPr>
      </p:pic>
      <p:pic>
        <p:nvPicPr>
          <p:cNvPr id="26" name="Graphic 26" descr="Line arrow Clockwise curve">
            <a:extLst>
              <a:ext uri="{FF2B5EF4-FFF2-40B4-BE49-F238E27FC236}">
                <a16:creationId xmlns:a16="http://schemas.microsoft.com/office/drawing/2014/main" id="{0A904A29-E91F-44A6-BC13-294DE7E75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20000">
            <a:off x="7256320" y="3815516"/>
            <a:ext cx="554966" cy="583722"/>
          </a:xfrm>
          <a:prstGeom prst="rect">
            <a:avLst/>
          </a:prstGeom>
        </p:spPr>
      </p:pic>
      <p:pic>
        <p:nvPicPr>
          <p:cNvPr id="28" name="Graphic 28" descr="Line arrow Clockwise curve">
            <a:extLst>
              <a:ext uri="{FF2B5EF4-FFF2-40B4-BE49-F238E27FC236}">
                <a16:creationId xmlns:a16="http://schemas.microsoft.com/office/drawing/2014/main" id="{2AF7A3E9-5072-4686-AAA1-409A4732D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820000">
            <a:off x="7301798" y="5103210"/>
            <a:ext cx="626854" cy="612476"/>
          </a:xfrm>
          <a:prstGeom prst="rect">
            <a:avLst/>
          </a:prstGeom>
        </p:spPr>
      </p:pic>
      <p:pic>
        <p:nvPicPr>
          <p:cNvPr id="30" name="Graphic 30" descr="Checkmark">
            <a:extLst>
              <a:ext uri="{FF2B5EF4-FFF2-40B4-BE49-F238E27FC236}">
                <a16:creationId xmlns:a16="http://schemas.microsoft.com/office/drawing/2014/main" id="{95492C64-9F30-4560-82F7-D3E1DAB71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9026" y="5876026"/>
            <a:ext cx="468702" cy="48307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E684D9F-98E5-4025-9B5D-D050684C68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40000">
            <a:off x="7108944" y="2550617"/>
            <a:ext cx="1835449" cy="386751"/>
          </a:xfrm>
          <a:prstGeom prst="rect">
            <a:avLst/>
          </a:prstGeom>
        </p:spPr>
      </p:pic>
      <p:pic>
        <p:nvPicPr>
          <p:cNvPr id="8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5DFBC2-8383-4AB1-A803-8B5E782C7F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72" y="3500258"/>
            <a:ext cx="10668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EF7B17C3-35DD-45B1-9C22-F0164D44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090"/>
            <a:ext cx="12203500" cy="684981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964110-45F0-4424-9F85-539415EE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34153"/>
              </p:ext>
            </p:extLst>
          </p:nvPr>
        </p:nvGraphicFramePr>
        <p:xfrm>
          <a:off x="2070339" y="0"/>
          <a:ext cx="832989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32989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BD218E-7AFE-403F-BFB8-73603AEB9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95372"/>
              </p:ext>
            </p:extLst>
          </p:nvPr>
        </p:nvGraphicFramePr>
        <p:xfrm>
          <a:off x="963283" y="690113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7111741-274F-4EA9-9FE0-F21D26B4708A}"/>
              </a:ext>
            </a:extLst>
          </p:cNvPr>
          <p:cNvSpPr txBox="1"/>
          <p:nvPr/>
        </p:nvSpPr>
        <p:spPr>
          <a:xfrm>
            <a:off x="4724399" y="1762664"/>
            <a:ext cx="2743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ΟΔΗΓΙΕΣ</a:t>
            </a:r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E453FF-B3EB-46FF-8F26-D94EFBE36919}"/>
              </a:ext>
            </a:extLst>
          </p:cNvPr>
          <p:cNvSpPr txBox="1"/>
          <p:nvPr/>
        </p:nvSpPr>
        <p:spPr>
          <a:xfrm>
            <a:off x="1286413" y="2422225"/>
            <a:ext cx="658195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US">
                <a:ea typeface="+mn-lt"/>
                <a:cs typeface="+mn-lt"/>
              </a:rPr>
              <a:t>ΚΑΝΤΕ ΚΛΙΚ ΣΤΟΝ ΠΑΡΑΚΑΤΩ ΣΥΝΔΕΣΜΟ.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Wingdings"/>
              <a:buChar char="ü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n-US" b="1">
                <a:ea typeface="+mn-lt"/>
                <a:cs typeface="+mn-lt"/>
              </a:rPr>
              <a:t>ΣΩΜΑΤΙΚΑ ΣΧΗΜΑΤΑ &amp; ΕΠΙΠΕΔΑ </a:t>
            </a:r>
            <a:endParaRPr lang="en-US" b="1"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>
                <a:ea typeface="+mn-lt"/>
                <a:cs typeface="+mn-lt"/>
                <a:hlinkClick r:id="rId3"/>
              </a:rPr>
              <a:t>http://photodentro.edu.gr/aggregator/lo/photodentro-lor-8521-10563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ü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ü"/>
            </a:pPr>
            <a:r>
              <a:rPr lang="en-US">
                <a:ea typeface="+mn-lt"/>
                <a:cs typeface="+mn-lt"/>
              </a:rPr>
              <a:t>ΠΑΤΗΣΤΕ ΠΑΝΩ ΑΡΙΣΤΕΡΑ ΣΤΟ ΕΙΚΟΝΙΔΙΟ ΓΙΑ ΝΑ ΑΝΟΙΞΕΙ Η ΕΦΑΡΜΟΓΗ.</a:t>
            </a:r>
          </a:p>
          <a:p>
            <a:pPr marL="285750" indent="-285750">
              <a:buFont typeface="Wingdings"/>
              <a:buChar char="ü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>
                <a:cs typeface="Calibri"/>
              </a:rPr>
              <a:t>ΚΑΝΤΕ ΚΛΙΚ ΚΑΤΩ ΔΕΞΙΑ ΣΤΟ ΒΕΛΑΚΙ ΓΙΑ ΝΑ ΞΕΚΙΝΗΣΕΙ ΤΟ ΠΑΙΧΝΙΔΙ.</a:t>
            </a:r>
          </a:p>
          <a:p>
            <a:pPr marL="285750" indent="-285750">
              <a:buFont typeface="Wingdings"/>
              <a:buChar char="ü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>
                <a:cs typeface="Calibri"/>
              </a:rPr>
              <a:t>ΣΥΡΕΤΕ ΜΕ ΤΟ ΠΟΝΤΙΚΙ ΤΑ ΜΕΣΑΙΑ ΚΟΥΤΑΚΙΑ ΜΕ ΤΙΣ ΛΕΖΑΝΤΕΣ ΣΤΗΝ ΑΝΤΙΣΤΟΙΧΗ ΕΙΚΟΝΑ.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6" descr="A picture containing drawing, man&#10;&#10;Description generated with very high confidence">
            <a:extLst>
              <a:ext uri="{FF2B5EF4-FFF2-40B4-BE49-F238E27FC236}">
                <a16:creationId xmlns:a16="http://schemas.microsoft.com/office/drawing/2014/main" id="{DA57E05D-D3C3-4376-8B2B-65BFC275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34" y="1307890"/>
            <a:ext cx="777278" cy="806032"/>
          </a:xfrm>
          <a:prstGeom prst="rect">
            <a:avLst/>
          </a:prstGeom>
        </p:spPr>
      </p:pic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CD003E-0037-4C5E-B593-964CE1290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079" y="1762856"/>
            <a:ext cx="3145766" cy="1664516"/>
          </a:xfrm>
          <a:prstGeom prst="rect">
            <a:avLst/>
          </a:prstGeom>
        </p:spPr>
      </p:pic>
      <p:pic>
        <p:nvPicPr>
          <p:cNvPr id="16" name="Picture 1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EB2F8FF-3FBB-4124-9083-E20A4171E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079" y="3425034"/>
            <a:ext cx="3145766" cy="1761969"/>
          </a:xfrm>
          <a:prstGeom prst="rect">
            <a:avLst/>
          </a:prstGeom>
        </p:spPr>
      </p:pic>
      <p:pic>
        <p:nvPicPr>
          <p:cNvPr id="18" name="Picture 18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5948D83-BFE1-414B-898C-110F8BAC9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080" y="5193562"/>
            <a:ext cx="3145765" cy="1589216"/>
          </a:xfrm>
          <a:prstGeom prst="rect">
            <a:avLst/>
          </a:prstGeom>
        </p:spPr>
      </p:pic>
      <p:pic>
        <p:nvPicPr>
          <p:cNvPr id="9" name="Graphic 9" descr="Line arrow Clockwise curve">
            <a:extLst>
              <a:ext uri="{FF2B5EF4-FFF2-40B4-BE49-F238E27FC236}">
                <a16:creationId xmlns:a16="http://schemas.microsoft.com/office/drawing/2014/main" id="{34366DCA-60D9-4875-85B8-28AAFFD1C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360000">
            <a:off x="7915254" y="4639587"/>
            <a:ext cx="569343" cy="526211"/>
          </a:xfrm>
          <a:prstGeom prst="rect">
            <a:avLst/>
          </a:prstGeom>
        </p:spPr>
      </p:pic>
      <p:pic>
        <p:nvPicPr>
          <p:cNvPr id="11" name="Graphic 11" descr="Arrow Straight">
            <a:extLst>
              <a:ext uri="{FF2B5EF4-FFF2-40B4-BE49-F238E27FC236}">
                <a16:creationId xmlns:a16="http://schemas.microsoft.com/office/drawing/2014/main" id="{3ECEE63A-94E2-48B3-B164-149FDAF51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880000">
            <a:off x="7495604" y="5479780"/>
            <a:ext cx="741872" cy="741872"/>
          </a:xfrm>
          <a:prstGeom prst="rect">
            <a:avLst/>
          </a:prstGeom>
        </p:spPr>
      </p:pic>
      <p:pic>
        <p:nvPicPr>
          <p:cNvPr id="13" name="Graphic 14" descr="Arrow Slight curve">
            <a:extLst>
              <a:ext uri="{FF2B5EF4-FFF2-40B4-BE49-F238E27FC236}">
                <a16:creationId xmlns:a16="http://schemas.microsoft.com/office/drawing/2014/main" id="{A7160F4E-1C64-41D6-9C8A-57221F06D1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-1680000">
            <a:off x="7461403" y="3432781"/>
            <a:ext cx="813759" cy="842513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6F670623-3296-41F1-8C4C-9C4E868EC1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240000">
            <a:off x="7108944" y="2550617"/>
            <a:ext cx="1835449" cy="386751"/>
          </a:xfrm>
          <a:prstGeom prst="rect">
            <a:avLst/>
          </a:prstGeom>
        </p:spPr>
      </p:pic>
      <p:pic>
        <p:nvPicPr>
          <p:cNvPr id="8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314BD40-99FD-42C5-948B-75FBD847DD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225" y="2776897"/>
            <a:ext cx="1058532" cy="12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964110-45F0-4424-9F85-539415EE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88526"/>
              </p:ext>
            </p:extLst>
          </p:nvPr>
        </p:nvGraphicFramePr>
        <p:xfrm>
          <a:off x="1768415" y="172528"/>
          <a:ext cx="8842770" cy="74739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842770">
                  <a:extLst>
                    <a:ext uri="{9D8B030D-6E8A-4147-A177-3AD203B41FA5}">
                      <a16:colId xmlns:a16="http://schemas.microsoft.com/office/drawing/2014/main" val="2549020382"/>
                    </a:ext>
                  </a:extLst>
                </a:gridCol>
              </a:tblGrid>
              <a:tr h="673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/>
                        <a:t>ΣΕΝΑΡΙΟ ΔΙΔΑΣΚΑΛΙΑΣ - Α' ΔΗΜΟΤΙΚΟΥ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35234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BD218E-7AFE-403F-BFB8-73603AEB9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58135"/>
              </p:ext>
            </p:extLst>
          </p:nvPr>
        </p:nvGraphicFramePr>
        <p:xfrm>
          <a:off x="934528" y="1049547"/>
          <a:ext cx="1033743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37430">
                  <a:extLst>
                    <a:ext uri="{9D8B030D-6E8A-4147-A177-3AD203B41FA5}">
                      <a16:colId xmlns:a16="http://schemas.microsoft.com/office/drawing/2014/main" val="394267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ΠΑΙΖΩ ΜΕ ΤΙΣ ΚΑΤΕΥΘΥΝΣΕΙΣ-ΤΑ ΕΠΙΠΕΔΑ-ΤΑ ΣΩΜΑΤΙΚΑ ΣΧΗΜΑΤΑ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0612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7111741-274F-4EA9-9FE0-F21D26B4708A}"/>
              </a:ext>
            </a:extLst>
          </p:cNvPr>
          <p:cNvSpPr txBox="1"/>
          <p:nvPr/>
        </p:nvSpPr>
        <p:spPr>
          <a:xfrm>
            <a:off x="1935192" y="1791419"/>
            <a:ext cx="339018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MEMORY GAMES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F78F3C-F18A-491B-BC05-ECABA2003760}"/>
              </a:ext>
            </a:extLst>
          </p:cNvPr>
          <p:cNvSpPr txBox="1"/>
          <p:nvPr/>
        </p:nvSpPr>
        <p:spPr>
          <a:xfrm>
            <a:off x="1285515" y="2335062"/>
            <a:ext cx="5661803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>
              <a:ea typeface="+mn-lt"/>
              <a:cs typeface="+mn-lt"/>
            </a:endParaRPr>
          </a:p>
          <a:p>
            <a:pPr algn="ctr"/>
            <a:r>
              <a:rPr lang="en-US" sz="2000" b="1">
                <a:ea typeface="+mn-lt"/>
                <a:cs typeface="+mn-lt"/>
              </a:rPr>
              <a:t>ΣΩΜΑΤΙΚΑ ΣΧΗΜΑΤΑ-ΠΑΙΧΝΙΔΙ ΜΝΗΜΗΣ</a:t>
            </a:r>
            <a:endParaRPr lang="en-US" sz="2000">
              <a:cs typeface="Calibri"/>
            </a:endParaRPr>
          </a:p>
          <a:p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>
                <a:ea typeface="+mn-lt"/>
                <a:cs typeface="+mn-lt"/>
                <a:hlinkClick r:id="rId2"/>
              </a:rPr>
              <a:t>https://myh5p3.h5p.com/content/1290971067748578197</a:t>
            </a:r>
            <a:endParaRPr lang="en-US" sz="1600">
              <a:cs typeface="Calibri"/>
            </a:endParaRPr>
          </a:p>
          <a:p>
            <a:pPr marL="285750" indent="-285750">
              <a:buFont typeface="Wingdings"/>
              <a:buChar char="Ø"/>
            </a:pPr>
            <a:endParaRPr lang="en-US" sz="1600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>
                <a:ea typeface="+mn-lt"/>
                <a:cs typeface="+mn-lt"/>
                <a:hlinkClick r:id="rId3"/>
              </a:rPr>
              <a:t>https://myh5p3.h5p.com/content/1290971055481807897</a:t>
            </a:r>
          </a:p>
          <a:p>
            <a:endParaRPr lang="en-US" sz="1600"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596575-CAFA-43C8-8A36-2B49627234D7}"/>
              </a:ext>
            </a:extLst>
          </p:cNvPr>
          <p:cNvSpPr txBox="1"/>
          <p:nvPr/>
        </p:nvSpPr>
        <p:spPr>
          <a:xfrm>
            <a:off x="8343901" y="1986689"/>
            <a:ext cx="3246406" cy="46782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cs typeface="Calibri"/>
              </a:rPr>
              <a:t>ΑΠΟΣΤΟΛΗ</a:t>
            </a:r>
          </a:p>
          <a:p>
            <a:pPr algn="ctr"/>
            <a:endParaRPr lang="en-US" b="1">
              <a:solidFill>
                <a:schemeClr val="tx1"/>
              </a:solidFill>
              <a:cs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b="1">
                <a:cs typeface="Calibri"/>
              </a:rPr>
              <a:t>ΚΑΝΤΕ ΚΛΙΚ ΚΑΘΕ ΦΟΡΑ ΠΑΝΩ ΣΕ ΕΝΑΝ ΣΥΝΔΕΣΜΟ ΓΙΑ ΝΑ ΠΑΙΞΕΤΕ ΤΑ ΠΑΙΧΝΙΔΙΑ.</a:t>
            </a:r>
            <a:endParaRPr lang="en-US" b="1">
              <a:solidFill>
                <a:schemeClr val="tx1"/>
              </a:solidFill>
              <a:cs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b="1">
                <a:solidFill>
                  <a:srgbClr val="00B050"/>
                </a:solidFill>
                <a:cs typeface="Calibri"/>
              </a:rPr>
              <a:t>ΚΑΝΤΕ ΚΛΙΚ ΠΑΝΩ ΣΕ ΜΙΑ ΚΑΡΤΑ ΓΙΑ ΝΑ ΣΑΣ ΕΜΦΑΝΙΣΤΕΙ Η ΕΙΚΟΝΑ ΚΑΙ ΠΡΟΣΠΑΘΗΣΤΕ ΝΑ ΒΡΕΙΤΕ ΤΗΝ ΟΜΟΙΑ ΤΗΣ.</a:t>
            </a:r>
          </a:p>
          <a:p>
            <a:pPr marL="342900" indent="-342900" algn="ctr"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cs typeface="Calibri"/>
              </a:rPr>
              <a:t>ΑΦΟΥ ΟΛΟΚΛΗΡΩΣΕΤΕ ΤΟ ΕΝΑ ΠΑΙΧΝΙΔΙ, ΚΑΝΤΕ ΚΛΙΚ ΣΤΟΝ ΕΠΟΜΕΝΟ ΣΥΝΔΕΣΜΟ.</a:t>
            </a:r>
          </a:p>
          <a:p>
            <a:pPr algn="ctr"/>
            <a:endParaRPr lang="en-US" b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Picture 6" descr="A picture containing drawing, man&#10;&#10;Description generated with very high confidence">
            <a:extLst>
              <a:ext uri="{FF2B5EF4-FFF2-40B4-BE49-F238E27FC236}">
                <a16:creationId xmlns:a16="http://schemas.microsoft.com/office/drawing/2014/main" id="{DA57E05D-D3C3-4376-8B2B-65BFC275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18" y="1710457"/>
            <a:ext cx="1783691" cy="1337993"/>
          </a:xfrm>
          <a:prstGeom prst="rect">
            <a:avLst/>
          </a:prstGeom>
        </p:spPr>
      </p:pic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15A063A-4CEA-4121-87D7-BFA8BB8FA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68" y="2704921"/>
            <a:ext cx="1077582" cy="1318763"/>
          </a:xfrm>
          <a:prstGeom prst="rect">
            <a:avLst/>
          </a:prstGeom>
        </p:spPr>
      </p:pic>
      <p:pic>
        <p:nvPicPr>
          <p:cNvPr id="6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B0AEE67-C1DE-4476-91AF-F34AFB871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15" y="4746595"/>
            <a:ext cx="1058532" cy="1261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BEF55-6E81-42E4-A04B-F57B7EB2595C}"/>
              </a:ext>
            </a:extLst>
          </p:cNvPr>
          <p:cNvSpPr txBox="1"/>
          <p:nvPr/>
        </p:nvSpPr>
        <p:spPr>
          <a:xfrm>
            <a:off x="1288211" y="4753154"/>
            <a:ext cx="5316746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ΣΩΜΑΤΙΚΑ ΣΧΗΜΑΤΑ ΚΑΙ ΕΠΙΠΕΔΑ ΚΙΝΗΣΗΣ</a:t>
            </a:r>
          </a:p>
          <a:p>
            <a:pPr marL="285750" indent="-285750" algn="ctr">
              <a:buFont typeface="Wingdings"/>
              <a:buChar char="Ø"/>
            </a:pPr>
            <a:endParaRPr lang="en-US" sz="1600" b="1"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en-US" sz="1600">
                <a:ea typeface="+mn-lt"/>
                <a:cs typeface="+mn-lt"/>
                <a:hlinkClick r:id="rId7"/>
              </a:rPr>
              <a:t>https://myh5p3.h5p.com/content/1290971072254619837</a:t>
            </a:r>
            <a:endParaRPr lang="en-US" sz="1600"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endParaRPr lang="en-US" sz="1600">
              <a:ea typeface="+mn-lt"/>
              <a:cs typeface="+mn-lt"/>
            </a:endParaRPr>
          </a:p>
          <a:p>
            <a:pPr marL="285750" indent="-285750" algn="ctr">
              <a:buFont typeface="Wingdings"/>
              <a:buChar char="Ø"/>
            </a:pPr>
            <a:r>
              <a:rPr lang="en-US" sz="1600">
                <a:ea typeface="+mn-lt"/>
                <a:cs typeface="+mn-lt"/>
                <a:hlinkClick r:id="rId8"/>
              </a:rPr>
              <a:t>https://myh5p3.h5p.com/content/1290971083035631017</a:t>
            </a:r>
            <a:endParaRPr lang="en-US" sz="1600">
              <a:ea typeface="+mn-lt"/>
              <a:cs typeface="+mn-lt"/>
            </a:endParaRPr>
          </a:p>
          <a:p>
            <a:pPr algn="ctr"/>
            <a:endParaRPr lang="en-US" sz="1600">
              <a:ea typeface="+mn-lt"/>
              <a:cs typeface="+mn-lt"/>
            </a:endParaRPr>
          </a:p>
          <a:p>
            <a:pPr algn="ctr"/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90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98B6FE4-5D87-43AD-91C7-96551557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044"/>
            <a:ext cx="12203500" cy="68620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3221A7-3C79-4413-A212-D7027330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0000">
            <a:off x="777223" y="2608883"/>
            <a:ext cx="2119043" cy="478049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E805A5F-023F-418E-B9AD-2172AEF146A0}"/>
              </a:ext>
            </a:extLst>
          </p:cNvPr>
          <p:cNvSpPr/>
          <p:nvPr/>
        </p:nvSpPr>
        <p:spPr>
          <a:xfrm>
            <a:off x="2058838" y="53197"/>
            <a:ext cx="8827696" cy="1437734"/>
          </a:xfrm>
          <a:prstGeom prst="cloud">
            <a:avLst/>
          </a:prstGeom>
          <a:solidFill>
            <a:srgbClr val="B8ED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a typeface="+mn-lt"/>
                <a:cs typeface="+mn-lt"/>
              </a:rPr>
              <a:t>ΔΗΜΟΤΙΚΟ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cs typeface="Calibri"/>
              </a:rPr>
              <a:t>ΦΥΣΙΚΗ ΑΓΩΓΗ-ΜΟΥΣΙΚΟΚΙΝΗΤΙΚΗ ΑΓΩΓΗ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AF3E2-E7E2-42BA-A7CD-FE4C7C35D590}"/>
              </a:ext>
            </a:extLst>
          </p:cNvPr>
          <p:cNvSpPr txBox="1"/>
          <p:nvPr/>
        </p:nvSpPr>
        <p:spPr>
          <a:xfrm>
            <a:off x="3127615" y="1617992"/>
            <a:ext cx="63231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ΜΟΥΣΙΚΟΚΙΝΗΤΙΚΗ ΣΤΟ ΣΠΙΤΙ</a:t>
            </a:r>
            <a:endParaRPr lang="en-US" sz="2000" b="1" dirty="0">
              <a:solidFill>
                <a:srgbClr val="00B0F0"/>
              </a:solidFill>
              <a:cs typeface="Calibri" panose="020F0502020204030204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https://www.youtube.com/watch?v=kEf9KrQOk1A&amp;t=49s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6" name="Graphic 6" descr="Video camera outline">
            <a:extLst>
              <a:ext uri="{FF2B5EF4-FFF2-40B4-BE49-F238E27FC236}">
                <a16:creationId xmlns:a16="http://schemas.microsoft.com/office/drawing/2014/main" id="{B21CC0E9-5236-4CDB-BB72-47D32BE5D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8913" y="1620328"/>
            <a:ext cx="598099" cy="598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FBF6F-9F9E-4778-845E-E4B42EB21317}"/>
              </a:ext>
            </a:extLst>
          </p:cNvPr>
          <p:cNvSpPr txBox="1"/>
          <p:nvPr/>
        </p:nvSpPr>
        <p:spPr>
          <a:xfrm>
            <a:off x="3716188" y="2681017"/>
            <a:ext cx="51298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cs typeface="Calibri"/>
              </a:rPr>
              <a:t>ΠΑΙΧΝΙΔΙ ΜΕ ΜΠΑΛΕΣ</a:t>
            </a:r>
          </a:p>
          <a:p>
            <a:pPr algn="ctr"/>
            <a:r>
              <a:rPr lang="en-US" dirty="0">
                <a:ea typeface="+mn-lt"/>
                <a:cs typeface="+mn-lt"/>
                <a:hlinkClick r:id="rId7"/>
              </a:rPr>
              <a:t>https://wordwall.net/play/8341/923/570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pPr algn="ctr"/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3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750</cp:revision>
  <dcterms:created xsi:type="dcterms:W3CDTF">2020-03-29T22:38:15Z</dcterms:created>
  <dcterms:modified xsi:type="dcterms:W3CDTF">2024-11-24T19:40:55Z</dcterms:modified>
</cp:coreProperties>
</file>