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58" r:id="rId6"/>
    <p:sldId id="260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ΘΑΝΑΣΗΣ" initials="Θ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837DB-0845-4D5E-BAD2-FC2DEC8B0EAF}" type="datetimeFigureOut">
              <a:rPr lang="el-GR" smtClean="0"/>
              <a:t>16/5/2024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51993-FB0E-463F-BCCC-4FE1637A55D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Ισοσκελές τρίγωνο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τρίγωνο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Ισοσκελές τρίγωνο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Ευθεία γραμμή σύνδεσης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τρίγωνο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6962CC-FCBC-4982-BF26-1287DC750E5F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1495455-2BF3-4387-A41E-254BACE6E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062912" cy="1470025"/>
          </a:xfrm>
        </p:spPr>
        <p:txBody>
          <a:bodyPr/>
          <a:lstStyle/>
          <a:p>
            <a:r>
              <a:rPr lang="el-GR" dirty="0" smtClean="0"/>
              <a:t>ΓΡΑΜΜΑΤΙΚΗ Γ ΔΗΜΟΤΙΚΟΥ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30921"/>
            <a:ext cx="8062912" cy="1752600"/>
          </a:xfrm>
        </p:spPr>
        <p:txBody>
          <a:bodyPr/>
          <a:lstStyle/>
          <a:p>
            <a:pPr algn="ctr"/>
            <a:r>
              <a:rPr lang="el-GR" i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Πατήστε πάνω στην κάθε λέξη για να δείτε τι μέρος του λόγου είναι.</a:t>
            </a:r>
            <a:endParaRPr lang="el-GR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669" y="3552691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Ο Γιώργος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2087" y="3552690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είναι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1005" y="3552689"/>
            <a:ext cx="192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άνθρωπος.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1109919" y="4221088"/>
            <a:ext cx="1512168" cy="612648"/>
          </a:xfrm>
          <a:prstGeom prst="wedgeRoundRectCallout">
            <a:avLst>
              <a:gd name="adj1" fmla="val -14352"/>
              <a:gd name="adj2" fmla="val -86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υποκείμενο</a:t>
            </a:r>
            <a:endParaRPr lang="el-GR" dirty="0"/>
          </a:p>
        </p:txBody>
      </p:sp>
      <p:sp>
        <p:nvSpPr>
          <p:cNvPr id="10" name="Επεξήγηση με στρογγυλεμένο παραλληλόγραμμο 9"/>
          <p:cNvSpPr/>
          <p:nvPr/>
        </p:nvSpPr>
        <p:spPr>
          <a:xfrm>
            <a:off x="3183805" y="4218300"/>
            <a:ext cx="914400" cy="612648"/>
          </a:xfrm>
          <a:prstGeom prst="wedgeRoundRectCallout">
            <a:avLst>
              <a:gd name="adj1" fmla="val -59722"/>
              <a:gd name="adj2" fmla="val -895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ρήμα</a:t>
            </a:r>
            <a:endParaRPr lang="el-GR" dirty="0"/>
          </a:p>
        </p:txBody>
      </p:sp>
      <p:sp>
        <p:nvSpPr>
          <p:cNvPr id="11" name="Επεξήγηση με στρογγυλεμένο παραλληλόγραμμο 10"/>
          <p:cNvSpPr/>
          <p:nvPr/>
        </p:nvSpPr>
        <p:spPr>
          <a:xfrm>
            <a:off x="4572000" y="4218300"/>
            <a:ext cx="1584176" cy="612648"/>
          </a:xfrm>
          <a:prstGeom prst="wedgeRoundRectCallout">
            <a:avLst>
              <a:gd name="adj1" fmla="val -68794"/>
              <a:gd name="adj2" fmla="val -839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αντικείμενο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9626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062912" cy="1470025"/>
          </a:xfrm>
        </p:spPr>
        <p:txBody>
          <a:bodyPr/>
          <a:lstStyle/>
          <a:p>
            <a:r>
              <a:rPr lang="el-GR" dirty="0" smtClean="0"/>
              <a:t>ΓΡΑΜΜΑΤΙΚΗ Γ ΔΗΜΟΤΙΚΟΥ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30921"/>
            <a:ext cx="8062912" cy="1752600"/>
          </a:xfrm>
        </p:spPr>
        <p:txBody>
          <a:bodyPr/>
          <a:lstStyle/>
          <a:p>
            <a:pPr algn="ctr"/>
            <a:r>
              <a:rPr lang="el-GR" i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Πατήστε πάνω στην κάθε κατηγορία για να δείτε τι επίρρημα είναι.</a:t>
            </a:r>
            <a:endParaRPr lang="el-GR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669" y="3552691"/>
            <a:ext cx="2774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Εδώ,εκεί,πουθενά,έξω,μέσα,κάτω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1920" y="355269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Ποτέ,αύριο</a:t>
            </a:r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el-GR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συχνά,χτες</a:t>
            </a:r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νωρίς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0210" y="3552691"/>
            <a:ext cx="2650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Πόσο,λίγο,πολύ,καθόλου</a:t>
            </a:r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, περίπου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755576" y="5301208"/>
            <a:ext cx="1512168" cy="612648"/>
          </a:xfrm>
          <a:prstGeom prst="wedgeRoundRectCallout">
            <a:avLst>
              <a:gd name="adj1" fmla="val -661"/>
              <a:gd name="adj2" fmla="val -1529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τοπικά</a:t>
            </a:r>
            <a:endParaRPr lang="el-GR" dirty="0"/>
          </a:p>
        </p:txBody>
      </p:sp>
      <p:sp>
        <p:nvSpPr>
          <p:cNvPr id="10" name="Επεξήγηση με στρογγυλεμένο παραλληλόγραμμο 9"/>
          <p:cNvSpPr/>
          <p:nvPr/>
        </p:nvSpPr>
        <p:spPr>
          <a:xfrm>
            <a:off x="3491880" y="5369227"/>
            <a:ext cx="2066528" cy="612648"/>
          </a:xfrm>
          <a:prstGeom prst="wedgeRoundRectCallout">
            <a:avLst>
              <a:gd name="adj1" fmla="val -8795"/>
              <a:gd name="adj2" fmla="val -1725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χρονικά</a:t>
            </a:r>
            <a:endParaRPr lang="el-GR" dirty="0"/>
          </a:p>
        </p:txBody>
      </p:sp>
      <p:sp>
        <p:nvSpPr>
          <p:cNvPr id="11" name="Επεξήγηση με στρογγυλεμένο παραλληλόγραμμο 10"/>
          <p:cNvSpPr/>
          <p:nvPr/>
        </p:nvSpPr>
        <p:spPr>
          <a:xfrm>
            <a:off x="6948264" y="5301208"/>
            <a:ext cx="1584176" cy="612648"/>
          </a:xfrm>
          <a:prstGeom prst="wedgeRoundRectCallout">
            <a:avLst>
              <a:gd name="adj1" fmla="val -33399"/>
              <a:gd name="adj2" fmla="val -1501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ποσοτικά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1019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062912" cy="1470025"/>
          </a:xfrm>
        </p:spPr>
        <p:txBody>
          <a:bodyPr/>
          <a:lstStyle/>
          <a:p>
            <a:r>
              <a:rPr lang="el-GR" dirty="0" smtClean="0"/>
              <a:t>ΓΡΑΜΜΑΤΙΚΗ Γ ΔΗΜΟΤΙΚΟΥ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30921"/>
            <a:ext cx="8062912" cy="1326071"/>
          </a:xfrm>
        </p:spPr>
        <p:txBody>
          <a:bodyPr/>
          <a:lstStyle/>
          <a:p>
            <a:pPr algn="ctr"/>
            <a:r>
              <a:rPr lang="el-GR" i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Απαντήστε σωστά στις παρακάτω ερωτήσεις.</a:t>
            </a:r>
            <a:endParaRPr lang="el-GR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669" y="3552691"/>
            <a:ext cx="6814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Η λέξη «δύσκολος» τι μέρος του λόγου είναι;.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Ορθογώνιο 3">
            <a:hlinkClick r:id="rId2" action="ppaction://hlinksldjump"/>
          </p:cNvPr>
          <p:cNvSpPr/>
          <p:nvPr/>
        </p:nvSpPr>
        <p:spPr>
          <a:xfrm>
            <a:off x="971600" y="4293096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επίθετο</a:t>
            </a:r>
            <a:endParaRPr lang="el-GR" dirty="0"/>
          </a:p>
        </p:txBody>
      </p:sp>
      <p:sp>
        <p:nvSpPr>
          <p:cNvPr id="5" name="Ορθογώνιο 4">
            <a:hlinkClick r:id="rId3" action="ppaction://hlinksldjump"/>
          </p:cNvPr>
          <p:cNvSpPr/>
          <p:nvPr/>
        </p:nvSpPr>
        <p:spPr>
          <a:xfrm>
            <a:off x="971600" y="5157192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ρήμα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101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062912" cy="295232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sz="4000" b="1" i="1" dirty="0" smtClean="0">
                <a:solidFill>
                  <a:schemeClr val="accent2"/>
                </a:solidFill>
              </a:rPr>
              <a:t>ΛΑΘΟΣ</a:t>
            </a:r>
          </a:p>
          <a:p>
            <a:pPr algn="ctr"/>
            <a:endParaRPr lang="el-GR" sz="4000" b="1" i="1" dirty="0">
              <a:solidFill>
                <a:schemeClr val="accent2"/>
              </a:solidFill>
            </a:endParaRPr>
          </a:p>
          <a:p>
            <a:pPr algn="ctr"/>
            <a:endParaRPr lang="el-GR" sz="4000" b="1" i="1" dirty="0">
              <a:solidFill>
                <a:schemeClr val="accent2"/>
              </a:solidFill>
            </a:endParaRPr>
          </a:p>
          <a:p>
            <a:pPr algn="ctr"/>
            <a:endParaRPr lang="el-GR" sz="3200" b="1" i="1" dirty="0" smtClean="0">
              <a:solidFill>
                <a:schemeClr val="accent2"/>
              </a:solidFill>
            </a:endParaRPr>
          </a:p>
          <a:p>
            <a:pPr algn="ctr"/>
            <a:endParaRPr lang="el-GR" sz="3200" b="1" i="1" dirty="0">
              <a:solidFill>
                <a:schemeClr val="accent2"/>
              </a:solidFill>
            </a:endParaRPr>
          </a:p>
          <a:p>
            <a:pPr algn="ctr"/>
            <a:r>
              <a:rPr lang="el-GR" sz="3200" b="1" i="1" dirty="0" smtClean="0">
                <a:solidFill>
                  <a:schemeClr val="bg1"/>
                </a:solidFill>
              </a:rPr>
              <a:t>Προσπάθησε ξανά</a:t>
            </a:r>
            <a:endParaRPr lang="el-GR" sz="3200" b="1" i="1" dirty="0">
              <a:solidFill>
                <a:schemeClr val="bg1"/>
              </a:solidFill>
            </a:endParaRPr>
          </a:p>
        </p:txBody>
      </p:sp>
      <p:sp>
        <p:nvSpPr>
          <p:cNvPr id="7" name="Κουμπί ενέργειας: Πίσω ή Προηγούμενο 6">
            <a:hlinkClick r:id="rId2" action="ppaction://hlinksldjump" highlightClick="1">
              <a:snd r:embed="rId3" name="bomb.wav"/>
            </a:hlinkClick>
          </p:cNvPr>
          <p:cNvSpPr/>
          <p:nvPr/>
        </p:nvSpPr>
        <p:spPr>
          <a:xfrm>
            <a:off x="2555776" y="5373216"/>
            <a:ext cx="4176464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521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30921"/>
            <a:ext cx="8062912" cy="1752600"/>
          </a:xfrm>
        </p:spPr>
        <p:txBody>
          <a:bodyPr>
            <a:normAutofit/>
          </a:bodyPr>
          <a:lstStyle/>
          <a:p>
            <a:pPr algn="ctr"/>
            <a:r>
              <a:rPr lang="el-GR" sz="4000" b="1" i="1" dirty="0" smtClean="0">
                <a:solidFill>
                  <a:schemeClr val="accent1"/>
                </a:solidFill>
              </a:rPr>
              <a:t>ΣΩΣΤΑ</a:t>
            </a:r>
            <a:endParaRPr lang="el-GR" sz="4000" b="1" i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9789" y="3645024"/>
            <a:ext cx="4876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 err="1" smtClean="0">
                <a:solidFill>
                  <a:schemeClr val="accent2"/>
                </a:solidFill>
              </a:rPr>
              <a:t>ΜΠΡΑΒΟ!!!απάντησες</a:t>
            </a:r>
            <a:r>
              <a:rPr lang="el-GR" sz="2400" b="1" dirty="0" smtClean="0">
                <a:solidFill>
                  <a:schemeClr val="accent2"/>
                </a:solidFill>
              </a:rPr>
              <a:t> σωστά!!!!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5" name="Κουμπί ενέργειας: Εμπρός ή Επόμενο 4">
            <a:hlinkClick r:id="rId2" action="ppaction://hlinksldjump" highlightClick="1">
              <a:snd r:embed="rId3" name="wind.wav"/>
            </a:hlinkClick>
          </p:cNvPr>
          <p:cNvSpPr/>
          <p:nvPr/>
        </p:nvSpPr>
        <p:spPr>
          <a:xfrm>
            <a:off x="2123728" y="4653136"/>
            <a:ext cx="3744416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01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062912" cy="1470025"/>
          </a:xfrm>
        </p:spPr>
        <p:txBody>
          <a:bodyPr/>
          <a:lstStyle/>
          <a:p>
            <a:r>
              <a:rPr lang="el-GR" dirty="0" smtClean="0"/>
              <a:t>ΓΡΑΜΜΑΤΙΚΗ Γ ΔΗΜΟΤΙΚΟΥ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30921"/>
            <a:ext cx="8062912" cy="1326071"/>
          </a:xfrm>
        </p:spPr>
        <p:txBody>
          <a:bodyPr/>
          <a:lstStyle/>
          <a:p>
            <a:pPr algn="ctr"/>
            <a:r>
              <a:rPr lang="el-GR" i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Απαντήστε σωστά στις παρακάτω ερωτήσεις.</a:t>
            </a:r>
            <a:endParaRPr lang="el-GR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669" y="3552691"/>
            <a:ext cx="6022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Το ρήμα «περπάτησα» σε τι χρόνο είναι;</a:t>
            </a:r>
            <a:endParaRPr lang="el-GR" sz="2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Ορθογώνιο 3">
            <a:hlinkClick r:id="rId2" action="ppaction://hlinksldjump"/>
          </p:cNvPr>
          <p:cNvSpPr/>
          <p:nvPr/>
        </p:nvSpPr>
        <p:spPr>
          <a:xfrm>
            <a:off x="971600" y="4293096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Μέλλοντας</a:t>
            </a:r>
            <a:endParaRPr lang="el-GR" dirty="0"/>
          </a:p>
        </p:txBody>
      </p:sp>
      <p:sp>
        <p:nvSpPr>
          <p:cNvPr id="5" name="Ορθογώνιο 4">
            <a:hlinkClick r:id="rId3" action="ppaction://hlinksldjump"/>
          </p:cNvPr>
          <p:cNvSpPr/>
          <p:nvPr/>
        </p:nvSpPr>
        <p:spPr>
          <a:xfrm>
            <a:off x="971600" y="5157192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Αόριστο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026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062912" cy="295232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sz="4000" b="1" i="1" dirty="0" smtClean="0">
                <a:solidFill>
                  <a:schemeClr val="accent2"/>
                </a:solidFill>
              </a:rPr>
              <a:t>ΛΑΘΟΣ</a:t>
            </a:r>
          </a:p>
          <a:p>
            <a:pPr algn="ctr"/>
            <a:endParaRPr lang="el-GR" sz="4000" b="1" i="1" dirty="0">
              <a:solidFill>
                <a:schemeClr val="accent2"/>
              </a:solidFill>
            </a:endParaRPr>
          </a:p>
          <a:p>
            <a:pPr algn="ctr"/>
            <a:endParaRPr lang="el-GR" sz="4000" b="1" i="1" dirty="0">
              <a:solidFill>
                <a:schemeClr val="accent2"/>
              </a:solidFill>
            </a:endParaRPr>
          </a:p>
          <a:p>
            <a:pPr algn="ctr"/>
            <a:endParaRPr lang="el-GR" sz="3200" b="1" i="1" dirty="0" smtClean="0">
              <a:solidFill>
                <a:schemeClr val="accent2"/>
              </a:solidFill>
            </a:endParaRPr>
          </a:p>
          <a:p>
            <a:pPr algn="ctr"/>
            <a:endParaRPr lang="el-GR" sz="3200" b="1" i="1" dirty="0">
              <a:solidFill>
                <a:schemeClr val="accent2"/>
              </a:solidFill>
            </a:endParaRPr>
          </a:p>
          <a:p>
            <a:pPr algn="ctr"/>
            <a:r>
              <a:rPr lang="el-GR" sz="3200" b="1" i="1" dirty="0" smtClean="0">
                <a:solidFill>
                  <a:schemeClr val="bg1"/>
                </a:solidFill>
              </a:rPr>
              <a:t>Προσπάθησε ξανά</a:t>
            </a:r>
            <a:endParaRPr lang="el-GR" sz="3200" b="1" i="1" dirty="0">
              <a:solidFill>
                <a:schemeClr val="bg1"/>
              </a:solidFill>
            </a:endParaRPr>
          </a:p>
        </p:txBody>
      </p:sp>
      <p:sp>
        <p:nvSpPr>
          <p:cNvPr id="7" name="Κουμπί ενέργειας: Πίσω ή Προηγούμενο 6">
            <a:hlinkClick r:id="rId2" action="ppaction://hlinksldjump" highlightClick="1">
              <a:snd r:embed="rId3" name="bomb.wav"/>
            </a:hlinkClick>
          </p:cNvPr>
          <p:cNvSpPr/>
          <p:nvPr/>
        </p:nvSpPr>
        <p:spPr>
          <a:xfrm>
            <a:off x="2555776" y="5373216"/>
            <a:ext cx="4176464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80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2030921"/>
            <a:ext cx="8062912" cy="1752600"/>
          </a:xfrm>
        </p:spPr>
        <p:txBody>
          <a:bodyPr>
            <a:normAutofit/>
          </a:bodyPr>
          <a:lstStyle/>
          <a:p>
            <a:pPr algn="ctr"/>
            <a:r>
              <a:rPr lang="el-GR" sz="4000" b="1" i="1" dirty="0" smtClean="0">
                <a:solidFill>
                  <a:schemeClr val="accent1"/>
                </a:solidFill>
              </a:rPr>
              <a:t>ΣΩΣΤΑ</a:t>
            </a:r>
            <a:endParaRPr lang="el-GR" sz="4000" b="1" i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9789" y="3645024"/>
            <a:ext cx="4876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 err="1" smtClean="0">
                <a:solidFill>
                  <a:schemeClr val="accent2"/>
                </a:solidFill>
              </a:rPr>
              <a:t>ΜΠΡΑΒΟ!!!απάντησες</a:t>
            </a:r>
            <a:r>
              <a:rPr lang="el-GR" sz="2400" b="1" dirty="0" smtClean="0">
                <a:solidFill>
                  <a:schemeClr val="accent2"/>
                </a:solidFill>
              </a:rPr>
              <a:t> σωστά!!!!</a:t>
            </a:r>
            <a:endParaRPr lang="el-GR" sz="2400" b="1" dirty="0">
              <a:solidFill>
                <a:schemeClr val="accent2"/>
              </a:solidFill>
            </a:endParaRPr>
          </a:p>
        </p:txBody>
      </p:sp>
      <p:sp>
        <p:nvSpPr>
          <p:cNvPr id="5" name="Κουμπί ενέργειας: Εμπρός ή Επόμενο 4">
            <a:hlinkClick r:id="rId2" action="ppaction://hlinksldjump" highlightClick="1">
              <a:snd r:embed="rId3" name="wind.wav"/>
            </a:hlinkClick>
          </p:cNvPr>
          <p:cNvSpPr/>
          <p:nvPr/>
        </p:nvSpPr>
        <p:spPr>
          <a:xfrm>
            <a:off x="2123728" y="4653136"/>
            <a:ext cx="3744416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732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Θυμηθείτε!!!!!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Διαβάζω τα μέρη του λόγου.</a:t>
            </a:r>
          </a:p>
          <a:p>
            <a:r>
              <a:rPr lang="el-GR" dirty="0" smtClean="0"/>
              <a:t>Θυμάμαι τις κατηγορίες των επιρρημάτων.</a:t>
            </a:r>
          </a:p>
          <a:p>
            <a:r>
              <a:rPr lang="el-GR" dirty="0" smtClean="0"/>
              <a:t>Κάνω επανάληψη την ορθογραφία του μαθήματος.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7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</TotalTime>
  <Words>134</Words>
  <Application>Microsoft Office PowerPoint</Application>
  <PresentationFormat>Προβολή στην οθόνη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Ζωντάνια</vt:lpstr>
      <vt:lpstr>ΓΡΑΜΜΑΤΙΚΗ Γ ΔΗΜΟΤΙΚΟΥ</vt:lpstr>
      <vt:lpstr>ΓΡΑΜΜΑΤΙΚΗ Γ ΔΗΜΟΤΙΚΟΥ</vt:lpstr>
      <vt:lpstr>ΓΡΑΜΜΑΤΙΚΗ Γ ΔΗΜΟΤΙΚΟΥ</vt:lpstr>
      <vt:lpstr>Διαφάνεια 4</vt:lpstr>
      <vt:lpstr>Διαφάνεια 5</vt:lpstr>
      <vt:lpstr>ΓΡΑΜΜΑΤΙΚΗ Γ ΔΗΜΟΤΙΚΟΥ</vt:lpstr>
      <vt:lpstr>Διαφάνεια 7</vt:lpstr>
      <vt:lpstr>Διαφάνεια 8</vt:lpstr>
      <vt:lpstr>Θυμηθείτε!!!!!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ΓΡΑΜΜΑΤΙΚΗ Γ ΔΗΜΟΤΙΚΟΥ</dc:title>
  <dc:creator>Learnsoft</dc:creator>
  <cp:lastModifiedBy>ΘΑΝΑΣΗΣ</cp:lastModifiedBy>
  <cp:revision>11</cp:revision>
  <dcterms:created xsi:type="dcterms:W3CDTF">2022-06-16T08:34:28Z</dcterms:created>
  <dcterms:modified xsi:type="dcterms:W3CDTF">2024-05-16T17:04:28Z</dcterms:modified>
</cp:coreProperties>
</file>