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9" r:id="rId3"/>
    <p:sldId id="260" r:id="rId4"/>
    <p:sldId id="257" r:id="rId5"/>
    <p:sldId id="258" r:id="rId6"/>
    <p:sldId id="264" r:id="rId7"/>
    <p:sldId id="266" r:id="rId8"/>
    <p:sldId id="267" r:id="rId9"/>
    <p:sldId id="261" r:id="rId10"/>
    <p:sldId id="262" r:id="rId11"/>
    <p:sldId id="265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unzak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74" d="100"/>
          <a:sy n="7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9A450-1001-4636-8D5E-1B011AD22EDD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11804-60DF-40C6-842E-0B3C0EAF5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3696B4-0FED-4797-8387-EA286EC7FFC9}" type="datetimeFigureOut">
              <a:rPr lang="el-GR" smtClean="0"/>
              <a:pPr/>
              <a:t>3/4/2013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AEC1E-0207-46E0-AFE3-64E268F8B5D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11008" cy="1440160"/>
          </a:xfrm>
          <a:effectLst>
            <a:softEdge rad="31750"/>
          </a:effectLst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Βρεφοκομία</a:t>
            </a:r>
            <a:endParaRPr lang="el-G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2492896"/>
            <a:ext cx="7854696" cy="2488240"/>
          </a:xfrm>
        </p:spPr>
        <p:txBody>
          <a:bodyPr>
            <a:normAutofit/>
          </a:bodyPr>
          <a:lstStyle/>
          <a:p>
            <a:pPr algn="ctr"/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Β΄ Τάξη  1</a:t>
            </a:r>
            <a:r>
              <a:rPr lang="el-GR" sz="1800" u="sng" baseline="30000" dirty="0" smtClean="0">
                <a:latin typeface="Arial" pitchFamily="34" charset="0"/>
                <a:cs typeface="Arial" pitchFamily="34" charset="0"/>
              </a:rPr>
              <a:t>ου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 Κύκλου</a:t>
            </a:r>
          </a:p>
          <a:p>
            <a:pPr algn="ctr"/>
            <a:r>
              <a:rPr lang="el-GR" sz="1800" dirty="0" smtClean="0">
                <a:latin typeface="Arial" pitchFamily="34" charset="0"/>
                <a:cs typeface="Arial" pitchFamily="34" charset="0"/>
              </a:rPr>
              <a:t>Ειδικότητα: Βοηθών  Βρεφονηπιοκόμων </a:t>
            </a: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Γιατί είναι σημαντικό το παιχνίδι;</a:t>
            </a:r>
            <a:endParaRPr lang="el-GR" sz="2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2141592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Δίνει την  ευκαιρία στο παιδί να είναι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δημιουργικό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και να ‘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’λύνει’’ προβλήματα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Παίρνει αποφάσεις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Προσθέτει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ποικιλία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στην ζωή των παιδιών γιατί μπορεί να πάρει πολλές μορφές.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Βοηθάει στην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κινητική ανάπτυξη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και αντιληπτική ικανότητα των παιδιών.</a:t>
            </a:r>
          </a:p>
          <a:p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Διασκεδάζει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, περνάει καλά, γελάει.</a:t>
            </a: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sounzaki\Pictures\praktikh\καλαμάκια\DSC01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-23213960"/>
            <a:ext cx="8496944" cy="20090232"/>
          </a:xfrm>
          <a:prstGeom prst="rect">
            <a:avLst/>
          </a:prstGeom>
          <a:noFill/>
        </p:spPr>
      </p:pic>
      <p:pic>
        <p:nvPicPr>
          <p:cNvPr id="1029" name="Picture 5" descr="C:\Users\sounzaki\Pictures\praktikh\καλαμάκια\DSC0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6"/>
            <a:ext cx="547260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Παιχνίδι όλες τις ώρες…..</a:t>
            </a:r>
            <a:endParaRPr lang="el-GR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περιεχομένου" descr="images (6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2905125" cy="1571625"/>
          </a:xfrm>
        </p:spPr>
      </p:pic>
      <p:pic>
        <p:nvPicPr>
          <p:cNvPr id="6" name="5 - Θέση περιεχομένου" descr="imag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204864"/>
            <a:ext cx="2448272" cy="2143125"/>
          </a:xfrm>
        </p:spPr>
      </p:pic>
      <p:pic>
        <p:nvPicPr>
          <p:cNvPr id="4098" name="Picture 2" descr="C:\Users\sounzaki\Desktop\εικόνες για ΠΑΔ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3096344" cy="1847850"/>
          </a:xfrm>
          <a:prstGeom prst="rect">
            <a:avLst/>
          </a:prstGeom>
          <a:noFill/>
        </p:spPr>
      </p:pic>
      <p:pic>
        <p:nvPicPr>
          <p:cNvPr id="4099" name="Picture 3" descr="C:\Users\sounzaki\Desktop\εικόνες για ΠΑΔ\images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653136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938520"/>
          </a:xfrm>
        </p:spPr>
        <p:txBody>
          <a:bodyPr/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</a:t>
            </a:r>
            <a:r>
              <a:rPr lang="el-G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Οι απαρχές του </a:t>
            </a:r>
            <a:br>
              <a:rPr lang="el-G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παιχνιδιού και</a:t>
            </a:r>
            <a:br>
              <a:rPr lang="el-G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της δημιουργίας.</a:t>
            </a:r>
            <a:endParaRPr lang="el-GR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data:image/jpeg;base64,/9j/4AAQSkZJRgABAQAAAQABAAD/2wCEAAkGBxMSEhUUExMVFBUVFBUVFRgUFxQUFBgWGBQWHBUYGBUYHCggGBolHBQXITEhJSksLi4uFx8zODMsNygtLisBCgoKDg0OGxAQGy0lICQsLSw0LSwvLCw0LC8sLCwsLCwsLCwsLCwsLCw0LCwsLCwsLCwsLCwsLCwsLCwsLCwsLP/AABEIAOEA4QMBIgACEQEDEQH/xAAcAAEAAgMBAQEAAAAAAAAAAAAABAUDBgcCAQj/xAA6EAACAQIEAwYFAgQGAwEAAAAAAQIDEQQFITESQVEGImFxgZETobHB8DJCUnLR4QcjM2KS8SSCohT/xAAbAQEAAwEBAQEAAAAAAAAAAAAAAgMEAQUGB//EACoRAAICAQQBBAIBBQEAAAAAAAABAgMRBBIhMUEFEzJRImHBI3GRodEU/9oADAMBAAIRAxEAPwDuIAAAAAAAAAAAAAAAAAABDzTMaeHpupUklGPu3yS6s4wSKtRRV27Jc2UWM7U04u0bPxbSXocy7VdtKuIbs+Cmn3Yrp1ZqeFzKpKas2+XkvAonOT6LIxXk7FW7YVIysoqS8E2XGWdpI1F3ouPzOc5XJyto7LxL6hX4XZlKskn2WutHQMPi4T/TJPyM6OaYmcoWqU5NST5M3Ls7nPx42lpNLVdfFF8LlJ4ZXOtxWS6ABeVAAAAAAAAAAAAAAAAAAAAAAAAAAAAAAGOtVUU23ZJNt9EkcF7d9rZYqs0m1Ti2oR5JfxPq2dS/xHzD4WEkr6z09N39jg1LDuo27buy8rq5VOXJJRb6PsrycY6vm/G+n0NnybKUkpNb89zDgMqa1sXdCLWlui9DLOZrhVjksMPFRV0YZzd7/lyVTpPS+35r+dTIqa3fm/sVrkk+GR6cm/zzL7I06bUumvpzRXxairrp/wBmXDZhrbk0dWE8kJZaOhU53Sa5q57IOTSvRh5W9mycehF5WTIwACRwAAAAAAAAAAAAAAAAAAAAAAAAHxn0+AHNP8UJSq1IUl+mMby8XJf0NXy/KlG2h0Htfg/8zituvorGufDsefa3uZupisIlZZg42WhOlly3sY8rnYu4WZVHktnlFRUwul2tFol1ZArU2lrzZs/Df7FZj6e+ngiTXBVkrcFSvCTey0X3Irwzg/J/n1JeMxvDHgS1eyWr/ND5RcnZTi4ya5prlruc4fBLlcm9ZAv/AB6f8t/dssSPgKfDTgukV9CQelFYSMD7AAJHAAAAAAAAAAAAAAAAAAAAAAAAAAACl7SYZygpLXh3XO3VGoV0krnQsZT4oSXWMl7o5/Qw3w7ricryb7zvbb5czFqIrOTZppPGCPh8bFStqvRmwYZqaVpGoZlXnTd4w4073V7NeKJmT4ipNqycF53+qX5zKEsF8k2blRgeMRh+Jfn5yMeCTS1d/ElQnqWdopZqM4qlO8m1UlfvcN1GK5eG5sOSYWcpNTlxRXDOLevN7PxI9fIFWqylNtd1KPDzSXNmy5Zg1Tgl4JeyskKa25/olfbHZhdsmJH0A9AwAAAAAAAAAAAAAAAAAAAAAAAAAAAAAAHmcbmm14KlOSmtrpdNW9TdCrzrK1WjdaSS08eiKL6t64LqLNj56NDrriqPnHSz2v1LnBU4JaIp6qlFtPdPXSx6w+NsYEtrPSeJI2uCsj7Rp3vfmmVdHM4tbo9rOI7RXFLklsv903+1fUt3JmVxZd4OKi1FX25lrErMFTtG71k+fVlhRkbKlhGSx5ZlABaQAAAAAAAAAAAAAAAAAAAAAAAAAAAAAAB8kfT5IA5/m6468ltebs1911+pQ4nB1eNpOFk923f/AIpGx459+T53e3Pn7mt1sW778XluvNFDrTecF8bZLjIhQjHWU3PolpD2Wr9WbL2bhdvkmmrWtyVjX6NVQvpeTutdlpv5l1kLndarz1fzbOKC4Oym2uTcYOyXuZ6T0RXqbe6v4olUKl/zoW9IpJqZ6MNORmJkQAAAAAAAAAAAAAAAAAAAAAAAAAAAAAAeamzPtyBnGYRo03J9HZHG0llnUsvCNMx1fvyWmnP15ooKn676XWzt47OxYZliLy4tGpJO+zs17FPWrNT3vey6PdFeU+ixJ9Mk0Jq60bd9rX9/zmbllEnZd1mpZdh03xT2XK6S/ubTlElNvhjpok0/7nEkJZL6m09t/ZmRR9/zc8yp6dfPSSPVKfXX85onj6IZySIv88eZng7oiPR+fy/NjPQne51M4zMACRwAAAAAAAAAAAAAAAAAAAAAAAAHy58nNJXexqmdZ8434baMrssUEWVVSseEbJicXCCbk0c27b58p6J2ttZ3RSTxtaanOq5atqmrvuxTdmzXszxTqKXWO/ivuZZWObw+iyOaXmSLvLK8qlBNXbi5Rdn0lpp5WPVKupNKWrT+m2j1REyDjVGDte7ndPRNcT2LdcEe/Zvko6XTfnsXy+PJGPMngm4Cm5u0u7H89DeMspqnFJWa8e6/7mn5TmN9qTf/AL/bY2uhmtNJcacF/vXd/wCa0XqRhOBKddha3vvo/H7HnbXp038hBqS7rTT21un5NGCtVeiUuF7u/wCr0uW9coq/TMlKpJ791dN2SqEtehFpVp2veMr+jJOGTbvK3odOEwAEyIAAAAAAAAAAAAAAAAAAAAADBgxlfgg5PkvnyON4WQlkps/x/DeK5HPcwxKbldtPXVF/meJ4r35mnZpQnZ2lo+qT+Z5spOUsnq04hHBAzbNOKSULJc03ztpZlZhqUm58f7layvzfXnYn4dxd1azWjXoWmS4KLUna+tl7EornBm1EJz88E/KUvhQpyTso2Ttdacn0ZY4LLYyeq09TFRo7Rtp+XNiy3D7Cy5t4RZXSorL7MuDyuMVorEqVNWsS1GyIs7OSWl342EUccvJrWLU6Ffiw8uHnOF+4/Bx22LyOb06jtOm7cnaT+i8/Y+VcsV7yjfxtcy08HTX7beSf9C+EHHopnNT7JOGxFKF+Gd4t3cWrW8U2WGHxMOUlbzK+hhU9r+zJdKEuFd5x1fJa6vSzLeSp4LaLPpioRaWtvRWMpYisAA6AAAAAAAAAAAAAAfGALhM0bN89ruvUpU1JcDslFX5aNvxIrzvF0knUTXW9mr+aKPfX0zR/55Y7R0Js1XtFmnFLgjqo7211KXEdq5ztFu19/BdSTlsoNKUUpcXV6+Nym25SWEW1aeUfyZWVrsrsWtGblPCwm7vh201ISwFOUl3U76dVcz9F6Od4bJKtSq5LuU2tW921/DHn5m2YDBRguGCsuvN+bLLE5b8GpGUf0SfC1yT5W6JrTzsWNLB66EW30SWFyYMFgr8i5oUVFHrDULGDM8dGlFvd8krXZOESmc8mPNMfGlFyk7f18DScRinVqcd5L+Xi0S21I2b5lVqz1i1yS41FfPchSutJSV/4YtyfrJ6L2NMYJLMipyb4ibBRz6vT2mmuSqWf01LvB9p5yWtBy/kbS/8AqxqGAw7m9rfnU3DLMLGKV2Qlfh4iWeysZkXWDxjmr/DlHzlF/RklV1HVp6b2V/foR6dBcj3JqWk73/bJO0vluW12Z+RnnBLotaFRNJoykDLKiakr3cW0+vqTzQilgAHTgAAAAAAAAAAAAImNxagvEkVanCm2atiMS6k30ONg98SV5Wtd3b6vx6lDnGYra6Uedz3neaKCaTsktWc/x2YOo227RX5r4mO+7asI9X0/0+Woll8I+Zzi4u/A3q9XZrRfQ2bL5wjThFpJcC4nfw1fF97miQlKvU4Y6R3b6Jff+pc1qsaMVCcnwy2SXFK3PntcU6W22OUjdrnRRiKl12fcyzlxqtUZzlSVrqUm3fqnzXS5uPZXtJCajC2qRrmRdnY4m1SMo/D4rS0fEvBR99djoWT9ncJR1jSi3/FO8n6X2HsS6awzz7NTBcLlHvHPjp6Jttxst3fiVrIn4ShUaXca/m0/uWOEwsIfojb1b9r7EtIlHT/bMsr/AAkUGeYPEOk/gVYQn1lHiXvfTzszl2fZzWoX+PB35y/VH0kt/U7dVpprU07tFlUHfu3v11XsWbFHoq3ORzOnidFK93L5aErAwTd/U9Zr2fiu9T7rWtl+l+h4yeTd1Z3Ts/Mrv+PBp03fJsmXx8C/wy9CsymlojYcPSMcVlmmyaXBKwjdj1iuR6UCNjqzVkleT28PFs0wj4MspLOSXgI/5rktnFcXjK3LyX1LdFdllKy+bZYm1dGRgAHTgAAAAAAAAAAABVZ/WtC3U1bEV+CDfN6I2TtHBuKZpGb1Nl0KbHhFlccyRqXabMHJqmn4y+y+5reLrN2hHXy5smZjXu5T5tv89kVODrNVYtJN8XP6mOEd8j7DctNp1GPZsWT4f4EG5W4nrJ9EtkQpV/jVLt2TaXlE+5tjWotL92j625kPKtZeC38Xyt6XPqK4qijd+j4D1TVOU+elybjSzeVJOFF8KaSbsm9Nkr7bm29k89liHKM13oRTbWiavvbkzmtWpNtU6ceKcvkur6G75Fho4am3KV5Nd+XJ+C8D53V65VvMuWzH6dHVX278/j9fwjouGxKJkayfM5dic6lNcNOUoJPlJxb9tvIp8N2sxNOo4/Em+HlO04yXJp/3uS0+pjavp/R6+vjbo0p2Qe1+Vj/aO0zqWRR5lLiKjK+0TrUlO1ndqS6NdPAVse2WSZ2mUZxUo9Mg5tTjbXfkRsBgUfKk/iz8Foixp1IQspP05mK2e54PSrr2rPkm4OgW+HpkbCJSV0TIyOwiVTzkzwp3MkMNG97a9WfMLVjJaPnqTII2wisGWUuT7CNj0AWlYAAAAAAAAAAAAAABixFBTi0+ZpWf5HOOqV14G9HmUb76kZR3LBKMtryfmnP8BOjLhkra3RDySherd/ti39F9z9GZj2cw1f8AXSi/Q13Nf8O6U4WoT+A73uoqS9VdP5ldFWyab6PVt9SVle2S5xjJxrOYd7yRlwtH4VO7XK78+S+htGd/4bY6DcqfBiF/tfw5/wDGTt8yE6XwqkFiqc6KU1f4kJRV/wButrON7a7Ho+oXx9lbXnHJ8dq67J3KOOJMldnsC6UXOf8AqT70r/tXKPoeMfmjqy4Y6QWi31fOTJ2eT4UoLeSu/wCX+9/kVWDw13aK4pNqyR8ZXutk7Jds/QPStJXTV7jXXX/Swo0mktHq7N8l+akz/wDBSktV63dz5jIyTjB9F7smUsHx91StZFz3qe2vs5qfbvh/WScf8nnKofCi4qTknJvazV0tH7GbE439q9X9kVTdWi5KSV3ZRad099TxQfXU3qybglLvyedHSV1y/D4rotI13a0VZfnMx4WE51OBRlJrW62t5vmKU17Fv2b/ANSTulo7dble3walNJZRd4OLpx72l7Kx4xGZKPJ+9it7QyqRr0JQTlBRm5u6S6e+olwVE++oy5KSf1MOrvthNQrwv74/kyS5/J+S2wObU3aKThy11XubLRldHP8AB4OTlbT3ujfsLDhjFb2S+ht9M1N1rlGzx5Ml8YrozAA9gzgAAAAAAAAAAAAAAAAAAAAHxmKtQUlZpNdGrr2MwANUzfsjh6lmqMVJK0XDuNeCtpbwKen2c+DfhTTe7vd/2XgdCsYqtBS3RRKiLeUjTXqpxjtzwcvrYdqo09f+ioxOPqUZXjrrs+Z0zM+zkamsZcMutr/Iocd2Ik+8pqUlqk1wpvlzPKlpb427o9HrVauhxxP66NXnKdZ8UlbTbcyU8K0XNKkou04uElvGWjv914ozTpx3L458kZbX8einjh2WGUU4/Eip7S0trr6o+xrQUuHd9I6v2RfZblcm1LhcVv3lZ+z1J7W3wiuUlBPLJqwsZLhtZckRV2bi3dSa8NLF7ToEmFKxonpa7Ficcnme7JPhlXl+Swg09W11tYt0gkfSymiulYgsFTk32AAXHAAAAAAAAAAAAAAAAAAAAAAAAAAADyzygAcRrfbH9C9TSJfo9QDz5/I9fS/A2nsZ+o3HkAa6ejzb/mfYGQAsRBgAHTg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data:image/jpeg;base64,/9j/4AAQSkZJRgABAQAAAQABAAD/2wCEAAkGBxMSEhUUExMVFBUVFBUVFRgUFxQUFBgWGBQWHBUYGBUYHCggGBolHBQXITEhJSksLi4uFx8zODMsNygtLisBCgoKDg0OGxAQGy0lICQsLSw0LSwvLCw0LC8sLCwsLCwsLCwsLCwsLCw0LCwsLCwsLCwsLCwsLCwsLCwsLCwsLP/AABEIAOEA4QMBIgACEQEDEQH/xAAcAAEAAgMBAQEAAAAAAAAAAAAABAUDBgcCAQj/xAA6EAACAQIEAwYFAgQGAwEAAAAAAQIDEQQFITESQVEGImFxgZETobHB8DJCUnLR4QcjM2KS8SSCohT/xAAbAQEAAwEBAQEAAAAAAAAAAAAAAgMEAQUGB//EACoRAAICAQQBBAIBBQEAAAAAAAABAgMRBBIhMUEFEzJRImHBI3GRodEU/9oADAMBAAIRAxEAPwDuIAAAAAAAAAAAAAAAAAABDzTMaeHpupUklGPu3yS6s4wSKtRRV27Jc2UWM7U04u0bPxbSXocy7VdtKuIbs+Cmn3Yrp1ZqeFzKpKas2+XkvAonOT6LIxXk7FW7YVIysoqS8E2XGWdpI1F3ouPzOc5XJyto7LxL6hX4XZlKskn2WutHQMPi4T/TJPyM6OaYmcoWqU5NST5M3Ls7nPx42lpNLVdfFF8LlJ4ZXOtxWS6ABeVAAAAAAAAAAAAAAAAAAAAAAAAAAAAAAGOtVUU23ZJNt9EkcF7d9rZYqs0m1Ti2oR5JfxPq2dS/xHzD4WEkr6z09N39jg1LDuo27buy8rq5VOXJJRb6PsrycY6vm/G+n0NnybKUkpNb89zDgMqa1sXdCLWlui9DLOZrhVjksMPFRV0YZzd7/lyVTpPS+35r+dTIqa3fm/sVrkk+GR6cm/zzL7I06bUumvpzRXxairrp/wBmXDZhrbk0dWE8kJZaOhU53Sa5q57IOTSvRh5W9mycehF5WTIwACRwAAAAAAAAAAAAAAAAAAAAAAAAHxn0+AHNP8UJSq1IUl+mMby8XJf0NXy/KlG2h0Htfg/8zituvorGufDsefa3uZupisIlZZg42WhOlly3sY8rnYu4WZVHktnlFRUwul2tFol1ZArU2lrzZs/Df7FZj6e+ngiTXBVkrcFSvCTey0X3Irwzg/J/n1JeMxvDHgS1eyWr/ND5RcnZTi4ya5prlruc4fBLlcm9ZAv/AB6f8t/dssSPgKfDTgukV9CQelFYSMD7AAJHAAAAAAAAAAAAAAAAAAAAAAAAAAACl7SYZygpLXh3XO3VGoV0krnQsZT4oSXWMl7o5/Qw3w7ricryb7zvbb5czFqIrOTZppPGCPh8bFStqvRmwYZqaVpGoZlXnTd4w4073V7NeKJmT4ipNqycF53+qX5zKEsF8k2blRgeMRh+Jfn5yMeCTS1d/ElQnqWdopZqM4qlO8m1UlfvcN1GK5eG5sOSYWcpNTlxRXDOLevN7PxI9fIFWqylNtd1KPDzSXNmy5Zg1Tgl4JeyskKa25/olfbHZhdsmJH0A9AwAAAAAAAAAAAAAAAAAAAAAAAAAAAAAAHmcbmm14KlOSmtrpdNW9TdCrzrK1WjdaSS08eiKL6t64LqLNj56NDrriqPnHSz2v1LnBU4JaIp6qlFtPdPXSx6w+NsYEtrPSeJI2uCsj7Rp3vfmmVdHM4tbo9rOI7RXFLklsv903+1fUt3JmVxZd4OKi1FX25lrErMFTtG71k+fVlhRkbKlhGSx5ZlABaQAAAAAAAAAAAAAAAAAAAAAAAAAAAAAAB8kfT5IA5/m6468ltebs1911+pQ4nB1eNpOFk923f/AIpGx459+T53e3Pn7mt1sW778XluvNFDrTecF8bZLjIhQjHWU3PolpD2Wr9WbL2bhdvkmmrWtyVjX6NVQvpeTutdlpv5l1kLndarz1fzbOKC4Oym2uTcYOyXuZ6T0RXqbe6v4olUKl/zoW9IpJqZ6MNORmJkQAAAAAAAAAAAAAAAAAAAAAAAAAAAAAAeamzPtyBnGYRo03J9HZHG0llnUsvCNMx1fvyWmnP15ooKn676XWzt47OxYZliLy4tGpJO+zs17FPWrNT3vey6PdFeU+ixJ9Mk0Jq60bd9rX9/zmbllEnZd1mpZdh03xT2XK6S/ubTlElNvhjpok0/7nEkJZL6m09t/ZmRR9/zc8yp6dfPSSPVKfXX85onj6IZySIv88eZng7oiPR+fy/NjPQne51M4zMACRwAAAAAAAAAAAAAAAAAAAAAAAAHy58nNJXexqmdZ8434baMrssUEWVVSseEbJicXCCbk0c27b58p6J2ttZ3RSTxtaanOq5atqmrvuxTdmzXszxTqKXWO/ivuZZWObw+iyOaXmSLvLK8qlBNXbi5Rdn0lpp5WPVKupNKWrT+m2j1REyDjVGDte7ndPRNcT2LdcEe/Zvko6XTfnsXy+PJGPMngm4Cm5u0u7H89DeMspqnFJWa8e6/7mn5TmN9qTf/AL/bY2uhmtNJcacF/vXd/wCa0XqRhOBKddha3vvo/H7HnbXp038hBqS7rTT21un5NGCtVeiUuF7u/wCr0uW9coq/TMlKpJ791dN2SqEtehFpVp2veMr+jJOGTbvK3odOEwAEyIAAAAAAAAAAAAAAAAAAAAADBgxlfgg5PkvnyON4WQlkps/x/DeK5HPcwxKbldtPXVF/meJ4r35mnZpQnZ2lo+qT+Z5spOUsnq04hHBAzbNOKSULJc03ztpZlZhqUm58f7layvzfXnYn4dxd1azWjXoWmS4KLUna+tl7EornBm1EJz88E/KUvhQpyTso2Ttdacn0ZY4LLYyeq09TFRo7Rtp+XNiy3D7Cy5t4RZXSorL7MuDyuMVorEqVNWsS1GyIs7OSWl342EUccvJrWLU6Ffiw8uHnOF+4/Bx22LyOb06jtOm7cnaT+i8/Y+VcsV7yjfxtcy08HTX7beSf9C+EHHopnNT7JOGxFKF+Gd4t3cWrW8U2WGHxMOUlbzK+hhU9r+zJdKEuFd5x1fJa6vSzLeSp4LaLPpioRaWtvRWMpYisAA6AAAAAAAAAAAAAAfGALhM0bN89ruvUpU1JcDslFX5aNvxIrzvF0knUTXW9mr+aKPfX0zR/55Y7R0Js1XtFmnFLgjqo7211KXEdq5ztFu19/BdSTlsoNKUUpcXV6+Nym25SWEW1aeUfyZWVrsrsWtGblPCwm7vh201ISwFOUl3U76dVcz9F6Od4bJKtSq5LuU2tW921/DHn5m2YDBRguGCsuvN+bLLE5b8GpGUf0SfC1yT5W6JrTzsWNLB66EW30SWFyYMFgr8i5oUVFHrDULGDM8dGlFvd8krXZOESmc8mPNMfGlFyk7f18DScRinVqcd5L+Xi0S21I2b5lVqz1i1yS41FfPchSutJSV/4YtyfrJ6L2NMYJLMipyb4ibBRz6vT2mmuSqWf01LvB9p5yWtBy/kbS/8AqxqGAw7m9rfnU3DLMLGKV2Qlfh4iWeysZkXWDxjmr/DlHzlF/RklV1HVp6b2V/foR6dBcj3JqWk73/bJO0vluW12Z+RnnBLotaFRNJoykDLKiakr3cW0+vqTzQilgAHTgAAAAAAAAAAAAImNxagvEkVanCm2atiMS6k30ONg98SV5Wtd3b6vx6lDnGYra6Uedz3neaKCaTsktWc/x2YOo227RX5r4mO+7asI9X0/0+Woll8I+Zzi4u/A3q9XZrRfQ2bL5wjThFpJcC4nfw1fF97miQlKvU4Y6R3b6Jff+pc1qsaMVCcnwy2SXFK3PntcU6W22OUjdrnRRiKl12fcyzlxqtUZzlSVrqUm3fqnzXS5uPZXtJCajC2qRrmRdnY4m1SMo/D4rS0fEvBR99djoWT9ncJR1jSi3/FO8n6X2HsS6awzz7NTBcLlHvHPjp6Jttxst3fiVrIn4ShUaXca/m0/uWOEwsIfojb1b9r7EtIlHT/bMsr/AAkUGeYPEOk/gVYQn1lHiXvfTzszl2fZzWoX+PB35y/VH0kt/U7dVpprU07tFlUHfu3v11XsWbFHoq3ORzOnidFK93L5aErAwTd/U9Zr2fiu9T7rWtl+l+h4yeTd1Z3Ts/Mrv+PBp03fJsmXx8C/wy9CsymlojYcPSMcVlmmyaXBKwjdj1iuR6UCNjqzVkleT28PFs0wj4MspLOSXgI/5rktnFcXjK3LyX1LdFdllKy+bZYm1dGRgAHTgAAAAAAAAAAABVZ/WtC3U1bEV+CDfN6I2TtHBuKZpGb1Nl0KbHhFlccyRqXabMHJqmn4y+y+5reLrN2hHXy5smZjXu5T5tv89kVODrNVYtJN8XP6mOEd8j7DctNp1GPZsWT4f4EG5W4nrJ9EtkQpV/jVLt2TaXlE+5tjWotL92j625kPKtZeC38Xyt6XPqK4qijd+j4D1TVOU+elybjSzeVJOFF8KaSbsm9Nkr7bm29k89liHKM13oRTbWiavvbkzmtWpNtU6ceKcvkur6G75Fho4am3KV5Nd+XJ+C8D53V65VvMuWzH6dHVX278/j9fwjouGxKJkayfM5dic6lNcNOUoJPlJxb9tvIp8N2sxNOo4/Em+HlO04yXJp/3uS0+pjavp/R6+vjbo0p2Qe1+Vj/aO0zqWRR5lLiKjK+0TrUlO1ndqS6NdPAVse2WSZ2mUZxUo9Mg5tTjbXfkRsBgUfKk/iz8Foixp1IQspP05mK2e54PSrr2rPkm4OgW+HpkbCJSV0TIyOwiVTzkzwp3MkMNG97a9WfMLVjJaPnqTII2wisGWUuT7CNj0AWlYAAAAAAAAAAAAAABixFBTi0+ZpWf5HOOqV14G9HmUb76kZR3LBKMtryfmnP8BOjLhkra3RDySherd/ti39F9z9GZj2cw1f8AXSi/Q13Nf8O6U4WoT+A73uoqS9VdP5ldFWyab6PVt9SVle2S5xjJxrOYd7yRlwtH4VO7XK78+S+htGd/4bY6DcqfBiF/tfw5/wDGTt8yE6XwqkFiqc6KU1f4kJRV/wButrON7a7Ho+oXx9lbXnHJ8dq67J3KOOJMldnsC6UXOf8AqT70r/tXKPoeMfmjqy4Y6QWi31fOTJ2eT4UoLeSu/wCX+9/kVWDw13aK4pNqyR8ZXutk7Jds/QPStJXTV7jXXX/Swo0mktHq7N8l+akz/wDBSktV63dz5jIyTjB9F7smUsHx91StZFz3qe2vs5qfbvh/WScf8nnKofCi4qTknJvazV0tH7GbE439q9X9kVTdWi5KSV3ZRad099TxQfXU3qybglLvyedHSV1y/D4rotI13a0VZfnMx4WE51OBRlJrW62t5vmKU17Fv2b/ANSTulo7dble3walNJZRd4OLpx72l7Kx4xGZKPJ+9it7QyqRr0JQTlBRm5u6S6e+olwVE++oy5KSf1MOrvthNQrwv74/kyS5/J+S2wObU3aKThy11XubLRldHP8AB4OTlbT3ujfsLDhjFb2S+ht9M1N1rlGzx5Ml8YrozAA9gzgAAAAAAAAAAAAAAAAAAAAHxmKtQUlZpNdGrr2MwANUzfsjh6lmqMVJK0XDuNeCtpbwKen2c+DfhTTe7vd/2XgdCsYqtBS3RRKiLeUjTXqpxjtzwcvrYdqo09f+ioxOPqUZXjrrs+Z0zM+zkamsZcMutr/Iocd2Ik+8pqUlqk1wpvlzPKlpb427o9HrVauhxxP66NXnKdZ8UlbTbcyU8K0XNKkou04uElvGWjv914ozTpx3L458kZbX8einjh2WGUU4/Eip7S0trr6o+xrQUuHd9I6v2RfZblcm1LhcVv3lZ+z1J7W3wiuUlBPLJqwsZLhtZckRV2bi3dSa8NLF7ToEmFKxonpa7Ficcnme7JPhlXl+Swg09W11tYt0gkfSymiulYgsFTk32AAXHAAAAAAAAAAAAAAAAAAAAAAAAAAADyzygAcRrfbH9C9TSJfo9QDz5/I9fS/A2nsZ+o3HkAa6ejzb/mfYGQAsRBgAHTgAA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0" name="Picture 2" descr="C:\Users\sounzaki\Pictures\eikones apo internet\431732_3312206893302_17809935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7773522" cy="390944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Θεωρίες παιχνιδιού</a:t>
            </a:r>
            <a:endParaRPr lang="el-GR" sz="2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Spencer: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παιχνίδι ως διέξοδος στην πλεονάζουσα ενεργητικότητα του παιδιού.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Gross: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παιχνίδι ως ένας τρόπος της φύσης να εφοδιάζει τα παιδιά με τις πρακτικές ικανότητες που θα χρειαστούν τα παιδιά αργότερα στην ζωή τους.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Sully: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Το παιχνίδι ως μέσο με το οποίο τα παιδιά εκφράζουν τις ιδέες τους και προσπαθούν να καταλάβουν έννοιες και γεγονότα.</a:t>
            </a: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Γερμανός ψυχολόγος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Erikson: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Μέσα από το παιχνίδι τα παιδιά δημιουργούν ιδανικές καταστάσεις και μπορούν να δράσουν , αντιμετωπίζοντας δύσκολες συναισθηματικές καταστάσεις.</a:t>
            </a:r>
          </a:p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Αμερικανός ψυχολόγος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Jerome Bruner: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 Το παιδί εξασκεί τις δυνατότητες του, δοκιμάζει  διάφορες συμπεριφορές και προετοιμάζεται για την ενήλικη ζωή του.</a:t>
            </a:r>
          </a:p>
          <a:p>
            <a:pPr>
              <a:buNone/>
            </a:pPr>
            <a:endParaRPr lang="el-G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048" y="2276872"/>
            <a:ext cx="8568952" cy="2808312"/>
          </a:xfrm>
        </p:spPr>
        <p:txBody>
          <a:bodyPr>
            <a:normAutofit fontScale="90000"/>
          </a:bodyPr>
          <a:lstStyle/>
          <a:p>
            <a:r>
              <a:rPr lang="el-G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Ορισμός παιχνιδιού: 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Σύμφωνα με τον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Winnicott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 παιχνίδι είναι μια εμπειρία, πάντοτε μια δημιουργική εμπειρία, στο συνεχές του χώρου και του χρόνου, μια βασική μορφή ζωής.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Πρώτες μορφές </a:t>
            </a:r>
            <a:r>
              <a:rPr lang="el-G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παιχνιδιού: </a:t>
            </a:r>
            <a:r>
              <a:rPr lang="el-G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Μεταβατικά αντικείμενα και μεταβατικά φαινόμενα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Πρωτογενές μεταβατικό αντικείμενο(αντίχειρας, πιπίλα, κουβέρτα </a:t>
            </a:r>
            <a:r>
              <a:rPr lang="el-GR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κ.ά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                                               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Μεταβατικά αντικείμενα:                                 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Δευτερογενές μεταβατικό αντικείμενο(αρκουδάκι, κούκλα ή άλλα μαλακά παιχνίδια και αργότερα νηπιακή ηλικία σκληρά παιχνίδια).</a:t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Μεταβατικά φαινόμενα:  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Καταστάσεις που </a:t>
            </a: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δεν έχουν </a:t>
            </a: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υλικ</a:t>
            </a: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ό</a:t>
            </a: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-χειροπιαστό </a:t>
            </a: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περιεχόμενο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(ρυθμικές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κινήσεις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 το σώμα του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ψελλίζει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εκφέρει μουσικές νότες, γραφή κ.ά.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Ακόμη και ο </a:t>
            </a:r>
            <a:r>
              <a:rPr lang="el-G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φανταστικός σύντροφος </a:t>
            </a:r>
            <a:r>
              <a:rPr lang="el-GR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αποτελεί μια επέκταση του εαυτού του πάνω στην οποία το παιδί προβάλλει τους  φόβους, την επιθετικότητα, την αγάπη του.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el-G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l-G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V="1">
            <a:off x="2627784" y="2636912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2627784" y="2852936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C:\Users\sounzak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41168"/>
            <a:ext cx="1905000" cy="1371600"/>
          </a:xfrm>
          <a:prstGeom prst="rect">
            <a:avLst/>
          </a:prstGeom>
          <a:noFill/>
        </p:spPr>
      </p:pic>
      <p:pic>
        <p:nvPicPr>
          <p:cNvPr id="2052" name="Picture 4" descr="C:\Users\sounzaki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2667000" cy="1714500"/>
          </a:xfrm>
          <a:prstGeom prst="rect">
            <a:avLst/>
          </a:prstGeom>
          <a:noFill/>
        </p:spPr>
      </p:pic>
      <p:pic>
        <p:nvPicPr>
          <p:cNvPr id="3074" name="Picture 2" descr="C:\Users\sounzaki\Desktop\εικόνες για ΠΑΔ\images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19431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Θεωρίες για τη μαθησιακή </a:t>
            </a:r>
            <a:r>
              <a:rPr lang="el-GR" sz="28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διαδικασίά</a:t>
            </a:r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«οικοδόμηση γνώσης με ενεργητικό τρόπο»</a:t>
            </a:r>
            <a:endParaRPr lang="el-GR" sz="2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229824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Vygotsky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l-GR" sz="1600" i="1" dirty="0" err="1" smtClean="0">
                <a:latin typeface="Arial" pitchFamily="34" charset="0"/>
                <a:cs typeface="Arial" pitchFamily="34" charset="0"/>
              </a:rPr>
              <a:t>Κοινωνικοπολιτιστική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θεωρία- Κοινωνικός κονστρουκτιβισμός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καθώς δίνει έμφαση κυρίως στον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πολιτισμό,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αξίες, συνήθειες που μεταδίδονται από γενιά σε γενιά.. Η </a:t>
            </a:r>
            <a:r>
              <a:rPr lang="el-GR" sz="1600" i="1" u="sng" dirty="0" smtClean="0">
                <a:latin typeface="Arial" pitchFamily="34" charset="0"/>
                <a:cs typeface="Arial" pitchFamily="34" charset="0"/>
              </a:rPr>
              <a:t>συνεργασία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αποτελεί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αποτελεί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πηγή νοητικής ανάπτυξης. Η «οικοδόμηση» της γνώσης από τα παιδιά επηρεάζεται από τις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κοινωνικές αλληλεπιδράσεις. </a:t>
            </a:r>
            <a:endParaRPr lang="el-GR" sz="18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Piaget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latin typeface="Arial" pitchFamily="34" charset="0"/>
                <a:cs typeface="Arial" pitchFamily="34" charset="0"/>
              </a:rPr>
              <a:t>Κονστρουκτιβιστική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 θεωρία για τη 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μάθηση( εμπειρία).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Η νοητική ανάπτυξη σχετίζεται με την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νευρολογική ωρίμανση-ετοιμότητα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. Το παιχνίδι συμβάλλει στην διαδικασία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αφομοίωσης (ενσωμάτωση)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λιγότερο στην λειτουργία της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συμμόρφωσης(μετατροπή).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i="1" dirty="0" err="1" smtClean="0">
                <a:latin typeface="Arial" pitchFamily="34" charset="0"/>
                <a:cs typeface="Arial" pitchFamily="34" charset="0"/>
              </a:rPr>
              <a:t>Γνωστίκη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 ανάπτυξη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Φυσική-</a:t>
            </a:r>
            <a:r>
              <a:rPr lang="el-GR" sz="1600" u="sng" dirty="0" err="1" smtClean="0">
                <a:latin typeface="Arial" pitchFamily="34" charset="0"/>
                <a:cs typeface="Arial" pitchFamily="34" charset="0"/>
              </a:rPr>
              <a:t>λογικομαθηματική</a:t>
            </a:r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-κοινωνική εμπειρία.</a:t>
            </a:r>
            <a:endParaRPr lang="el-GR" sz="18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ounzaki\Desktop\3616863421_d737ace68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28800"/>
            <a:ext cx="1800200" cy="2483035"/>
          </a:xfrm>
          <a:prstGeom prst="rect">
            <a:avLst/>
          </a:prstGeom>
          <a:noFill/>
        </p:spPr>
      </p:pic>
      <p:pic>
        <p:nvPicPr>
          <p:cNvPr id="1028" name="Picture 4" descr="C:\Users\sounzaki\Desktop\jean-piaget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21088"/>
            <a:ext cx="1967284" cy="227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Piaget</a:t>
            </a:r>
            <a:r>
              <a:rPr lang="el-GR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- 3 είδη παιδικού παιχνιδιού:</a:t>
            </a:r>
            <a:endParaRPr lang="el-GR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1800" b="1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είδος: </a:t>
            </a:r>
            <a:r>
              <a:rPr lang="el-GR" sz="1800" b="1" u="sng" dirty="0" smtClean="0">
                <a:latin typeface="Arial" pitchFamily="34" charset="0"/>
                <a:cs typeface="Arial" pitchFamily="34" charset="0"/>
              </a:rPr>
              <a:t>Παιχνίδι εξάσκησης ή </a:t>
            </a:r>
            <a:r>
              <a:rPr lang="el-GR" sz="1800" b="1" u="sng" dirty="0" err="1" smtClean="0">
                <a:latin typeface="Arial" pitchFamily="34" charset="0"/>
                <a:cs typeface="Arial" pitchFamily="34" charset="0"/>
              </a:rPr>
              <a:t>αισθησιοκινητικό</a:t>
            </a:r>
            <a:r>
              <a:rPr lang="el-GR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(2 μηνών έως 2 ετών)</a:t>
            </a:r>
          </a:p>
          <a:p>
            <a:pPr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Επαναλαμβανόμενες πράξεις , παίζει μόνο του ή με τον ενήλικα, μέσα από το</a:t>
            </a:r>
          </a:p>
          <a:p>
            <a:pPr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αισθητηριακό παιχνίδι αποκτούν εμπειρίες σε σχέση με το σώμα τους και </a:t>
            </a:r>
          </a:p>
          <a:p>
            <a:pPr algn="just"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ιδιότητες των πραγμάτων.</a:t>
            </a:r>
          </a:p>
          <a:p>
            <a:pPr algn="just"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8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1800" b="1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είδος: </a:t>
            </a:r>
            <a:r>
              <a:rPr lang="el-GR" sz="1800" b="1" u="sng" dirty="0" smtClean="0">
                <a:latin typeface="Arial" pitchFamily="34" charset="0"/>
                <a:cs typeface="Arial" pitchFamily="34" charset="0"/>
              </a:rPr>
              <a:t>Συμβολικό παιχνίδι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( 2 ετών έως 7 ετών περίπου)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Συνεργασία , τα παιδιά υποκρίνονται ότι ένα αντικείμενο ή μια πράξη έχει 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διαφορετικό νόημα από το συνηθισμένο, φανταστικός φίλος, κοινωνικό-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δραματικό, φανταστικό παιχνίδι.</a:t>
            </a:r>
          </a:p>
          <a:p>
            <a:pPr>
              <a:buNone/>
            </a:pP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l-GR" sz="1800" b="1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sz="1800" b="1" dirty="0" smtClean="0">
                <a:latin typeface="Arial" pitchFamily="34" charset="0"/>
                <a:cs typeface="Arial" pitchFamily="34" charset="0"/>
              </a:rPr>
              <a:t> είδος: </a:t>
            </a:r>
            <a:r>
              <a:rPr lang="el-GR" sz="1800" b="1" u="sng" dirty="0" smtClean="0">
                <a:latin typeface="Arial" pitchFamily="34" charset="0"/>
                <a:cs typeface="Arial" pitchFamily="34" charset="0"/>
              </a:rPr>
              <a:t>Κοινωνικό παιχνίδι ή παιχνίδι με κανόνες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( μετά το έβδομο έτος)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Ενσυναίσθηση, σεβασμό και αποδοχή των κανόνων, συνειδητοποιεί ότι όλοι</a:t>
            </a:r>
          </a:p>
          <a:p>
            <a:pPr>
              <a:buNone/>
            </a:pPr>
            <a:r>
              <a:rPr lang="el-GR" sz="1800" dirty="0" smtClean="0">
                <a:latin typeface="Arial" pitchFamily="34" charset="0"/>
                <a:cs typeface="Arial" pitchFamily="34" charset="0"/>
              </a:rPr>
              <a:t>έχουν δικαιώματα και υποχρεώσεις.</a:t>
            </a: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332656"/>
            <a:ext cx="4678288" cy="1162050"/>
          </a:xfrm>
        </p:spPr>
        <p:txBody>
          <a:bodyPr/>
          <a:lstStyle/>
          <a:p>
            <a:r>
              <a:rPr lang="el-GR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Άλλα είδη παιχνιδιού:</a:t>
            </a:r>
            <a:endParaRPr lang="el-GR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678288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Αισθητηριακή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ευχαρίστηση: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Τους πρώτους 12 μήνες το παιδί ‘’παίζει’’ τοποθετώντας αντικείμενα στο στόμα του. Τα μικρά παιδιά πιτσιλούν με το νερό , χτυπούν κατσαρόλες απλά και μόνο για να βιώσουν νέους ήχους.</a:t>
            </a:r>
            <a:endParaRPr lang="el-GR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Παιχνίδι με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κίνηση: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Τρέξιμο, χοροπήδημα ,στριφογύρισμα, σκαρφάλωμα και άλλα παιχνίδια αδρής κινητικότητας. Τα βρέφη ταλαντεύονται μπρός πίσω ή κάνουν φουσκάλες με το φαγητό τους.</a:t>
            </a:r>
            <a:endParaRPr lang="el-GR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Άγριο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παιχνίδι-</a:t>
            </a:r>
            <a:r>
              <a:rPr lang="el-GR" sz="1800" u="sng" dirty="0" err="1" smtClean="0">
                <a:latin typeface="Arial" pitchFamily="34" charset="0"/>
                <a:cs typeface="Arial" pitchFamily="34" charset="0"/>
              </a:rPr>
              <a:t>Ψευτοπάλεμα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παιχνίδι πάλης και όχι πραγματική πάλη. </a:t>
            </a:r>
            <a:r>
              <a:rPr lang="el-GR" sz="1600" dirty="0" err="1" smtClean="0">
                <a:latin typeface="Arial" pitchFamily="34" charset="0"/>
                <a:cs typeface="Arial" pitchFamily="34" charset="0"/>
              </a:rPr>
              <a:t>Διεργάζονται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τα συναισθήματα τους, ελέγχουν τις παρορμήσεις τους, βοηθάει τα παιδιά να μάθουν να διακρίνουν  μεταξύ του αληθινού και του προσποιητού.</a:t>
            </a:r>
            <a:endParaRPr lang="el-GR" sz="1600" u="sng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7" name="6 - Θέση περιεχομένου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980728"/>
            <a:ext cx="2880320" cy="2520280"/>
          </a:xfrm>
        </p:spPr>
      </p:pic>
      <p:pic>
        <p:nvPicPr>
          <p:cNvPr id="1026" name="Picture 2" descr="C:\Users\sounzaki\Pictures\praktikh\καλαμάκια\DSC0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93305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4390256" cy="1114448"/>
          </a:xfrm>
        </p:spPr>
        <p:txBody>
          <a:bodyPr/>
          <a:lstStyle/>
          <a:p>
            <a:r>
              <a:rPr lang="el-GR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Άλλα είδη παιχνιδιού: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4678288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Γλωσσικό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παιχνίδι: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Τα παιδιά παίζουν με τους ήχους και το ρυθμό επαναλαμβάνοντας γράμματα και λέξεις με σταθερό ρυθμό. Δόμηση παιχνιδιού.</a:t>
            </a:r>
            <a:endParaRPr lang="el-GR" sz="1600" u="sng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Θεατρικό παιχνίδι και μίμηση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προτύπου: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Μίμηση ολόκληρων σχημάτων συμπεριφοράς, φαντασία, καινούργιους τρόπους αλληλεπίδρασης, κανόνες, κοινωνικές σχέσεις.  </a:t>
            </a:r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Ομαδικά παιχνίδι και ανταγωνιστικό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παιχνίδι:</a:t>
            </a:r>
          </a:p>
          <a:p>
            <a:r>
              <a:rPr lang="el-GR" sz="1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Συνεργασία- επικοινωνία με συνομηλίκους,  ανάπτυξη γνωστικών δεξιοτήτων όπως εκμάθηση κανόνων,  συνειδητοποίηση των επιπτώσεων διαφόρων πράξεων.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Παιχνίδι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κατασκευών: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Άσκηση λεπτής κινητικότητας, ενθαρρύνει την γνωστικ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ή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ανάπτυξη και την δημιουργία εννοιών. Π.χ. τουβλάκια, πάζλ ή άλλα επιτραπέζια παιχνίδια.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5" name="4 - Θέση περιεχομένου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529788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2800" b="1" u="sng" dirty="0" smtClean="0">
                <a:solidFill>
                  <a:schemeClr val="tx1"/>
                </a:solidFill>
              </a:rPr>
              <a:t>Γιατί είναι σημαντικό το παιχνίδι;</a:t>
            </a:r>
            <a:endParaRPr lang="el-GR" sz="2800" b="1" u="sng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Το παιχνίδι παίζει ρόλο  στην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ολιστική ανάπτυξη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του παιδιού:.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Η ανάπτυξη  συντελείται σε 4 βασικά πεδία: </a:t>
            </a:r>
            <a:r>
              <a:rPr lang="el-GR" sz="1800" b="1" i="1" u="sng" dirty="0" smtClean="0">
                <a:latin typeface="Arial" pitchFamily="34" charset="0"/>
                <a:cs typeface="Arial" pitchFamily="34" charset="0"/>
              </a:rPr>
              <a:t>ΣΩΜΑΤΙΚΗ, ΓΝΩΣΤΙΚΗ-ΓΛΩΣΣΙΚΗ,ΣΥΝΑΙΣΘΗΜΑΤΙΚΗ,ΚΟΙΝΩΝΙΚΟ-ΠΟΛΙΤΙΣΜΙΚΗ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Σύμφωνα με τον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Leontiv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η βάση του παιχνιδιού έγκειται στο γεγονός ότι το παιδί επιθυμεί να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συμπεριφέρεται όπως ο ενήλικας.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Το παιδί χρησιμοποιεί τη φαντασία του(δραματικό- μιμητικό παιχνίδι).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Εκδηλώνει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επιθυμίες, σκέψεις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που το ευχαριστούν ή το δυσαρεστούν.</a:t>
            </a:r>
          </a:p>
          <a:p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Διαμορφώνει ιδέες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για τον κόσμο και για τον τρόπο που αυτός 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λειτουργεί.Οι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 ιδέες           έννοιες (</a:t>
            </a:r>
            <a:r>
              <a:rPr lang="el-GR" sz="1800" dirty="0" err="1" smtClean="0">
                <a:latin typeface="Arial" pitchFamily="34" charset="0"/>
                <a:cs typeface="Arial" pitchFamily="34" charset="0"/>
              </a:rPr>
              <a:t>π.χ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μαθηματικές κ.ά.) ως βάση για την γνώση που θα αποκτήσει αργότερα.</a:t>
            </a:r>
          </a:p>
          <a:p>
            <a:r>
              <a:rPr lang="el-GR" sz="1800" dirty="0" smtClean="0">
                <a:latin typeface="Arial" pitchFamily="34" charset="0"/>
                <a:cs typeface="Arial" pitchFamily="34" charset="0"/>
              </a:rPr>
              <a:t>Μαθαίνει  να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επικοινωνεί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τόσο με τους άλλους όσο και με τον εαυτό του, ανάπτυξη κοινωνικών σχέσεων.                          </a:t>
            </a:r>
          </a:p>
          <a:p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Προετοιμάζεται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για την ενήλικη ζωή (π.χ. ικανότητα συνεργασίας, συμβιβασμού, διαπραγμάτευσης).</a:t>
            </a:r>
          </a:p>
          <a:p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Γνωρίζει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τον εαυτό του, </a:t>
            </a:r>
            <a:r>
              <a:rPr lang="el-GR" sz="1800" u="sng" dirty="0" smtClean="0">
                <a:latin typeface="Arial" pitchFamily="34" charset="0"/>
                <a:cs typeface="Arial" pitchFamily="34" charset="0"/>
              </a:rPr>
              <a:t>ανακαλύπτει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 τι του αρέσει και τι όχι. </a:t>
            </a:r>
          </a:p>
          <a:p>
            <a:endParaRPr lang="el-GR" sz="1800" dirty="0" smtClean="0">
              <a:latin typeface="Arial" pitchFamily="34" charset="0"/>
              <a:cs typeface="Arial" pitchFamily="34" charset="0"/>
            </a:endParaRP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1403648" y="43651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1067</TotalTime>
  <Words>747</Words>
  <Application>Microsoft Office PowerPoint</Application>
  <PresentationFormat>Προβολή στην οθόνη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Theme1</vt:lpstr>
      <vt:lpstr>Βρεφοκομία</vt:lpstr>
      <vt:lpstr>                                                                                     Οι απαρχές του  παιχνιδιού και της δημιουργίας.</vt:lpstr>
      <vt:lpstr>Θεωρίες παιχνιδιού</vt:lpstr>
      <vt:lpstr> Ορισμός παιχνιδιού:   Σύμφωνα με τον Winnicott το παιχνίδι είναι μια εμπειρία, πάντοτε μια δημιουργική εμπειρία, στο συνεχές του χώρου και του χρόνου, μια βασική μορφή ζωής.   Πρώτες μορφές παιχνιδιού: Μεταβατικά αντικείμενα και μεταβατικά φαινόμενα.                                                            Πρωτογενές μεταβατικό αντικείμενο(αντίχειρας, πιπίλα, κουβέρτα κ.ά).                                                 Μεταβατικά αντικείμενα:                                                                                              Δευτερογενές μεταβατικό αντικείμενο(αρκουδάκι, κούκλα ή άλλα μαλακά παιχνίδια και αργότερα νηπιακή ηλικία σκληρά παιχνίδια).  Μεταβατικά φαινόμενα:   Καταστάσεις που δεν έχουν υλικό-χειροπιαστό περιεχόμενο(ρυθμικές κινήσεις με το σώμα του, ψελλίζει, εκφέρει μουσικές νότες, γραφή κ.ά.). Ακόμη και ο φανταστικός σύντροφος  αποτελεί μια επέκταση του εαυτού του πάνω στην οποία το παιδί προβάλλει τους  φόβους, την επιθετικότητα, την αγάπη του.                                                                 </vt:lpstr>
      <vt:lpstr>Θεωρίες για τη μαθησιακή διαδικασίά: «οικοδόμηση γνώσης με ενεργητικό τρόπο»</vt:lpstr>
      <vt:lpstr>Piaget - 3 είδη παιδικού παιχνιδιού:</vt:lpstr>
      <vt:lpstr>Άλλα είδη παιχνιδιού:</vt:lpstr>
      <vt:lpstr>Άλλα είδη παιχνιδιού:</vt:lpstr>
      <vt:lpstr>Γιατί είναι σημαντικό το παιχνίδι;</vt:lpstr>
      <vt:lpstr>Γιατί είναι σημαντικό το παιχνίδι;</vt:lpstr>
      <vt:lpstr>Παιχνίδι όλες τις ώρες…..</vt:lpstr>
      <vt:lpstr>Διαφάνεια 12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sounzaki</dc:creator>
  <cp:lastModifiedBy>sounzaki</cp:lastModifiedBy>
  <cp:revision>111</cp:revision>
  <dcterms:created xsi:type="dcterms:W3CDTF">2013-03-26T20:31:14Z</dcterms:created>
  <dcterms:modified xsi:type="dcterms:W3CDTF">2013-04-03T12:18:15Z</dcterms:modified>
</cp:coreProperties>
</file>