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5"/>
  </p:notesMasterIdLst>
  <p:sldIdLst>
    <p:sldId id="256" r:id="rId2"/>
    <p:sldId id="269" r:id="rId3"/>
    <p:sldId id="270" r:id="rId4"/>
    <p:sldId id="271" r:id="rId5"/>
    <p:sldId id="272" r:id="rId6"/>
    <p:sldId id="258" r:id="rId7"/>
    <p:sldId id="259" r:id="rId8"/>
    <p:sldId id="273" r:id="rId9"/>
    <p:sldId id="274" r:id="rId10"/>
    <p:sldId id="279" r:id="rId11"/>
    <p:sldId id="280" r:id="rId12"/>
    <p:sldId id="277" r:id="rId13"/>
    <p:sldId id="260" r:id="rId14"/>
    <p:sldId id="261" r:id="rId15"/>
    <p:sldId id="262" r:id="rId16"/>
    <p:sldId id="263" r:id="rId17"/>
    <p:sldId id="278" r:id="rId18"/>
    <p:sldId id="281" r:id="rId19"/>
    <p:sldId id="264" r:id="rId20"/>
    <p:sldId id="265" r:id="rId21"/>
    <p:sldId id="266" r:id="rId22"/>
    <p:sldId id="282" r:id="rId23"/>
    <p:sldId id="267" r:id="rId2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29C28-AE55-4513-B81E-C3D9CCA7E456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6E4719-5FA0-4CDD-A01E-99580849BD34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Μαγνησιο</a:t>
            </a:r>
            <a:r>
              <a:rPr lang="el-GR" dirty="0" smtClean="0"/>
              <a:t> </a:t>
            </a:r>
            <a:r>
              <a:rPr lang="el-GR" dirty="0" err="1" smtClean="0"/>
              <a:t>ψευδαργυρος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E4719-5FA0-4CDD-A01E-99580849BD34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, βατ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6E4719-5FA0-4CDD-A01E-99580849BD34}" type="slidenum">
              <a:rPr lang="el-GR" smtClean="0"/>
              <a:pPr/>
              <a:t>19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35F116F-A1B5-4061-8A9C-AFF3EC7CED1C}" type="datetimeFigureOut">
              <a:rPr lang="el-GR" smtClean="0"/>
              <a:pPr/>
              <a:t>18/3/2012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A85C43D-C826-4D32-BA4E-AFB63B70E90C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Υπότιτλος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ΔΙΑΤΡΟΦΗ &amp; ΑΝΤΙΓΗΡΑΝΣΗ</a:t>
            </a:r>
            <a:endParaRPr lang="el-G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sz="4900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Ελεύθερες ρίζες</a:t>
            </a:r>
            <a:endParaRPr lang="el-GR" sz="49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25000" lnSpcReduction="20000"/>
          </a:bodyPr>
          <a:lstStyle/>
          <a:p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Οι ελεύθερες ρίζες είναι χημικά μόρια που φέρουν ένα ή περισσότερα ηλεκτρόνια</a:t>
            </a:r>
          </a:p>
          <a:p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Βλάβη στο </a:t>
            </a:r>
            <a:r>
              <a:rPr lang="en-US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DNA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στα λιπίδια των κυτταρικών μεμβρανών, στις πρωτεΐνες</a:t>
            </a:r>
          </a:p>
          <a:p>
            <a:pPr>
              <a:buNone/>
            </a:pP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Από βιοχημικές αντιδράσεις του φυσιολογικού μεταβολισμού π.χ. Ο2-, </a:t>
            </a:r>
            <a:r>
              <a:rPr lang="el-GR" sz="9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ΝΟ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-, Η2Ο2</a:t>
            </a:r>
          </a:p>
          <a:p>
            <a:pPr algn="just">
              <a:buFont typeface="Wingdings" pitchFamily="2" charset="2"/>
              <a:buChar char="ü"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Από φαγοκύτταρα, ως μέρος φλεγμονώδους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αντιδράσεως</a:t>
            </a: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Από έκθεση σε </a:t>
            </a:r>
            <a:r>
              <a:rPr lang="el-GR" sz="9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ιονίζουσα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ακτινοβολία, υπεριώδους φωτός, περιβαλλοντικής μόλυνσης, χρήσης καπνού, υπερβολικής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άσκησης</a:t>
            </a: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Από την χρήση χημικών φαρμάκων, αλκοόλ, συντηρητικών των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τροφών</a:t>
            </a: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Από την μόλυνση νερού και </a:t>
            </a: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τροφίμων</a:t>
            </a: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l-GR" sz="9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l-GR" sz="9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Οξείδωση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Η βασικότερη αιτία γήρανσης του  δέρματος 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Απώλεια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κολλαγόνου και </a:t>
            </a:r>
            <a:r>
              <a:rPr lang="el-GR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ελαστίνης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από τους </a:t>
            </a:r>
            <a:r>
              <a:rPr lang="el-GR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ινοβλάστες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του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δέρματος.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Αύξηση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φλεγμονών και ερεθισμών κατά την έκθεση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στον ήλιο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Διαταραχή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της υγιούς δομής του δέρματος και την εμφάνιση ρυτίδων.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Το δέρμα καταλήγει να είναι ξηρό,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 ρυτίδες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και χωρίς τόνο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Αντιμετώπιση-πρόληψη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Διατροφή και δέρμα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4800600"/>
          </a:xfrm>
        </p:spPr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Ισορροπημένη διατροφή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Επαρκής ενυδάτωση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Δίαιτες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Ελλείψεις σε θρεπτικά συστατικά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Αντιοξειδωτικά </a:t>
            </a:r>
          </a:p>
          <a:p>
            <a:pPr>
              <a:buNone/>
            </a:pP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Βιταμίνη </a:t>
            </a:r>
            <a:r>
              <a:rPr lang="en-US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C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Φυσικό αντιοξειδωτικό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Πρόληψη του αντιοξειδωτικού στρες</a:t>
            </a:r>
          </a:p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L-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ασκορβικό οξύ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Σύνθεση κολλαγόνου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Αντιφλεγμονώδη δράση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Προστασία κατά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UVR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Πηγές: εσπεριδοειδή, ντομάτες, μπρόκολο, πιπεριές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Βιταμίνη </a:t>
            </a:r>
            <a:r>
              <a:rPr lang="en-US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Λιποδιαλυτό αντιοξειδωτικό</a:t>
            </a:r>
          </a:p>
          <a:p>
            <a:r>
              <a:rPr lang="el-GR" dirty="0" smtClean="0"/>
              <a:t>Α-τοκοφερόλη</a:t>
            </a:r>
          </a:p>
          <a:p>
            <a:r>
              <a:rPr lang="el-GR" dirty="0" smtClean="0"/>
              <a:t>Διασπά τις ελεύθερες ρίζες</a:t>
            </a:r>
          </a:p>
          <a:p>
            <a:r>
              <a:rPr lang="el-GR" dirty="0" smtClean="0"/>
              <a:t>Φωτοπροστατευτική δράση </a:t>
            </a:r>
          </a:p>
          <a:p>
            <a:r>
              <a:rPr lang="el-GR" dirty="0" smtClean="0"/>
              <a:t>Πηγές: ελαιόλαδο, ξηροί καρποί, σπόροι σιταριού, πράσινα λαχανικά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B- </a:t>
            </a:r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καροτένιο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Βιταμίνη 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Φυσικό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αντηλιακό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Αντιοξειδωτική δράση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Ενίσχυση του ανοσοποιητικού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Πηγές: σκούρα πράσινα λαχανικά, γλυκοπατάτες, καρότα, κρόκος αυγού, γαλακτοκομικά, συκώτι, λιπαρά ψάρια 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Ιχνοστοιχεία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lnSpcReduction="10000"/>
          </a:bodyPr>
          <a:lstStyle/>
          <a:p>
            <a:r>
              <a:rPr lang="el-G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Σελήνιο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Προστασία έναντι του καρκίνου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Αντηλιακή δράση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Πηγές: θαλασσινά, συκώτι, δημητριακά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</a:p>
          <a:p>
            <a:r>
              <a:rPr lang="el-G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Μαγνήσιο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Ενίσχυση  του ανοσοποιητικού 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Πηγές: Γάλα, πράσινα λαχανικά, σολομός</a:t>
            </a:r>
          </a:p>
          <a:p>
            <a:r>
              <a:rPr lang="el-G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Ψευδάργυρος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Κυτταρική υγεία, απαλότητα στην επιδερμίδα (+ σίδηρος)</a:t>
            </a:r>
          </a:p>
          <a:p>
            <a:pPr>
              <a:buFontTx/>
              <a:buChar char="-"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Πηγές: κρέας, πουλερικά, ψάρια </a:t>
            </a:r>
            <a:endParaRPr lang="el-G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Πολυακόρεστα λιπαρά οξέα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Ω-3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Προστασία από τις ελεύθερες ρίζες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Αντιφλεγμονώδη δράση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Προστατευτική δράση έναντι του οξειδωτικού στρες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Θεραπεία κατά της ατοπικής δερματίτιδας &amp; ψωρίασης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Τρόφιμα: ιχθυέλαια, φυτικά έλαια, λιπαρά ψάρια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Τροφές κατά της γήρανσης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Πράσινο τσάι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(πολυφαινόλες)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Σκόρδο (αντιοξειδωτικά ένζυμα)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Σταφίδες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Βατόμουρα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Σπανάκι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Φράουλες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Καρύδια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Μηχανισμοί γήρανσης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Εξωγενής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Ενδογενής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Πρωτεϊνοσύνθεση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Ελεύθερες ρίζες 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Τροφές κατά της γήρανσης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Αμύγδαλα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Φουντούκια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Ντομάτες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Παντζάρια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Πορτοκάλια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Μαστίχα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Κανέλα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Μαύρη σοκολάτα 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Τροφές κατά της γήρανσης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Γιαούρτι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Κρεμμύδια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Κεράσια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Σταφύλι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Χυμός βατόμουρου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Πράσινες πιπεριές</a:t>
            </a: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Άλλες προτάσεις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Σόγια (ω-3 ΛΟ, βιταμίνη Ε, ψευδάργυρος)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Ρεβίθια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(ψευδάργυρος και αμινοξέα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Αυγά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 βιοτίνη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Ελαιόλαδο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σουσάμι, φασολάκια (αμινοξέα που χρειάζεται το δέρμα για την αναπλαστική του ικανότητα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Νερό (με κομματάκια μαστίχα &amp; λεμόνι)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Γενικές συμβουλές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 μερίδες φρούτα και λαχανικά/ μέρα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6 ποτήρια νερό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Μειωμένη κατανάλωση λιπαρών τροφών και γλυκών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Κόκκινο κρέας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2 φορές/ εβδομάδα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Καφές &lt;2 φλ/ μέρα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Τρόφιμα πλούσια σε </a:t>
            </a:r>
            <a:r>
              <a:rPr lang="el-GR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φυτικές ίνες </a:t>
            </a:r>
            <a:endParaRPr lang="el-GR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Ενδογενής γήρανση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Γονιδιακή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Χρονολογική φθορά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Μη αναστρέψιμη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Επιβράδυνση του μεταβολισμού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Ορμονικά αίτια 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Εξωγενής γήρανση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Περιβαλλοντική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Πρόωρη γήρανση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Μπορεί να αντιμετωπιστεί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Ελεύθερες ρίζες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algn="just"/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Οι ελεύθερες ρίζες αντιδρούν με το </a:t>
            </a:r>
            <a:r>
              <a:rPr lang="el-G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DΝΑ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τις πρωτεΐνες και τα μόρια της κυτταρικής επιφάνειας, προκαλώντας βλάβες, θάνατο των κυττάρων και, κατ’ επέκταση, γήρανση.</a:t>
            </a:r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Η γήρανση του δέρματος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3 - Θέση περιεχομένου" descr="oxstres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531521"/>
            <a:ext cx="6768751" cy="512491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Παράγοντες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Ηλιακή ακτινοβολία </a:t>
            </a:r>
          </a:p>
          <a:p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Αλκοόλ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Κάπνισμα </a:t>
            </a:r>
          </a:p>
          <a:p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Παχυσαρκία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Ελεύθερες ρίζες</a:t>
            </a:r>
          </a:p>
          <a:p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Ελεύθερες ρίζες και οξείδωση</a:t>
            </a:r>
          </a:p>
          <a:p>
            <a:r>
              <a:rPr lang="el-G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Καθιστική ζωή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Στρες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Ρύπανση 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Αλκοόλ 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 γήρανσης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Ορμονική αύξηση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Στις γυναίκες το δέρμα γίνεται λιγότερο απαλό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Αύξηση τριχοφυΐας</a:t>
            </a:r>
          </a:p>
          <a:p>
            <a:pPr>
              <a:buNone/>
            </a:pP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</a:t>
            </a:r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Παχυσαρκία- Καθιστική ζωή</a:t>
            </a:r>
            <a:endParaRPr lang="el-GR" dirty="0"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Αυξημένο </a:t>
            </a:r>
            <a:r>
              <a:rPr lang="el-G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Σ.Β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 Οξειδωτικό στρες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Νοσηρότητα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Ορμονική δυσλειτουργία </a:t>
            </a:r>
          </a:p>
          <a:p>
            <a:r>
              <a:rPr lang="el-GR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Επίδραση στο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DNA</a:t>
            </a:r>
            <a:endParaRPr lang="el-GR" dirty="0" smtClean="0">
              <a:latin typeface="Tahoma" pitchFamily="34" charset="0"/>
              <a:ea typeface="Tahoma" pitchFamily="34" charset="0"/>
              <a:cs typeface="Tahoma" pitchFamily="34" charset="0"/>
              <a:sym typeface="Symbol"/>
            </a:endParaRPr>
          </a:p>
          <a:p>
            <a:endParaRPr lang="el-GR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Ηλιοστάσιο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Ηλιοστάσιο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649</TotalTime>
  <Words>553</Words>
  <Application>Microsoft Office PowerPoint</Application>
  <PresentationFormat>Προβολή στην οθόνη (4:3)</PresentationFormat>
  <Paragraphs>146</Paragraphs>
  <Slides>23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24" baseType="lpstr">
      <vt:lpstr>Ηλιοστάσιο</vt:lpstr>
      <vt:lpstr>Διαφάνεια 1</vt:lpstr>
      <vt:lpstr>Μηχανισμοί γήρανσης </vt:lpstr>
      <vt:lpstr>Ενδογενής γήρανση </vt:lpstr>
      <vt:lpstr>Εξωγενής γήρανση </vt:lpstr>
      <vt:lpstr>Ελεύθερες ρίζες </vt:lpstr>
      <vt:lpstr>Η γήρανση του δέρματος</vt:lpstr>
      <vt:lpstr>Παράγοντες </vt:lpstr>
      <vt:lpstr>Αλκοόλ </vt:lpstr>
      <vt:lpstr>Παχυσαρκία- Καθιστική ζωή</vt:lpstr>
      <vt:lpstr> Ελεύθερες ρίζες</vt:lpstr>
      <vt:lpstr>Οξείδωση </vt:lpstr>
      <vt:lpstr>        Αντιμετώπιση-πρόληψη</vt:lpstr>
      <vt:lpstr>Διατροφή και δέρμα </vt:lpstr>
      <vt:lpstr>Βιταμίνη C</vt:lpstr>
      <vt:lpstr>Βιταμίνη E</vt:lpstr>
      <vt:lpstr>B- καροτένιο</vt:lpstr>
      <vt:lpstr>Ιχνοστοιχεία </vt:lpstr>
      <vt:lpstr>Πολυακόρεστα λιπαρά οξέα</vt:lpstr>
      <vt:lpstr>Τροφές κατά της γήρανσης </vt:lpstr>
      <vt:lpstr>Τροφές κατά της γήρανσης </vt:lpstr>
      <vt:lpstr>Τροφές κατά της γήρανσης </vt:lpstr>
      <vt:lpstr>Άλλες προτάσεις </vt:lpstr>
      <vt:lpstr>Γενικές συμβουλές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47</cp:revision>
  <dcterms:created xsi:type="dcterms:W3CDTF">2012-03-14T20:37:23Z</dcterms:created>
  <dcterms:modified xsi:type="dcterms:W3CDTF">2012-03-18T13:53:21Z</dcterms:modified>
</cp:coreProperties>
</file>