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8" r:id="rId3"/>
    <p:sldId id="259" r:id="rId4"/>
    <p:sldId id="260" r:id="rId5"/>
    <p:sldId id="258" r:id="rId6"/>
    <p:sldId id="257" r:id="rId7"/>
    <p:sldId id="261" r:id="rId8"/>
    <p:sldId id="262" r:id="rId9"/>
    <p:sldId id="269" r:id="rId10"/>
    <p:sldId id="266" r:id="rId11"/>
    <p:sldId id="271" r:id="rId12"/>
    <p:sldId id="267" r:id="rId13"/>
    <p:sldId id="270" r:id="rId14"/>
    <p:sldId id="265" r:id="rId15"/>
    <p:sldId id="272" r:id="rId16"/>
    <p:sldId id="264" r:id="rId17"/>
    <p:sldId id="273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3F5AC-4596-4CCA-8A26-BF22E4FF1388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7F805-7349-41A2-9A0F-72F3294B057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F805-7349-41A2-9A0F-72F3294B0575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F805-7349-41A2-9A0F-72F3294B057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F805-7349-41A2-9A0F-72F3294B0575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F805-7349-41A2-9A0F-72F3294B0575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F805-7349-41A2-9A0F-72F3294B057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F805-7349-41A2-9A0F-72F3294B0575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F805-7349-41A2-9A0F-72F3294B0575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F805-7349-41A2-9A0F-72F3294B0575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19/2/2013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iUlda0Qva4&amp;list=HL1361304614&amp;feature=mh_lolz" TargetMode="External"/><Relationship Id="rId2" Type="http://schemas.openxmlformats.org/officeDocument/2006/relationships/hyperlink" Target="https://sites.google.com/site/giotitsakaterinaaspaite/hom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Thanos\Documents\Thanos\KATIA\&#913;&#931;&#928;&#913;&#921;&#932;&#917;\&#917;&#929;&#915;&#913;&#931;&#921;&#913;%20&#922;&#913;&#929;&#913;&#932;&#929;&#913;&#925;&#932;&#927;&#933;\&#917;&#929;&#915;&#913;&#931;&#921;&#913;\&#932;&#927;%20&#928;&#913;&#929;&#913;&#924;&#933;&#920;&#921;%20&#932;&#927;&#933;%20&#935;&#929;&#933;&#931;&#927;&#935;&#927;&#927;&#933;.wmv" TargetMode="Externa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86000" y="214290"/>
            <a:ext cx="6172200" cy="4804272"/>
          </a:xfrm>
        </p:spPr>
        <p:txBody>
          <a:bodyPr anchor="t">
            <a:normAutofit/>
          </a:bodyPr>
          <a:lstStyle/>
          <a:p>
            <a:pPr algn="ctr"/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ΑΡΧΕΣ ΟΙΚΟΝΟΜΙΚΗΣ ΘΕΩΡΙΑΣ</a:t>
            </a:r>
            <a:b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ΚΕΦΑΛΑΙΟ 8</a:t>
            </a:r>
            <a:r>
              <a:rPr lang="el-GR" baseline="30000" dirty="0" smtClean="0">
                <a:solidFill>
                  <a:schemeClr val="accent1">
                    <a:lumMod val="50000"/>
                  </a:schemeClr>
                </a:solidFill>
              </a:rPr>
              <a:t>Ο</a:t>
            </a:r>
            <a:br>
              <a:rPr lang="el-GR" baseline="30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baseline="300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l-GR" baseline="30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sz="4400" baseline="300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l-GR" sz="4400" baseline="30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sz="6000" baseline="30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ΤΡΑΠΕΖΙΚΟ ΣΥΣΤΗΜΑ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pPr algn="ctr"/>
            <a:r>
              <a:rPr lang="el-GR" sz="3200" dirty="0" smtClean="0">
                <a:solidFill>
                  <a:schemeClr val="accent1">
                    <a:lumMod val="75000"/>
                  </a:schemeClr>
                </a:solidFill>
              </a:rPr>
              <a:t>Γιωτίτσα Αικατερίνη</a:t>
            </a:r>
            <a:endParaRPr lang="el-G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273050"/>
            <a:ext cx="8572560" cy="1143000"/>
          </a:xfrm>
        </p:spPr>
        <p:txBody>
          <a:bodyPr anchor="ctr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ΤΡΕΙΣ ΤΥΠΟΙ ΚΑΤΑΘΕΣΕΩΝ</a:t>
            </a:r>
            <a:endParaRPr lang="el-G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2"/>
          </p:nvPr>
        </p:nvSpPr>
        <p:spPr>
          <a:xfrm>
            <a:off x="357158" y="2857496"/>
            <a:ext cx="3960000" cy="1512000"/>
          </a:xfrm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000" dirty="0" smtClean="0"/>
              <a:t>Γίνονται συνήθως από επιχειρήσεις</a:t>
            </a:r>
          </a:p>
          <a:p>
            <a:pPr algn="ctr"/>
            <a:r>
              <a:rPr lang="el-GR" sz="2000" dirty="0" smtClean="0"/>
              <a:t>Διακινούνται με επιταγές</a:t>
            </a:r>
          </a:p>
          <a:p>
            <a:pPr algn="ctr">
              <a:buNone/>
            </a:pPr>
            <a:endParaRPr lang="el-GR" sz="20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500562" y="2857496"/>
            <a:ext cx="3960000" cy="1512000"/>
          </a:xfrm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000" dirty="0" smtClean="0"/>
              <a:t>Γίνονται συνήθως από</a:t>
            </a:r>
          </a:p>
          <a:p>
            <a:pPr algn="ctr">
              <a:buNone/>
            </a:pPr>
            <a:r>
              <a:rPr lang="el-GR" sz="2000" dirty="0" smtClean="0"/>
              <a:t> ιδιώτες</a:t>
            </a:r>
          </a:p>
          <a:p>
            <a:pPr algn="ctr"/>
            <a:r>
              <a:rPr lang="el-GR" sz="2000" dirty="0" smtClean="0"/>
              <a:t>Συνηθέστερη μορφή καταθέσεων</a:t>
            </a:r>
          </a:p>
          <a:p>
            <a:pPr algn="ctr">
              <a:buNone/>
            </a:pPr>
            <a:endParaRPr lang="el-GR" sz="2000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571472" y="1643050"/>
            <a:ext cx="3420000" cy="1080000"/>
          </a:xfrm>
        </p:spPr>
        <p:txBody>
          <a:bodyPr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ΚΑΤΑΘΕΣΕΙΣ ΟΨΕΩΣ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57752" y="1643050"/>
            <a:ext cx="3420000" cy="1080000"/>
          </a:xfrm>
        </p:spPr>
        <p:txBody>
          <a:bodyPr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ΚΑΤΑΘΕΣΕΙΣ ΤΑΜΙΕΥΤΗΡΙΟΥ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15" name="14 - Διάγραμμα ροής: Διεργασία"/>
          <p:cNvSpPr/>
          <p:nvPr/>
        </p:nvSpPr>
        <p:spPr>
          <a:xfrm>
            <a:off x="357158" y="5143512"/>
            <a:ext cx="7858180" cy="1500198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TextBox"/>
          <p:cNvSpPr txBox="1"/>
          <p:nvPr/>
        </p:nvSpPr>
        <p:spPr>
          <a:xfrm>
            <a:off x="285720" y="4643446"/>
            <a:ext cx="8215370" cy="83099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Κατάθεση ή ανάληψη ποσού οποιαδήποτε χρονική στιγμή</a:t>
            </a:r>
          </a:p>
          <a:p>
            <a:pPr algn="ctr"/>
            <a:r>
              <a:rPr lang="el-GR" sz="2400" dirty="0" smtClean="0"/>
              <a:t>Το επιτόκιο διαφέρει για κάθε τράπεζα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build="p" animBg="1"/>
      <p:bldP spid="5" grpId="0" build="p" animBg="1"/>
      <p:bldP spid="6" grpId="0" build="p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Στρογγυλεμένο ορθογώνιο"/>
          <p:cNvSpPr/>
          <p:nvPr/>
        </p:nvSpPr>
        <p:spPr>
          <a:xfrm>
            <a:off x="2143108" y="642918"/>
            <a:ext cx="3714776" cy="642942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chemeClr val="tx1"/>
                </a:solidFill>
              </a:rPr>
              <a:t>ΚΑΤΑΘΕΣΕΙΣ </a:t>
            </a:r>
          </a:p>
          <a:p>
            <a:pPr algn="ctr"/>
            <a:r>
              <a:rPr lang="el-GR" sz="2000" b="1" dirty="0" smtClean="0">
                <a:solidFill>
                  <a:schemeClr val="tx1"/>
                </a:solidFill>
              </a:rPr>
              <a:t>ΕΠΙ ΠΡΟΘΕΣΜΙΑ</a:t>
            </a:r>
            <a:endParaRPr lang="el-GR" sz="2000" b="1" dirty="0">
              <a:solidFill>
                <a:schemeClr val="tx1"/>
              </a:solidFill>
            </a:endParaRPr>
          </a:p>
        </p:txBody>
      </p:sp>
      <p:sp>
        <p:nvSpPr>
          <p:cNvPr id="10" name="3 - Θέση περιεχομένου"/>
          <p:cNvSpPr txBox="1">
            <a:spLocks/>
          </p:cNvSpPr>
          <p:nvPr/>
        </p:nvSpPr>
        <p:spPr>
          <a:xfrm>
            <a:off x="1714480" y="1571612"/>
            <a:ext cx="4714908" cy="2500330"/>
          </a:xfrm>
          <a:prstGeom prst="rect">
            <a:avLst/>
          </a:prstGeom>
          <a:ln w="57150">
            <a:solidFill>
              <a:schemeClr val="accent1"/>
            </a:solidFill>
          </a:ln>
        </p:spPr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l-GR" sz="2000" dirty="0" smtClean="0"/>
              <a:t>Δεν μπορεί να γίνει ανάληψη ποσού πριν παρέλθει η συμφωνημένη προθεσμία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Μόνο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εάν πληρώσει στην τράπεζα ένα προκαθορισμένο πρόστιμο</a:t>
            </a:r>
          </a:p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l-GR" sz="2000" dirty="0" smtClean="0"/>
              <a:t>Όσο μεγαλύτερη είναι η προθεσμία κατάθεσης τόσο μεγαλύτερο είναι το επιτόκιο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500034" y="4714884"/>
            <a:ext cx="7929618" cy="928694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571472" y="4857760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ΕΠΙΤΟΚΙΟ </a:t>
            </a:r>
          </a:p>
          <a:p>
            <a:pPr algn="ctr"/>
            <a:r>
              <a:rPr lang="el-GR" dirty="0" smtClean="0"/>
              <a:t>καταθέσεων επί προθεσμία</a:t>
            </a:r>
            <a:endParaRPr lang="el-GR" dirty="0"/>
          </a:p>
        </p:txBody>
      </p:sp>
      <p:sp>
        <p:nvSpPr>
          <p:cNvPr id="13" name="12 - Διάσημα"/>
          <p:cNvSpPr/>
          <p:nvPr/>
        </p:nvSpPr>
        <p:spPr>
          <a:xfrm>
            <a:off x="3714744" y="4857760"/>
            <a:ext cx="571504" cy="714380"/>
          </a:xfrm>
          <a:prstGeom prst="chevron">
            <a:avLst>
              <a:gd name="adj" fmla="val 65422"/>
            </a:avLst>
          </a:prstGeom>
          <a:solidFill>
            <a:schemeClr val="accent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286248" y="4857760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ΕΠΙΤΟΚΙΟ</a:t>
            </a:r>
          </a:p>
          <a:p>
            <a:pPr algn="ctr"/>
            <a:r>
              <a:rPr lang="el-GR" dirty="0" smtClean="0"/>
              <a:t>καταθέσεων όψεως και ταμιευτηρίου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1" animBg="1"/>
      <p:bldP spid="12" grpId="0"/>
      <p:bldP spid="13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274638"/>
            <a:ext cx="8358246" cy="1143000"/>
          </a:xfrm>
        </p:spPr>
        <p:txBody>
          <a:bodyPr anchor="t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ΒΑΣΙΚΗ ΕΠΙΔΙΩΞΗ ΤΩΝ ΤΡΑΠΕΖΩΝ: ΜΕΓΙΣΤΟΠΟΙΗΣΗ ΤΟΥ ΚΕΡΔΟΥΣ </a:t>
            </a:r>
            <a:endParaRPr lang="el-G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972072"/>
          </a:xfrm>
        </p:spPr>
        <p:txBody>
          <a:bodyPr/>
          <a:lstStyle/>
          <a:p>
            <a:pPr>
              <a:buNone/>
            </a:pPr>
            <a:endParaRPr lang="el-GR" b="1" dirty="0" smtClean="0"/>
          </a:p>
          <a:p>
            <a:r>
              <a:rPr lang="el-GR" b="1" dirty="0" smtClean="0"/>
              <a:t>Από πού προέρχονται τα έσοδα των τραπεζών;</a:t>
            </a:r>
          </a:p>
          <a:p>
            <a:pPr lvl="1" algn="just"/>
            <a:r>
              <a:rPr lang="el-GR" dirty="0" smtClean="0"/>
              <a:t>Από τη διαφορά του επιτοκίου δανεισμού με το επιτόκιο καταθέσεων</a:t>
            </a:r>
          </a:p>
          <a:p>
            <a:pPr lvl="1" algn="just">
              <a:buNone/>
            </a:pPr>
            <a:endParaRPr lang="el-GR" dirty="0" smtClean="0"/>
          </a:p>
          <a:p>
            <a:pPr lvl="1" algn="just">
              <a:buNone/>
            </a:pPr>
            <a:r>
              <a:rPr lang="el-GR" sz="2400" b="1" spc="-150" dirty="0" smtClean="0"/>
              <a:t>ΕΠΙΤΟΚΙΟ ΔΑΝΕΙΣΜΟΥ &gt; ΕΠΙΤΟΚΙΟ ΚΑΤΑΘΕΣΕΩΝ</a:t>
            </a:r>
          </a:p>
          <a:p>
            <a:pPr lvl="1" algn="just">
              <a:buNone/>
            </a:pPr>
            <a:endParaRPr lang="el-GR" spc="-150" dirty="0" smtClean="0"/>
          </a:p>
          <a:p>
            <a:pPr lvl="1" algn="just">
              <a:buNone/>
            </a:pPr>
            <a:endParaRPr lang="el-GR" spc="-150" dirty="0" smtClean="0"/>
          </a:p>
          <a:p>
            <a:pPr algn="just"/>
            <a:r>
              <a:rPr lang="el-GR" b="1" dirty="0" smtClean="0"/>
              <a:t>Πώς θα μεγιστοποιήσει το κέρδος της η τράπεζα;</a:t>
            </a:r>
          </a:p>
          <a:p>
            <a:pPr lvl="1" algn="just"/>
            <a:endParaRPr lang="el-GR" dirty="0" smtClean="0"/>
          </a:p>
          <a:p>
            <a:pPr lvl="1" algn="just"/>
            <a:r>
              <a:rPr lang="el-GR" sz="2200" dirty="0" smtClean="0"/>
              <a:t>Μεγιστοποιώντας τα χρηματικά ποσά που δανείζει;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972452" cy="5973910"/>
          </a:xfrm>
        </p:spPr>
        <p:txBody>
          <a:bodyPr/>
          <a:lstStyle/>
          <a:p>
            <a:pPr algn="just"/>
            <a:r>
              <a:rPr lang="el-GR" b="1" dirty="0" smtClean="0"/>
              <a:t>Δύο περιορισμοί ως προς τη χορήγηση δανείων:</a:t>
            </a:r>
          </a:p>
          <a:p>
            <a:pPr algn="just">
              <a:buNone/>
            </a:pPr>
            <a:endParaRPr lang="el-GR" b="1" dirty="0" smtClean="0"/>
          </a:p>
          <a:p>
            <a:pPr lvl="1" algn="just"/>
            <a:r>
              <a:rPr lang="el-GR" u="sng" dirty="0" smtClean="0"/>
              <a:t>Ποσοστό ρευστών διαθεσίμων</a:t>
            </a:r>
            <a:r>
              <a:rPr lang="el-GR" dirty="0" smtClean="0"/>
              <a:t>: το απόθεμα χρημάτων που οφείλει να κρατάει η τράπεζα στο ταμείο της. Καθορίζεται από την Κεντρική Τράπεζα. </a:t>
            </a:r>
          </a:p>
          <a:p>
            <a:pPr lvl="1" algn="just"/>
            <a:endParaRPr lang="el-GR" dirty="0" smtClean="0"/>
          </a:p>
          <a:p>
            <a:pPr lvl="1" algn="just"/>
            <a:r>
              <a:rPr lang="el-GR" u="sng" dirty="0" smtClean="0"/>
              <a:t>Εξασφάλιση των κεφαλαίων</a:t>
            </a:r>
            <a:r>
              <a:rPr lang="el-GR" dirty="0" smtClean="0"/>
              <a:t>: χορήγηση δανείων</a:t>
            </a:r>
            <a:r>
              <a:rPr lang="en-US" dirty="0" smtClean="0"/>
              <a:t> </a:t>
            </a:r>
            <a:r>
              <a:rPr lang="el-GR" dirty="0" smtClean="0"/>
              <a:t>σε αυτούς που έχουν τις προϋποθέσεις για να τα αποπληρώσουν. Με αυτό τον τρόπο ελαχιστοποιείται ο κίνδυνος που αναλαμβάνει η τράπεζα.  </a:t>
            </a:r>
          </a:p>
          <a:p>
            <a:pPr lvl="1" algn="just"/>
            <a:endParaRPr lang="el-GR" spc="-15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72560" cy="1143000"/>
          </a:xfrm>
        </p:spPr>
        <p:txBody>
          <a:bodyPr anchor="t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ΔΗΜΙΟΥΡΓΙΑ  ΧΡΗΜΑΤΟΣ ΑΠΟ ΤΙΣ ΤΡΑΠΕΖΕΣ</a:t>
            </a:r>
            <a:endParaRPr lang="el-G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357158" y="2143116"/>
            <a:ext cx="3420000" cy="828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ΚΑΤΑΘΕΣΗ ΟΨΕΩΣ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1.000 €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357158" y="3714752"/>
            <a:ext cx="3420000" cy="828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ΡΕΥΣΤΑ ΔΙΑΘΕΣΙΜΑ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0,20 *1.000 € = 200 €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357158" y="5143512"/>
            <a:ext cx="3420000" cy="828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ΧΟΡΗΓΗΣΗ ΔΑΝΕΙΟΥ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1.000 €- 200 € = </a:t>
            </a:r>
            <a:r>
              <a:rPr lang="el-GR" b="1" dirty="0" smtClean="0">
                <a:solidFill>
                  <a:schemeClr val="tx1"/>
                </a:solidFill>
              </a:rPr>
              <a:t>800 €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5000628" y="2071678"/>
            <a:ext cx="3780000" cy="82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ΚΑΤΑΘΕΣΗ ΟΨΕΩΣ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800 € 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0" name="9 - Έλλειψη"/>
          <p:cNvSpPr/>
          <p:nvPr/>
        </p:nvSpPr>
        <p:spPr>
          <a:xfrm>
            <a:off x="5000628" y="3571876"/>
            <a:ext cx="3780000" cy="82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ΡΕΥΣΤΑ ΔΙΑΘΕΣΙΜΑ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0,20 * 800 € = 160 € 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5000628" y="4857760"/>
            <a:ext cx="3780000" cy="108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ΧΟΡΗΓΗΣΗ ΔΑΝΕΙΟΥ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800 € - 160 € = </a:t>
            </a:r>
            <a:r>
              <a:rPr lang="el-GR" b="1" dirty="0" smtClean="0">
                <a:solidFill>
                  <a:schemeClr val="tx1"/>
                </a:solidFill>
              </a:rPr>
              <a:t>640 €  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cxnSp>
        <p:nvCxnSpPr>
          <p:cNvPr id="16" name="15 - Ευθεία γραμμή σύνδεσης"/>
          <p:cNvCxnSpPr>
            <a:stCxn id="5" idx="2"/>
            <a:endCxn id="6" idx="0"/>
          </p:cNvCxnSpPr>
          <p:nvPr/>
        </p:nvCxnSpPr>
        <p:spPr>
          <a:xfrm rot="5400000">
            <a:off x="1695340" y="3342934"/>
            <a:ext cx="74363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>
            <a:stCxn id="6" idx="2"/>
            <a:endCxn id="7" idx="0"/>
          </p:cNvCxnSpPr>
          <p:nvPr/>
        </p:nvCxnSpPr>
        <p:spPr>
          <a:xfrm rot="5400000">
            <a:off x="1766778" y="4843132"/>
            <a:ext cx="60076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>
            <a:stCxn id="9" idx="4"/>
            <a:endCxn id="10" idx="0"/>
          </p:cNvCxnSpPr>
          <p:nvPr/>
        </p:nvCxnSpPr>
        <p:spPr>
          <a:xfrm rot="5400000">
            <a:off x="6554529" y="3235777"/>
            <a:ext cx="672198" cy="1588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>
            <a:stCxn id="11" idx="0"/>
            <a:endCxn id="10" idx="4"/>
          </p:cNvCxnSpPr>
          <p:nvPr/>
        </p:nvCxnSpPr>
        <p:spPr>
          <a:xfrm rot="5400000" flipH="1" flipV="1">
            <a:off x="6661686" y="4628818"/>
            <a:ext cx="457884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Στρογγύλεμα της γωνίας της ίδιας πλευράς του ορθογωνίου"/>
          <p:cNvSpPr/>
          <p:nvPr/>
        </p:nvSpPr>
        <p:spPr>
          <a:xfrm>
            <a:off x="714348" y="5357826"/>
            <a:ext cx="1928826" cy="642942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3" name="32 - Γωνιακή σύνδεση"/>
          <p:cNvCxnSpPr>
            <a:stCxn id="9" idx="2"/>
            <a:endCxn id="7" idx="3"/>
          </p:cNvCxnSpPr>
          <p:nvPr/>
        </p:nvCxnSpPr>
        <p:spPr>
          <a:xfrm rot="10800000" flipV="1">
            <a:off x="3777158" y="2485678"/>
            <a:ext cx="1223470" cy="3071834"/>
          </a:xfrm>
          <a:prstGeom prst="bentConnector3">
            <a:avLst>
              <a:gd name="adj1" fmla="val 50000"/>
            </a:avLst>
          </a:prstGeom>
          <a:ln w="5715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642910" y="1643050"/>
            <a:ext cx="157163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1.000 €</a:t>
            </a:r>
            <a:endParaRPr lang="el-GR" sz="2400" dirty="0"/>
          </a:p>
        </p:txBody>
      </p:sp>
      <p:sp>
        <p:nvSpPr>
          <p:cNvPr id="5" name="4 - Συν"/>
          <p:cNvSpPr/>
          <p:nvPr/>
        </p:nvSpPr>
        <p:spPr>
          <a:xfrm>
            <a:off x="2143108" y="1285860"/>
            <a:ext cx="1368000" cy="1440000"/>
          </a:xfrm>
          <a:prstGeom prst="mathPl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3643306" y="1643050"/>
            <a:ext cx="121444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800 €</a:t>
            </a:r>
            <a:endParaRPr lang="el-GR" sz="2400" b="1" dirty="0">
              <a:solidFill>
                <a:schemeClr val="tx1"/>
              </a:solidFill>
            </a:endParaRPr>
          </a:p>
        </p:txBody>
      </p:sp>
      <p:sp>
        <p:nvSpPr>
          <p:cNvPr id="7" name="6 - Συν"/>
          <p:cNvSpPr/>
          <p:nvPr/>
        </p:nvSpPr>
        <p:spPr>
          <a:xfrm>
            <a:off x="4929190" y="1357298"/>
            <a:ext cx="1368000" cy="1440000"/>
          </a:xfrm>
          <a:prstGeom prst="mathPlu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6572264" y="1643050"/>
            <a:ext cx="107157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640 €</a:t>
            </a:r>
            <a:endParaRPr lang="el-GR" sz="2400" b="1" dirty="0">
              <a:solidFill>
                <a:schemeClr val="tx1"/>
              </a:solidFill>
            </a:endParaRPr>
          </a:p>
        </p:txBody>
      </p:sp>
      <p:sp>
        <p:nvSpPr>
          <p:cNvPr id="9" name="8 - Ίσο"/>
          <p:cNvSpPr/>
          <p:nvPr/>
        </p:nvSpPr>
        <p:spPr>
          <a:xfrm>
            <a:off x="3643306" y="2857496"/>
            <a:ext cx="1260000" cy="900000"/>
          </a:xfrm>
          <a:prstGeom prst="mathEqual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9 - Αστέρι 6 ακτινών"/>
          <p:cNvSpPr/>
          <p:nvPr/>
        </p:nvSpPr>
        <p:spPr>
          <a:xfrm>
            <a:off x="3286116" y="4286256"/>
            <a:ext cx="2000264" cy="1571636"/>
          </a:xfrm>
          <a:prstGeom prst="star6">
            <a:avLst>
              <a:gd name="adj" fmla="val 25308"/>
              <a:gd name="hf" fmla="val 11547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l-GR" sz="2000" b="1" dirty="0" smtClean="0">
              <a:solidFill>
                <a:schemeClr val="tx1"/>
              </a:solidFill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</a:endParaRPr>
          </a:p>
          <a:p>
            <a:pPr algn="ctr"/>
            <a:r>
              <a:rPr lang="el-GR" sz="2000" b="1" dirty="0" smtClean="0">
                <a:solidFill>
                  <a:schemeClr val="tx1"/>
                </a:solidFill>
              </a:rPr>
              <a:t>2.440 €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350000" y="35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ιζόντιος πάπυρος"/>
          <p:cNvSpPr/>
          <p:nvPr/>
        </p:nvSpPr>
        <p:spPr>
          <a:xfrm>
            <a:off x="642910" y="1428736"/>
            <a:ext cx="7786742" cy="378621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b="1" dirty="0" smtClean="0">
                <a:solidFill>
                  <a:schemeClr val="tx1"/>
                </a:solidFill>
              </a:rPr>
              <a:t>Ο πλούτος δεν είναι καρπός εργασίας, αλλά οργανωμένης και νομοθετικά κατοχυρωμένης ληστείας.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l-GR" i="1" dirty="0" smtClean="0"/>
          </a:p>
          <a:p>
            <a:r>
              <a:rPr lang="el-GR" i="1" dirty="0" smtClean="0">
                <a:solidFill>
                  <a:schemeClr val="tx1"/>
                </a:solidFill>
              </a:rPr>
              <a:t>Frantz Fanon, 1925-1961, Γάλλος κοινωνικός φιλόσοφος</a:t>
            </a:r>
            <a:endParaRPr lang="el-G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/>
          <a:lstStyle/>
          <a:p>
            <a:pPr algn="ctr"/>
            <a:r>
              <a:rPr lang="el-GR" b="1" spc="-15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ΠΕΡΙΣΣΟΤΕΡΕΣ ΠΛΗΡΟΦΟΡΙΕΣ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l-GR" dirty="0"/>
          </a:p>
        </p:txBody>
      </p:sp>
      <p:sp>
        <p:nvSpPr>
          <p:cNvPr id="4" name="6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786874" cy="49737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επισκεφθείτε το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site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του μαθήματος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en-US" b="1" dirty="0" smtClean="0">
              <a:hlinkClick r:id="rId2"/>
            </a:endParaRPr>
          </a:p>
          <a:p>
            <a:pPr algn="ctr">
              <a:buNone/>
            </a:pPr>
            <a:r>
              <a:rPr lang="en-US" sz="2000" b="1" dirty="0" smtClean="0">
                <a:hlinkClick r:id="rId2"/>
              </a:rPr>
              <a:t>https://sites.google.com/site/giotitsakaterinaaspaite/home</a:t>
            </a:r>
            <a:endParaRPr lang="en-US" sz="2000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l-GR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chemeClr val="accent1"/>
                </a:solidFill>
              </a:rPr>
              <a:t>ΓΙΑ ΝΑ ΞΑΝΑΔΕΙΤΕ ΤΟ ΒΙΝΤΕΟ</a:t>
            </a:r>
          </a:p>
          <a:p>
            <a:pPr algn="ctr">
              <a:buNone/>
            </a:pPr>
            <a:r>
              <a:rPr lang="en-US" sz="2000" dirty="0" smtClean="0">
                <a:hlinkClick r:id="rId3"/>
              </a:rPr>
              <a:t>http://www.youtube.com/watch?v=UiUlda0Qva4&amp;list=HL1361304614&amp;feature=mh_lolz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5" name="4 - Κουμπί ενέργειας: Κεντρική σελίδα">
            <a:hlinkClick r:id="" action="ppaction://hlinkshowjump?jump=firstslide" highlightClick="1"/>
          </p:cNvPr>
          <p:cNvSpPr/>
          <p:nvPr/>
        </p:nvSpPr>
        <p:spPr>
          <a:xfrm>
            <a:off x="5929322" y="5429264"/>
            <a:ext cx="2071702" cy="1071570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14546" y="2357430"/>
            <a:ext cx="6172200" cy="2053590"/>
          </a:xfrm>
        </p:spPr>
        <p:txBody>
          <a:bodyPr anchor="ctr">
            <a:normAutofit/>
          </a:bodyPr>
          <a:lstStyle/>
          <a:p>
            <a:pPr algn="ctr"/>
            <a:r>
              <a:rPr lang="el-GR" sz="6000" dirty="0" smtClean="0">
                <a:solidFill>
                  <a:schemeClr val="accent1">
                    <a:lumMod val="50000"/>
                  </a:schemeClr>
                </a:solidFill>
              </a:rPr>
              <a:t>ΤΟ ΧΡΗΜΑ </a:t>
            </a:r>
            <a:endParaRPr lang="el-GR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3857628"/>
            <a:ext cx="6172200" cy="2524122"/>
          </a:xfrm>
        </p:spPr>
        <p:txBody>
          <a:bodyPr anchor="ctr">
            <a:normAutofit/>
          </a:bodyPr>
          <a:lstStyle/>
          <a:p>
            <a:pPr algn="ctr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Αντιπραγματισμός</a:t>
            </a:r>
          </a:p>
          <a:p>
            <a:pPr algn="ctr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Συναλλαγές</a:t>
            </a:r>
          </a:p>
          <a:p>
            <a:pPr algn="ctr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Τι είναι χρήμα</a:t>
            </a:r>
          </a:p>
          <a:p>
            <a:pPr algn="ctr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Οι λειτουργίες του χρήματος</a:t>
            </a:r>
          </a:p>
          <a:p>
            <a:pPr algn="ctr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Τα είδη του χρήματος</a:t>
            </a:r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 anchor="t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ΑΝΤΙΠΡΑΓΜΑΤΙΣΜΟΣ </a:t>
            </a:r>
            <a:endParaRPr lang="el-G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6 - Θέση περιεχομένου" descr="diafimisi.bmp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2910" y="928670"/>
            <a:ext cx="3000396" cy="4429156"/>
          </a:xfrm>
          <a:prstGeom prst="roundRect">
            <a:avLst>
              <a:gd name="adj" fmla="val 14831"/>
            </a:avLst>
          </a:prstGeom>
        </p:spPr>
      </p:pic>
      <p:sp>
        <p:nvSpPr>
          <p:cNvPr id="9" name="8 - TextBox"/>
          <p:cNvSpPr txBox="1"/>
          <p:nvPr/>
        </p:nvSpPr>
        <p:spPr>
          <a:xfrm rot="568574">
            <a:off x="808002" y="1348780"/>
            <a:ext cx="2612240" cy="135421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ΧΡΕΙΑΖΟΜΑΙ:</a:t>
            </a:r>
          </a:p>
          <a:p>
            <a:pPr algn="ctr"/>
            <a:r>
              <a:rPr lang="el-GR" sz="2000" dirty="0" smtClean="0"/>
              <a:t> </a:t>
            </a:r>
            <a:r>
              <a:rPr lang="el-GR" sz="2400" b="1" dirty="0" smtClean="0"/>
              <a:t>ΠΡΟΒΑΤΟ</a:t>
            </a:r>
          </a:p>
          <a:p>
            <a:pPr algn="ctr"/>
            <a:r>
              <a:rPr lang="el-GR" dirty="0" smtClean="0"/>
              <a:t>ΠΡΟΣΦΕΡΩ:</a:t>
            </a:r>
          </a:p>
          <a:p>
            <a:pPr algn="ctr"/>
            <a:r>
              <a:rPr lang="el-GR" sz="2000" b="1" dirty="0" smtClean="0"/>
              <a:t>ΑΛΑΤΙ </a:t>
            </a:r>
            <a:endParaRPr lang="el-GR" sz="2000" b="1" dirty="0"/>
          </a:p>
        </p:txBody>
      </p:sp>
      <p:pic>
        <p:nvPicPr>
          <p:cNvPr id="10" name="9 - Εικόνα" descr="diafimisi.bmp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857752" y="2285992"/>
            <a:ext cx="3071834" cy="4429156"/>
          </a:xfrm>
          <a:prstGeom prst="roundRect">
            <a:avLst/>
          </a:prstGeom>
        </p:spPr>
      </p:pic>
      <p:sp>
        <p:nvSpPr>
          <p:cNvPr id="11" name="10 - TextBox"/>
          <p:cNvSpPr txBox="1"/>
          <p:nvPr/>
        </p:nvSpPr>
        <p:spPr>
          <a:xfrm rot="469120">
            <a:off x="5065211" y="2605152"/>
            <a:ext cx="2714644" cy="1384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ΧΡΕΙΑΖΟΜΑΙ:</a:t>
            </a:r>
            <a:endParaRPr lang="en-US" dirty="0" smtClean="0"/>
          </a:p>
          <a:p>
            <a:pPr algn="ctr"/>
            <a:r>
              <a:rPr lang="el-GR" sz="2400" b="1" dirty="0" smtClean="0"/>
              <a:t> </a:t>
            </a:r>
            <a:r>
              <a:rPr lang="el-GR" sz="2000" b="1" dirty="0" smtClean="0"/>
              <a:t>ΑΛΑΤΙ</a:t>
            </a:r>
          </a:p>
          <a:p>
            <a:pPr algn="ctr"/>
            <a:r>
              <a:rPr lang="el-GR" dirty="0" smtClean="0"/>
              <a:t>ΠΡΟΣΦΕΡΩ:</a:t>
            </a:r>
            <a:endParaRPr lang="en-US" dirty="0" smtClean="0"/>
          </a:p>
          <a:p>
            <a:pPr algn="ctr"/>
            <a:r>
              <a:rPr lang="el-GR" dirty="0" smtClean="0"/>
              <a:t> </a:t>
            </a:r>
            <a:r>
              <a:rPr lang="el-GR" sz="2400" b="1" dirty="0" smtClean="0"/>
              <a:t>ΠΡΟΒΑΤΟ</a:t>
            </a:r>
            <a:endParaRPr lang="el-G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allAtOnce" animBg="1"/>
      <p:bldP spid="11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pPr algn="just"/>
            <a:r>
              <a:rPr lang="el-GR" dirty="0" smtClean="0"/>
              <a:t>Θα πρέπει ο ένας να προσφέρει ότι χρειάζεται ο άλλος. </a:t>
            </a:r>
          </a:p>
          <a:p>
            <a:pPr algn="just"/>
            <a:r>
              <a:rPr lang="el-GR" dirty="0" smtClean="0"/>
              <a:t>Θα πρέπει να προσφέρει ο ένας τις αντίστοιχες ποσότητες που χρειάζεται ο άλλος.</a:t>
            </a:r>
          </a:p>
          <a:p>
            <a:pPr algn="just">
              <a:buNone/>
            </a:pPr>
            <a:r>
              <a:rPr lang="el-GR" dirty="0" smtClean="0"/>
              <a:t> 	</a:t>
            </a:r>
          </a:p>
          <a:p>
            <a:pPr algn="ctr">
              <a:buNone/>
            </a:pPr>
            <a:r>
              <a:rPr lang="el-GR" b="1" dirty="0" smtClean="0"/>
              <a:t>ΛΥΣΗ</a:t>
            </a:r>
            <a:r>
              <a:rPr lang="el-GR" dirty="0" smtClean="0"/>
              <a:t>: </a:t>
            </a:r>
          </a:p>
          <a:p>
            <a:pPr algn="ctr">
              <a:buNone/>
            </a:pPr>
            <a:r>
              <a:rPr lang="el-GR" dirty="0" smtClean="0"/>
              <a:t>Η ΧΡΗΣΗ ΤΟΥ ΧΡΗΜΑΤΟΣ</a:t>
            </a:r>
          </a:p>
          <a:p>
            <a:pPr algn="ctr">
              <a:buNone/>
            </a:pPr>
            <a:r>
              <a:rPr lang="el-GR" dirty="0" smtClean="0"/>
              <a:t>ανταλλαγές	 		 συναλλαγές </a:t>
            </a:r>
          </a:p>
          <a:p>
            <a:pPr algn="ctr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/>
              <a:t>		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323528" y="332656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chemeClr val="accent1">
                    <a:lumMod val="50000"/>
                  </a:schemeClr>
                </a:solidFill>
              </a:rPr>
              <a:t>Η ανταλλαγή προϊόντων παρουσιάζει δυσκολίες:</a:t>
            </a:r>
            <a:endParaRPr lang="el-GR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5 - Δεξιό βέλος"/>
          <p:cNvSpPr/>
          <p:nvPr/>
        </p:nvSpPr>
        <p:spPr>
          <a:xfrm>
            <a:off x="3203848" y="4149080"/>
            <a:ext cx="1944216" cy="2880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ιζόντιος πάπυρος"/>
          <p:cNvSpPr/>
          <p:nvPr/>
        </p:nvSpPr>
        <p:spPr>
          <a:xfrm>
            <a:off x="899592" y="4941168"/>
            <a:ext cx="6840760" cy="1152128"/>
          </a:xfrm>
          <a:prstGeom prst="horizontalScrol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00" dirty="0" smtClean="0">
                <a:solidFill>
                  <a:schemeClr val="tx1"/>
                </a:solidFill>
              </a:rPr>
              <a:t>Χρήμα είναι οτιδήποτε γίνεται γενικά αποδεκτό ως μέσο ανταλλαγής από τα άτομα μιας κοινωνίας.</a:t>
            </a:r>
            <a:endParaRPr lang="el-GR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ΩΣ ΧΡΗΜΑ ΧΡΗΣΙΜΟΠΟΙΗΘΗΚΑΝ ΔΙΑΦΟΡΑ ΠΡΑΓΜΑΤΑ</a:t>
            </a:r>
            <a:endParaRPr lang="el-G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900106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βόδια – πρόβατα – δέρματα – κοχύλια – φτερά </a:t>
            </a:r>
          </a:p>
          <a:p>
            <a:pPr algn="ctr">
              <a:buNone/>
            </a:pPr>
            <a:r>
              <a:rPr lang="el-GR" dirty="0" smtClean="0"/>
              <a:t> αλάτι – διάφορα μέταλλα 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611560" y="2996952"/>
            <a:ext cx="7143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ΜΕΙΟΝΕΚΤΗΜΑΤΑ</a:t>
            </a:r>
            <a:endParaRPr lang="el-GR" sz="3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67544" y="414908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ΑΔΙΑΙΡΕΤΟΤΗΤΑ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3347864" y="4221088"/>
            <a:ext cx="17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ΜΕΤΑΒΟΛΗ ΤΗΣ </a:t>
            </a:r>
          </a:p>
          <a:p>
            <a:pPr algn="ctr"/>
            <a:r>
              <a:rPr lang="el-GR" dirty="0" smtClean="0"/>
              <a:t>ΑΞΙΑΣ</a:t>
            </a:r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5940152" y="422108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ΔΥΣΚΟΛΙΑ ΣΤΗ ΧΡΗΣΗ</a:t>
            </a:r>
            <a:endParaRPr lang="el-GR" dirty="0"/>
          </a:p>
        </p:txBody>
      </p:sp>
      <p:sp>
        <p:nvSpPr>
          <p:cNvPr id="30" name="29 - TextBox"/>
          <p:cNvSpPr txBox="1"/>
          <p:nvPr/>
        </p:nvSpPr>
        <p:spPr>
          <a:xfrm>
            <a:off x="928662" y="3500438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endParaRPr lang="el-GR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3571868" y="3500438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endParaRPr lang="el-GR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6012160" y="3501008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</a:t>
            </a:r>
            <a:endParaRPr lang="el-GR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467544" y="5661248"/>
            <a:ext cx="19442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000" b="1" dirty="0" smtClean="0">
                <a:solidFill>
                  <a:schemeClr val="accent1">
                    <a:lumMod val="50000"/>
                  </a:schemeClr>
                </a:solidFill>
              </a:rPr>
              <a:t>ΟΠΟΤΕ:</a:t>
            </a:r>
            <a:endParaRPr lang="el-GR" sz="3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357422" y="5715016"/>
            <a:ext cx="3888432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l-GR" sz="2000" dirty="0" smtClean="0"/>
              <a:t>ΧΡΥΣΟΣ ΚΑΙ ΑΡΓΥΡΟΣ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uiExpand="1" build="p"/>
      <p:bldP spid="18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ΕΙΔΗ ΤΟΥ ΧΡΗΜΑΤΟΣ</a:t>
            </a:r>
            <a:endParaRPr lang="el-G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786478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Κέρματα 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Χαρτονομίσματα 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Τραπεζικές Επιταγές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Πιστωτικές Κάρτες </a:t>
            </a:r>
          </a:p>
          <a:p>
            <a:endParaRPr lang="el-GR" dirty="0"/>
          </a:p>
        </p:txBody>
      </p:sp>
      <p:pic>
        <p:nvPicPr>
          <p:cNvPr id="4" name="3 - Εικόνα" descr="KERMATA1.b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1000108"/>
            <a:ext cx="2160000" cy="1260000"/>
          </a:xfrm>
          <a:prstGeom prst="rect">
            <a:avLst/>
          </a:prstGeom>
        </p:spPr>
      </p:pic>
      <p:pic>
        <p:nvPicPr>
          <p:cNvPr id="5" name="4 - Εικόνα" descr="XARTONOMISMATA.bmp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2066" y="2285992"/>
            <a:ext cx="2160000" cy="1260000"/>
          </a:xfrm>
          <a:prstGeom prst="rect">
            <a:avLst/>
          </a:prstGeom>
        </p:spPr>
      </p:pic>
      <p:pic>
        <p:nvPicPr>
          <p:cNvPr id="6" name="5 - Εικόνα" descr="mec_screenshot_03.jpg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43504" y="3714752"/>
            <a:ext cx="2160000" cy="1260000"/>
          </a:xfrm>
          <a:prstGeom prst="rect">
            <a:avLst/>
          </a:prstGeom>
        </p:spPr>
      </p:pic>
      <p:pic>
        <p:nvPicPr>
          <p:cNvPr id="7" name="6 - Εικόνα" descr="untitled4.bmp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43504" y="5286388"/>
            <a:ext cx="2160000" cy="12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 anchor="t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ΛΕΙΤΟΥΡΓΙΕΣ ΤΟΥ ΧΡΗΜΑΤΟΣ</a:t>
            </a:r>
            <a:endParaRPr lang="el-GR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571184" cy="5472608"/>
          </a:xfrm>
        </p:spPr>
        <p:txBody>
          <a:bodyPr>
            <a:normAutofit/>
          </a:bodyPr>
          <a:lstStyle/>
          <a:p>
            <a:r>
              <a:rPr lang="el-GR" i="1" dirty="0" smtClean="0"/>
              <a:t>Μέσο συναλλαγής</a:t>
            </a:r>
          </a:p>
          <a:p>
            <a:pPr lvl="1" algn="just"/>
            <a:r>
              <a:rPr lang="el-GR" sz="2200" dirty="0" smtClean="0"/>
              <a:t>Συνέβαλε στον καταμερισμό των έργων και στην ανάπτυξη του εμπορίου. </a:t>
            </a:r>
          </a:p>
          <a:p>
            <a:pPr lvl="1">
              <a:buNone/>
            </a:pPr>
            <a:endParaRPr lang="el-GR" i="1" dirty="0" smtClean="0"/>
          </a:p>
          <a:p>
            <a:r>
              <a:rPr lang="el-GR" i="1" dirty="0" smtClean="0"/>
              <a:t>Μονάδα μέτρησης αξίας</a:t>
            </a:r>
          </a:p>
          <a:p>
            <a:pPr lvl="1" algn="just"/>
            <a:r>
              <a:rPr lang="el-GR" sz="2200" b="1" spc="-150" dirty="0" smtClean="0"/>
              <a:t>Απόλυτη αξία των αγαθών</a:t>
            </a:r>
            <a:endParaRPr lang="el-GR" sz="2200" dirty="0" smtClean="0"/>
          </a:p>
          <a:p>
            <a:pPr lvl="1" algn="just">
              <a:buNone/>
            </a:pPr>
            <a:r>
              <a:rPr lang="el-GR" sz="2200" dirty="0" smtClean="0"/>
              <a:t>	π.χ. η αξία ενός μολυβιού είναι 1</a:t>
            </a:r>
            <a:r>
              <a:rPr lang="es-ES" sz="2200" dirty="0" smtClean="0"/>
              <a:t>€</a:t>
            </a:r>
            <a:r>
              <a:rPr lang="el-GR" sz="2200" dirty="0" smtClean="0"/>
              <a:t>, ενός τετραδίου 4</a:t>
            </a:r>
            <a:r>
              <a:rPr lang="es-ES" sz="2200" dirty="0" smtClean="0"/>
              <a:t>€</a:t>
            </a:r>
            <a:endParaRPr lang="el-GR" sz="2200" dirty="0" smtClean="0"/>
          </a:p>
          <a:p>
            <a:pPr lvl="1" algn="just"/>
            <a:r>
              <a:rPr lang="el-GR" sz="2200" b="1" spc="-150" dirty="0" smtClean="0"/>
              <a:t>Σχετική αξία των αγαθών</a:t>
            </a:r>
            <a:endParaRPr lang="el-GR" sz="2200" dirty="0" smtClean="0"/>
          </a:p>
          <a:p>
            <a:pPr lvl="1" algn="just">
              <a:buNone/>
            </a:pPr>
            <a:r>
              <a:rPr lang="el-GR" sz="2200" dirty="0" smtClean="0"/>
              <a:t>	π.χ. η σχετική αξία 1 τετραδίου είναι 4 μολύβια</a:t>
            </a:r>
          </a:p>
          <a:p>
            <a:pPr lvl="1" algn="just">
              <a:buNone/>
            </a:pPr>
            <a:endParaRPr lang="el-GR" sz="2200" dirty="0" smtClean="0"/>
          </a:p>
          <a:p>
            <a:r>
              <a:rPr lang="el-GR" i="1" dirty="0" smtClean="0"/>
              <a:t>Μέσο διατήρησης αξιών</a:t>
            </a:r>
          </a:p>
          <a:p>
            <a:pPr lvl="1" algn="just"/>
            <a:r>
              <a:rPr lang="el-GR" sz="2200" dirty="0" smtClean="0"/>
              <a:t>Ο κάτοχος του χρήματος μπορεί να το διαθέτει τμηματικά για την αγορά αγαθών  </a:t>
            </a:r>
            <a:endParaRPr lang="el-GR" sz="2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 anchor="ctr"/>
          <a:lstStyle/>
          <a:p>
            <a:pPr algn="ctr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ΒΙΝΤΕΟ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ΤΟ ΠΑΡΑΜΥΘΙ ΤΟΥ ΧΡΥΣΟΧΟΟΥ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2844" y="1293813"/>
            <a:ext cx="8572560" cy="5486400"/>
          </a:xfrm>
          <a:prstGeom prst="rect">
            <a:avLst/>
          </a:prstGeom>
        </p:spPr>
      </p:pic>
      <p:sp>
        <p:nvSpPr>
          <p:cNvPr id="8" name="7 - Στρογγυλεμένο ορθογώνιο"/>
          <p:cNvSpPr/>
          <p:nvPr/>
        </p:nvSpPr>
        <p:spPr>
          <a:xfrm>
            <a:off x="1357290" y="1785926"/>
            <a:ext cx="6572296" cy="45005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ΤΟ ΠΑΡΑΜΥΘΙ ΤΟΥ ΧΡΥΣΟΧΟΟΥ</a:t>
            </a:r>
            <a:endParaRPr lang="el-G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5984" y="2500306"/>
            <a:ext cx="6172200" cy="205359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l-GR" sz="6000" dirty="0" smtClean="0">
                <a:solidFill>
                  <a:schemeClr val="accent1">
                    <a:lumMod val="50000"/>
                  </a:schemeClr>
                </a:solidFill>
              </a:rPr>
              <a:t>ΤΟ ΤΡΑΠΕΖΙΚΟ ΣΥΣΤΗΜΑ </a:t>
            </a:r>
            <a:endParaRPr lang="el-GR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4429132"/>
            <a:ext cx="6500842" cy="1952618"/>
          </a:xfrm>
        </p:spPr>
        <p:txBody>
          <a:bodyPr anchor="ctr">
            <a:normAutofit/>
          </a:bodyPr>
          <a:lstStyle/>
          <a:p>
            <a:pPr algn="ctr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Οι εμπορικές τράπεζες</a:t>
            </a:r>
          </a:p>
          <a:p>
            <a:pPr algn="ctr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Καταθέσεις – Δάνεια</a:t>
            </a:r>
          </a:p>
          <a:p>
            <a:pPr algn="ctr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Η δημιουργία χρήματος από τις τράπεζες</a:t>
            </a:r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1311</TotalTime>
  <Words>456</Words>
  <Application>Microsoft Office PowerPoint</Application>
  <PresentationFormat>Προβολή στην οθόνη (4:3)</PresentationFormat>
  <Paragraphs>151</Paragraphs>
  <Slides>17</Slides>
  <Notes>8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Προεξοχή</vt:lpstr>
      <vt:lpstr> ΑΡΧΕΣ ΟΙΚΟΝΟΜΙΚΗΣ ΘΕΩΡΙΑΣ  ΚΕΦΑΛΑΙΟ 8Ο   ΤΟ ΤΡΑΠΕΖΙΚΟ ΣΥΣΤΗΜΑ </vt:lpstr>
      <vt:lpstr>ΤΟ ΧΡΗΜΑ </vt:lpstr>
      <vt:lpstr>ΑΝΤΙΠΡΑΓΜΑΤΙΣΜΟΣ </vt:lpstr>
      <vt:lpstr>Διαφάνεια 4</vt:lpstr>
      <vt:lpstr>ΩΣ ΧΡΗΜΑ ΧΡΗΣΙΜΟΠΟΙΗΘΗΚΑΝ ΔΙΑΦΟΡΑ ΠΡΑΓΜΑΤΑ</vt:lpstr>
      <vt:lpstr>ΤΑ ΕΙΔΗ ΤΟΥ ΧΡΗΜΑΤΟΣ</vt:lpstr>
      <vt:lpstr>ΟΙ ΛΕΙΤΟΥΡΓΙΕΣ ΤΟΥ ΧΡΗΜΑΤΟΣ</vt:lpstr>
      <vt:lpstr>ΒΙΝΤΕΟ </vt:lpstr>
      <vt:lpstr>ΤΟ ΤΡΑΠΕΖΙΚΟ ΣΥΣΤΗΜΑ </vt:lpstr>
      <vt:lpstr>ΤΡΕΙΣ ΤΥΠΟΙ ΚΑΤΑΘΕΣΕΩΝ</vt:lpstr>
      <vt:lpstr>Διαφάνεια 11</vt:lpstr>
      <vt:lpstr>ΒΑΣΙΚΗ ΕΠΙΔΙΩΞΗ ΤΩΝ ΤΡΑΠΕΖΩΝ: ΜΕΓΙΣΤΟΠΟΙΗΣΗ ΤΟΥ ΚΕΡΔΟΥΣ </vt:lpstr>
      <vt:lpstr>Διαφάνεια 13</vt:lpstr>
      <vt:lpstr>ΔΗΜΙΟΥΡΓΙΑ  ΧΡΗΜΑΤΟΣ ΑΠΟ ΤΙΣ ΤΡΑΠΕΖΕΣ</vt:lpstr>
      <vt:lpstr>Διαφάνεια 15</vt:lpstr>
      <vt:lpstr>Διαφάνεια 16</vt:lpstr>
      <vt:lpstr>ΓΙΑ ΠΕΡΙΣΣΟΤΕΡΕΣ ΠΛΗΡΟΦΟΡΙΕΣ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Thanos</dc:creator>
  <cp:lastModifiedBy>Thanos</cp:lastModifiedBy>
  <cp:revision>150</cp:revision>
  <dcterms:created xsi:type="dcterms:W3CDTF">2013-02-15T12:12:07Z</dcterms:created>
  <dcterms:modified xsi:type="dcterms:W3CDTF">2013-02-19T20:37:39Z</dcterms:modified>
</cp:coreProperties>
</file>