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sldIdLst>
    <p:sldId id="256" r:id="rId3"/>
    <p:sldId id="262" r:id="rId4"/>
    <p:sldId id="263" r:id="rId5"/>
    <p:sldId id="265" r:id="rId6"/>
    <p:sldId id="259" r:id="rId7"/>
    <p:sldId id="273" r:id="rId8"/>
    <p:sldId id="272" r:id="rId9"/>
    <p:sldId id="257" r:id="rId10"/>
    <p:sldId id="264" r:id="rId11"/>
    <p:sldId id="285" r:id="rId12"/>
    <p:sldId id="271" r:id="rId13"/>
    <p:sldId id="258" r:id="rId14"/>
    <p:sldId id="260" r:id="rId15"/>
    <p:sldId id="283" r:id="rId16"/>
    <p:sldId id="274" r:id="rId17"/>
    <p:sldId id="277" r:id="rId18"/>
    <p:sldId id="275" r:id="rId19"/>
    <p:sldId id="282" r:id="rId20"/>
    <p:sldId id="281" r:id="rId21"/>
    <p:sldId id="280" r:id="rId22"/>
    <p:sldId id="284" r:id="rId23"/>
    <p:sldId id="266" r:id="rId24"/>
    <p:sldId id="267" r:id="rId25"/>
    <p:sldId id="268" r:id="rId26"/>
    <p:sldId id="269" r:id="rId27"/>
    <p:sldId id="270" r:id="rId28"/>
    <p:sldId id="299" r:id="rId29"/>
    <p:sldId id="300" r:id="rId30"/>
    <p:sldId id="301" r:id="rId31"/>
    <p:sldId id="302" r:id="rId32"/>
    <p:sldId id="304" r:id="rId33"/>
    <p:sldId id="305" r:id="rId34"/>
    <p:sldId id="303" r:id="rId35"/>
    <p:sldId id="276" r:id="rId36"/>
    <p:sldId id="279" r:id="rId37"/>
    <p:sldId id="278" r:id="rId38"/>
    <p:sldId id="286" r:id="rId39"/>
    <p:sldId id="306" r:id="rId40"/>
    <p:sldId id="307" r:id="rId41"/>
    <p:sldId id="308" r:id="rId42"/>
    <p:sldId id="309" r:id="rId43"/>
    <p:sldId id="310" r:id="rId44"/>
    <p:sldId id="287" r:id="rId45"/>
    <p:sldId id="288" r:id="rId46"/>
    <p:sldId id="289" r:id="rId47"/>
    <p:sldId id="290" r:id="rId48"/>
    <p:sldId id="291" r:id="rId49"/>
    <p:sldId id="292" r:id="rId50"/>
    <p:sldId id="295" r:id="rId51"/>
    <p:sldId id="296" r:id="rId52"/>
    <p:sldId id="297" r:id="rId53"/>
    <p:sldId id="298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Ορθογώνιο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Στρογγυλεμένο ορθογώνιο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74A2-BF83-4C41-8593-F802FF64AB1B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61CEB0E-D810-47C6-9406-6426F4BA5C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Ορθογώνιο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Ορθογώνιο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74A2-BF83-4C41-8593-F802FF64AB1B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EB0E-D810-47C6-9406-6426F4BA5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74A2-BF83-4C41-8593-F802FF64AB1B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EB0E-D810-47C6-9406-6426F4BA5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EED8-E136-46CF-A247-1632F6E866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4/10/2013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9B113B-B74D-48BC-8844-E5E5D42D4C4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320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1AEED8-E136-46CF-A247-1632F6E866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4/10/2013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89B113B-B74D-48BC-8844-E5E5D42D4C4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69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EED8-E136-46CF-A247-1632F6E866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4/10/2013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9B113B-B74D-48BC-8844-E5E5D42D4C4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504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EED8-E136-46CF-A247-1632F6E866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4/10/2013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9B113B-B74D-48BC-8844-E5E5D42D4C4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45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EED8-E136-46CF-A247-1632F6E866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4/10/2013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9B113B-B74D-48BC-8844-E5E5D42D4C4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175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651AEED8-E136-46CF-A247-1632F6E866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4/10/2013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9B113B-B74D-48BC-8844-E5E5D42D4C4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373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EED8-E136-46CF-A247-1632F6E866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4/10/2013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113B-B74D-48BC-8844-E5E5D42D4C4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672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EED8-E136-46CF-A247-1632F6E866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4/10/2013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9B113B-B74D-48BC-8844-E5E5D42D4C4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59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74A2-BF83-4C41-8593-F802FF64AB1B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EB0E-D810-47C6-9406-6426F4BA5C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EED8-E136-46CF-A247-1632F6E866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4/10/2013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9B113B-B74D-48BC-8844-E5E5D42D4C4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40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EED8-E136-46CF-A247-1632F6E866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4/10/2013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113B-B74D-48BC-8844-E5E5D42D4C4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08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EED8-E136-46CF-A247-1632F6E866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4/10/2013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B113B-B74D-48BC-8844-E5E5D42D4C4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254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Στρογγυλεμένο ορθογώνιο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74A2-BF83-4C41-8593-F802FF64AB1B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Ορθογώνιο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61CEB0E-D810-47C6-9406-6426F4BA5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74A2-BF83-4C41-8593-F802FF64AB1B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EB0E-D810-47C6-9406-6426F4BA5C3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74A2-BF83-4C41-8593-F802FF64AB1B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EB0E-D810-47C6-9406-6426F4BA5C3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74A2-BF83-4C41-8593-F802FF64AB1B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EB0E-D810-47C6-9406-6426F4BA5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74A2-BF83-4C41-8593-F802FF64AB1B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EB0E-D810-47C6-9406-6426F4BA5C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Στρογγυλεμένο ορθογώνιο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74A2-BF83-4C41-8593-F802FF64AB1B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CEB0E-D810-47C6-9406-6426F4BA5C3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A74A2-BF83-4C41-8593-F802FF64AB1B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61CEB0E-D810-47C6-9406-6426F4BA5C3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Ορθογώνιο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Ορθογώνιο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Ορθογώνιο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Στρογγυλεμένο ορθογώνιο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70A74A2-BF83-4C41-8593-F802FF64AB1B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61CEB0E-D810-47C6-9406-6426F4BA5C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AEED8-E136-46CF-A247-1632F6E8663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4/10/2013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B113B-B74D-48BC-8844-E5E5D42D4C4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230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12.xml"/><Relationship Id="rId7" Type="http://schemas.openxmlformats.org/officeDocument/2006/relationships/slide" Target="slide24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5.xml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913;&#931;&#928;&#913;&#921;&#932;&#917;\&#928;&#961;&#945;&#954;&#964;&#953;&#954;&#941;&#962;%20&#913;&#963;&#954;&#942;&#963;&#949;&#953;&#962;%20&#916;&#953;&#948;&#945;&#963;&#954;&#945;&#955;&#943;&#945;&#962;\&#928;&#964;&#965;&#967;&#953;&#945;&#954;&#942;%20&#916;&#953;&#948;&#945;&#963;&#954;&#945;&#955;&#943;&#945;\pmv.swf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slide" Target="slide49.xml"/><Relationship Id="rId4" Type="http://schemas.openxmlformats.org/officeDocument/2006/relationships/slide" Target="slide4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2.xml"/><Relationship Id="rId4" Type="http://schemas.openxmlformats.org/officeDocument/2006/relationships/slide" Target="slide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 smtClean="0"/>
              <a:t>Ψύξη - Κλιματισμός</a:t>
            </a:r>
            <a:endParaRPr lang="en-US" b="1" dirty="0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Θερμική Άνεση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3085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066130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 smtClean="0"/>
              <a:t>Παράγοντες που καθορίζουν τις συνθήκες άνεσης ενός ατόμου σε έναν εσωτερικό χώρο</a:t>
            </a:r>
            <a:endParaRPr lang="en-US" sz="3200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1"/>
          </p:nvPr>
        </p:nvSpPr>
        <p:spPr>
          <a:xfrm>
            <a:off x="899592" y="1700808"/>
            <a:ext cx="7772400" cy="4608512"/>
          </a:xfrm>
        </p:spPr>
        <p:txBody>
          <a:bodyPr/>
          <a:lstStyle/>
          <a:p>
            <a:pPr marL="0" indent="0">
              <a:buNone/>
            </a:pPr>
            <a:r>
              <a:rPr lang="el-GR" b="1" dirty="0" smtClean="0"/>
              <a:t>Α. ΦΥΣΙΚΕΣ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hlinkClick r:id="rId2" action="ppaction://hlinksldjump"/>
              </a:rPr>
              <a:t>Θερμοκρασία αέρα</a:t>
            </a: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hlinkClick r:id="rId3" action="ppaction://hlinksldjump"/>
              </a:rPr>
              <a:t>Σχετική υγρασία αέρα</a:t>
            </a: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hlinkClick r:id="rId4" action="ppaction://hlinksldjump"/>
              </a:rPr>
              <a:t>Ταχύτητα αέρα</a:t>
            </a: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hlinkClick r:id="rId5" action="ppaction://hlinksldjump"/>
              </a:rPr>
              <a:t>Θερμοκρασία ακτινοβολίας επιφανειών</a:t>
            </a: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Β. ΕΞΩΤΕΡΙΚΕΣ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l-GR" dirty="0" smtClean="0">
                <a:hlinkClick r:id="rId6" action="ppaction://hlinksldjump"/>
              </a:rPr>
              <a:t>Επίπεδο δραστηριότητας – μεταβολισμός</a:t>
            </a:r>
            <a:endParaRPr lang="el-GR" dirty="0" smtClean="0"/>
          </a:p>
          <a:p>
            <a:pPr marL="514350" indent="-514350">
              <a:buFont typeface="+mj-lt"/>
              <a:buAutoNum type="arabicPeriod" startAt="5"/>
            </a:pPr>
            <a:r>
              <a:rPr lang="el-GR" dirty="0" smtClean="0">
                <a:hlinkClick r:id="rId7" action="ppaction://hlinksldjump"/>
              </a:rPr>
              <a:t>Είδος ρουχισμού – θερμική αντίσταση</a:t>
            </a:r>
            <a:endParaRPr lang="el-GR" dirty="0" smtClean="0"/>
          </a:p>
        </p:txBody>
      </p:sp>
      <p:sp>
        <p:nvSpPr>
          <p:cNvPr id="7" name="Κουμπί ενέργειας: Εμπρός ή Επόμενο 6">
            <a:hlinkClick r:id="rId8" action="ppaction://hlinksldjump" highlightClick="1"/>
          </p:cNvPr>
          <p:cNvSpPr/>
          <p:nvPr/>
        </p:nvSpPr>
        <p:spPr>
          <a:xfrm>
            <a:off x="7380312" y="5589240"/>
            <a:ext cx="79208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4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pPr algn="ctr"/>
            <a:r>
              <a:rPr lang="el-GR" b="1" dirty="0" smtClean="0"/>
              <a:t>Θερμοκρασία αέρα</a:t>
            </a:r>
            <a:endParaRPr lang="en-US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914400" y="1052736"/>
            <a:ext cx="7772400" cy="4967064"/>
          </a:xfrm>
        </p:spPr>
        <p:txBody>
          <a:bodyPr/>
          <a:lstStyle/>
          <a:p>
            <a:r>
              <a:rPr lang="el-GR" dirty="0" smtClean="0"/>
              <a:t>Η θερμοκρασία του αέρα πρέπει να είναι κατάλληλη ώστε να διευκολύνεται η απόρριψη θερμότητας από τον άνθρωπο με ελεύθερη μεταφορά. </a:t>
            </a:r>
          </a:p>
          <a:p>
            <a:r>
              <a:rPr lang="el-GR" dirty="0" smtClean="0"/>
              <a:t>Οι περισσότεροι άνθρωποι νιώθουν άνετα όταν η θερμοκρασία του περιβάλλοντος κυμαίνεται μεταξύ 22</a:t>
            </a:r>
            <a:r>
              <a:rPr lang="el-GR" dirty="0" smtClean="0">
                <a:latin typeface="Cambria"/>
              </a:rPr>
              <a:t>°</a:t>
            </a:r>
            <a:r>
              <a:rPr lang="en-US" dirty="0" smtClean="0"/>
              <a:t>C </a:t>
            </a:r>
            <a:r>
              <a:rPr lang="el-GR" dirty="0" smtClean="0"/>
              <a:t>και 27</a:t>
            </a:r>
            <a:r>
              <a:rPr lang="el-GR" dirty="0" smtClean="0">
                <a:latin typeface="Cambria"/>
              </a:rPr>
              <a:t>°</a:t>
            </a:r>
            <a:r>
              <a:rPr lang="en-US" dirty="0" smtClean="0"/>
              <a:t>C. </a:t>
            </a:r>
            <a:endParaRPr lang="en-US" dirty="0"/>
          </a:p>
          <a:p>
            <a:r>
              <a:rPr lang="el-GR" dirty="0" smtClean="0"/>
              <a:t>Εξαρτάται από την εποχή, το ρουχισμό, το φύλο, την ηλικία και τη δραστηριότητα των ατόμων μέσα στο χώρο. </a:t>
            </a:r>
            <a:endParaRPr lang="en-US" dirty="0"/>
          </a:p>
        </p:txBody>
      </p:sp>
      <p:sp>
        <p:nvSpPr>
          <p:cNvPr id="4" name="Κουμπί ενέργειας: Πίσω ή Προηγούμενο 3">
            <a:hlinkClick r:id="rId2" action="ppaction://hlinksldjump" highlightClick="1"/>
          </p:cNvPr>
          <p:cNvSpPr/>
          <p:nvPr/>
        </p:nvSpPr>
        <p:spPr>
          <a:xfrm>
            <a:off x="7668344" y="5661248"/>
            <a:ext cx="720080" cy="6480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7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pPr algn="ctr"/>
            <a:r>
              <a:rPr lang="el-GR" b="1" dirty="0" smtClean="0"/>
              <a:t>Σχετική υγρασία αέρα </a:t>
            </a:r>
            <a:endParaRPr lang="en-US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914400" y="1124744"/>
            <a:ext cx="7772400" cy="4895056"/>
          </a:xfrm>
        </p:spPr>
        <p:txBody>
          <a:bodyPr/>
          <a:lstStyle/>
          <a:p>
            <a:r>
              <a:rPr lang="el-GR" dirty="0" smtClean="0"/>
              <a:t>Είναι ο λόγος του ποσού των υδρατμών που περιέχει ο αέρας προς το μέγιστο ποσό υδρατμών που μπορεί να περιέχει. </a:t>
            </a:r>
          </a:p>
          <a:p>
            <a:r>
              <a:rPr lang="el-GR" dirty="0" smtClean="0"/>
              <a:t>Η υψηλή σχετική υγρασία επιβραδύνει την απόρριψη θερμότητας με εξάτμιση, ενώ η χαμηλή σχετική υγρασία την επιταχύνει. </a:t>
            </a:r>
          </a:p>
          <a:p>
            <a:r>
              <a:rPr lang="el-GR" dirty="0" smtClean="0"/>
              <a:t>Χαμηλές σχετικές υγρασίες δημιουργούν την αίσθηση ψύχους και ξήρανση της επιδερμίδας, δυσφορία. </a:t>
            </a:r>
          </a:p>
          <a:p>
            <a:r>
              <a:rPr lang="el-GR" dirty="0" smtClean="0"/>
              <a:t>Οι περισσότεροι άνθρωποι προτιμούν μια σχετική υγρασία μεταξύ 40% και 60%. </a:t>
            </a:r>
          </a:p>
          <a:p>
            <a:endParaRPr lang="en-US" dirty="0"/>
          </a:p>
        </p:txBody>
      </p:sp>
      <p:sp>
        <p:nvSpPr>
          <p:cNvPr id="4" name="Κουμπί ενέργειας: Πίσω ή Προηγούμενο 3">
            <a:hlinkClick r:id="rId2" action="ppaction://hlinksldjump" highlightClick="1"/>
          </p:cNvPr>
          <p:cNvSpPr/>
          <p:nvPr/>
        </p:nvSpPr>
        <p:spPr>
          <a:xfrm>
            <a:off x="7668344" y="5805264"/>
            <a:ext cx="720080" cy="6480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18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pPr algn="ctr"/>
            <a:r>
              <a:rPr lang="el-GR" b="1" dirty="0" smtClean="0"/>
              <a:t>Ταχύτητα αέρα</a:t>
            </a:r>
            <a:endParaRPr lang="en-US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914400" y="980728"/>
            <a:ext cx="7772400" cy="5039072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Η κίνηση του αέρα βοηθάει στην απομάκρυνση του υγρού και του θερμού αέρα που βρίσκεται κοντά στην επιδερμίδα του ανθρώπου, άρα βοηθάει στην απόρριψη θερμότητας με μεταφορά και εξάτμιση. </a:t>
            </a:r>
          </a:p>
          <a:p>
            <a:r>
              <a:rPr lang="el-GR" dirty="0" smtClean="0"/>
              <a:t>Δεν πρέπει η κίνηση του αέρα να είναι υψηλή γιατί προκαλεί δυσαρέσκεια. </a:t>
            </a:r>
          </a:p>
          <a:p>
            <a:r>
              <a:rPr lang="el-GR" dirty="0" smtClean="0"/>
              <a:t>Σε κατοικημένο εσωτερικό χώρο με άτομα η ταχύτητα του αέρα δεν πρέπει να ξεπερνά τα 0,15</a:t>
            </a:r>
            <a:r>
              <a:rPr lang="en-US" dirty="0" smtClean="0"/>
              <a:t>m/s </a:t>
            </a:r>
            <a:r>
              <a:rPr lang="el-GR" dirty="0" smtClean="0"/>
              <a:t>το χειμώνα και τα 0,25</a:t>
            </a:r>
            <a:r>
              <a:rPr lang="en-US" dirty="0" smtClean="0"/>
              <a:t>m/s </a:t>
            </a:r>
            <a:r>
              <a:rPr lang="el-GR" dirty="0" smtClean="0"/>
              <a:t>το καλοκαίρι. </a:t>
            </a:r>
          </a:p>
          <a:p>
            <a:r>
              <a:rPr lang="el-GR" dirty="0" smtClean="0"/>
              <a:t>Η ταχύτητα του αέρα μπορεί να είναι μεγαλύτερη σε μεγάλους χώρους που υπάρχουν άτομα με έντονη δραστηριότητα.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2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Κίνηση αέρα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580112" y="1772816"/>
            <a:ext cx="3456384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el-GR" sz="2000" dirty="0" smtClean="0"/>
              <a:t>Η αίσθηση της κίνησης του αέρα εξαρτάται από τη θερμοκρασία του αέρα. </a:t>
            </a: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el-GR" sz="2000" dirty="0" smtClean="0"/>
              <a:t>Σε χαμηλές θερμοκρασίες αέρα το ποσοστό δυσαρέσκειας είναι μεγαλύτερο.</a:t>
            </a:r>
            <a:endParaRPr lang="en-US" sz="2000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82231"/>
            <a:ext cx="5074439" cy="3842986"/>
          </a:xfrm>
        </p:spPr>
      </p:pic>
      <p:sp>
        <p:nvSpPr>
          <p:cNvPr id="4" name="Κουμπί ενέργειας: Πίσω ή Προηγούμενο 3">
            <a:hlinkClick r:id="rId3" action="ppaction://hlinksldjump" highlightClick="1"/>
          </p:cNvPr>
          <p:cNvSpPr/>
          <p:nvPr/>
        </p:nvSpPr>
        <p:spPr>
          <a:xfrm>
            <a:off x="7596336" y="5733256"/>
            <a:ext cx="648072" cy="64807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1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Ακτινοβολία εσωτερικών επιφανειών</a:t>
            </a:r>
            <a:endParaRPr lang="en-US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914400" y="908720"/>
            <a:ext cx="7772400" cy="5111080"/>
          </a:xfrm>
        </p:spPr>
        <p:txBody>
          <a:bodyPr/>
          <a:lstStyle/>
          <a:p>
            <a:r>
              <a:rPr lang="el-GR" dirty="0" smtClean="0"/>
              <a:t>Η θερμοκρασία των εσωτερικών επιφανειών του χώρου πρέπει να πλησιάζει όσο το δυνατό τη θερμοκρασία αέρα του χώρου. </a:t>
            </a:r>
          </a:p>
          <a:p>
            <a:r>
              <a:rPr lang="el-GR" dirty="0" smtClean="0"/>
              <a:t>Απώλειες θερμότητας από τον άνθρωπο το χειμώνα προς ψυχρές επιφάνειες με ακτινοβολία. </a:t>
            </a:r>
          </a:p>
          <a:p>
            <a:r>
              <a:rPr lang="el-GR" dirty="0" smtClean="0"/>
              <a:t>Ακτινοβολία από θερμές επιφάνειες προς τον άνθρωπο το καλοκαίρι. </a:t>
            </a:r>
          </a:p>
          <a:p>
            <a:r>
              <a:rPr lang="el-GR" dirty="0" smtClean="0"/>
              <a:t>Γενικά υπάρχει ασυμμετρία ακτινοβολίας θερμότητας από και προς τον άνθρωπο λόγω της διαφορετικής θέρμανσης των εσωτερικών επιφανειών και των διαφορετικών υλικών και χρωματισμών αυτών.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56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>
            <a:noAutofit/>
          </a:bodyPr>
          <a:lstStyle/>
          <a:p>
            <a:pPr algn="ctr"/>
            <a:r>
              <a:rPr lang="el-GR" sz="2800" b="1" dirty="0" smtClean="0"/>
              <a:t>Μέση θερμοκρασία ακτινοβολίας εσωτερικών επιφανειών</a:t>
            </a:r>
            <a:endParaRPr lang="en-US" sz="2800" b="1" dirty="0"/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7772400" cy="3015342"/>
          </a:xfrm>
        </p:spPr>
      </p:pic>
      <p:sp>
        <p:nvSpPr>
          <p:cNvPr id="7" name="TextBox 6"/>
          <p:cNvSpPr txBox="1"/>
          <p:nvPr/>
        </p:nvSpPr>
        <p:spPr>
          <a:xfrm>
            <a:off x="827584" y="4581128"/>
            <a:ext cx="78488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l-GR" sz="2400" dirty="0" smtClean="0"/>
              <a:t>Η κάθε επιφάνεια του χώρου ακτινοβολεί διαφορετικά. 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l-GR" sz="2400" dirty="0" smtClean="0"/>
              <a:t>Η μέση θερμοκρασία είναι μια υποτιθέμενη ομοιόμορφη θερμοκρασία του χώρου η οποία προκαλεί την ίδια απώλεια θερμότητας με ακτινοβολία από το άτομο</a:t>
            </a:r>
            <a:r>
              <a:rPr lang="en-US" sz="2400" dirty="0" smtClean="0"/>
              <a:t> </a:t>
            </a:r>
            <a:r>
              <a:rPr lang="el-GR" sz="2400" dirty="0" smtClean="0"/>
              <a:t>όπως το πραγματικό δωμάτιο.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957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Τοπική θερμική δυσφορία</a:t>
            </a:r>
            <a:endParaRPr lang="en-US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81" y="1373532"/>
            <a:ext cx="1923938" cy="2559524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40768"/>
            <a:ext cx="1994068" cy="2592288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1340768"/>
            <a:ext cx="1988191" cy="257202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340769"/>
            <a:ext cx="1985993" cy="25720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401580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Τοπικά ρεύματα αέρα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55776" y="4015800"/>
            <a:ext cx="1994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Ασύμμετρη ακτινοβολία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16014" y="4015799"/>
            <a:ext cx="1988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Κατακόρυφη θερμοκρασιακή διαφορά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88716" y="4015800"/>
            <a:ext cx="1973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Θερμοκρασία πατώματος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69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Τοπικά ρεύματα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64088" y="1182231"/>
            <a:ext cx="3456384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el-GR" sz="2000" dirty="0" smtClean="0"/>
              <a:t>Το πιο συχνό παράπονο δυσαρέσκειας σε κλειστούς χώρους. </a:t>
            </a: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el-GR" sz="2000" dirty="0" smtClean="0"/>
              <a:t>Προκαλούν αίσθηση απώλειας θερμότητας.</a:t>
            </a: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el-GR" sz="2000" dirty="0" smtClean="0"/>
              <a:t>Η απώλεια θερμότητας εξαρτάται από την ταχύτητα του αέρα, τη θερμοκρασία και την τύρβη.</a:t>
            </a:r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el-GR" sz="2000" dirty="0" smtClean="0"/>
              <a:t>Υψηλή τύρβη προκαλεί μεγαλύτερη δυσαρέσκεια.</a:t>
            </a:r>
            <a:endParaRPr lang="en-US" sz="2000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82231"/>
            <a:ext cx="4820009" cy="4572000"/>
          </a:xfrm>
        </p:spPr>
      </p:pic>
    </p:spTree>
    <p:extLst>
      <p:ext uri="{BB962C8B-B14F-4D97-AF65-F5344CB8AC3E}">
        <p14:creationId xmlns:p14="http://schemas.microsoft.com/office/powerpoint/2010/main" val="215328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Autofit/>
          </a:bodyPr>
          <a:lstStyle/>
          <a:p>
            <a:pPr algn="ctr"/>
            <a:r>
              <a:rPr lang="el-GR" sz="2800" b="1" dirty="0" smtClean="0"/>
              <a:t>Ασύμμετρη ακτινοβολία επιφανειών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45065" y="4293096"/>
            <a:ext cx="784887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l-GR" sz="2400" dirty="0" smtClean="0"/>
              <a:t>Η ασύμμετρη θερμοκρασία ακτινοβολίας προκαλεί δυσαρέσκεια. 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l-GR" sz="2400" dirty="0" smtClean="0"/>
              <a:t>Τη μεγαλύτερη δυσαρέσκεια προκαλούν οι ζεστές οροφές και τα κρύα τοιχώματα. </a:t>
            </a:r>
            <a:endParaRPr lang="en-US" sz="2400" dirty="0"/>
          </a:p>
        </p:txBody>
      </p:sp>
      <p:pic>
        <p:nvPicPr>
          <p:cNvPr id="10" name="Θέση περιεχομένου 9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29" y="908720"/>
            <a:ext cx="7772400" cy="3173544"/>
          </a:xfrm>
        </p:spPr>
      </p:pic>
    </p:spTree>
    <p:extLst>
      <p:ext uri="{BB962C8B-B14F-4D97-AF65-F5344CB8AC3E}">
        <p14:creationId xmlns:p14="http://schemas.microsoft.com/office/powerpoint/2010/main" val="419384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/>
          </a:bodyPr>
          <a:lstStyle/>
          <a:p>
            <a:pPr algn="ctr"/>
            <a:r>
              <a:rPr lang="el-GR" b="1" dirty="0" smtClean="0"/>
              <a:t>Ο άνθρωπος</a:t>
            </a:r>
            <a:endParaRPr lang="en-US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914400" y="1052736"/>
            <a:ext cx="7772400" cy="5472608"/>
          </a:xfrm>
        </p:spPr>
        <p:txBody>
          <a:bodyPr/>
          <a:lstStyle/>
          <a:p>
            <a:r>
              <a:rPr lang="el-GR" dirty="0" smtClean="0"/>
              <a:t>Μπορούμε να τον παρομοιάσουμε με μια θερμική μηχανή.</a:t>
            </a:r>
          </a:p>
          <a:p>
            <a:r>
              <a:rPr lang="el-GR" dirty="0" smtClean="0"/>
              <a:t>Παράγει έργο </a:t>
            </a:r>
            <a:r>
              <a:rPr lang="en-US" dirty="0" smtClean="0"/>
              <a:t>W </a:t>
            </a:r>
            <a:r>
              <a:rPr lang="el-GR" dirty="0" smtClean="0"/>
              <a:t>και απορρίπτει θερμότητα </a:t>
            </a:r>
            <a:r>
              <a:rPr lang="en-US" dirty="0" smtClean="0"/>
              <a:t>Q </a:t>
            </a:r>
            <a:r>
              <a:rPr lang="el-GR" dirty="0" smtClean="0"/>
              <a:t>προς το περιβάλλον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grpSp>
        <p:nvGrpSpPr>
          <p:cNvPr id="5" name="Ομάδα 4"/>
          <p:cNvGrpSpPr/>
          <p:nvPr/>
        </p:nvGrpSpPr>
        <p:grpSpPr>
          <a:xfrm>
            <a:off x="1171836" y="2996951"/>
            <a:ext cx="6928556" cy="3384377"/>
            <a:chOff x="1171836" y="2996951"/>
            <a:chExt cx="6928556" cy="3384377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836" y="2996952"/>
              <a:ext cx="3384376" cy="3384376"/>
            </a:xfrm>
            <a:prstGeom prst="rect">
              <a:avLst/>
            </a:prstGeom>
          </p:spPr>
        </p:pic>
        <p:pic>
          <p:nvPicPr>
            <p:cNvPr id="6" name="Εικόνα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9453" y="2996951"/>
              <a:ext cx="2760939" cy="33843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207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Κατακόρυφη θερμοκρασιακή διαφορά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45744" y="1182231"/>
            <a:ext cx="39604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Η κατακόρυφη διαφορά της θερμοκρασίας αέρα σε ένα χώρο, μεταξύ επιπέδου των ποδιών και του κεφαλιού ενός ατόμου, δεν πρέπει να ξεπερνά τους 3</a:t>
            </a:r>
            <a:r>
              <a:rPr lang="el-GR" sz="2000" dirty="0" smtClean="0">
                <a:latin typeface="Cambria"/>
              </a:rPr>
              <a:t>°</a:t>
            </a:r>
            <a:r>
              <a:rPr lang="en-US" sz="2000" dirty="0" smtClean="0"/>
              <a:t>C, </a:t>
            </a:r>
            <a:r>
              <a:rPr lang="el-GR" sz="2000" dirty="0" smtClean="0"/>
              <a:t>ώστε να αποφεύγεται η τοπική δυσφορία. </a:t>
            </a:r>
            <a:endParaRPr lang="en-US" sz="2000" dirty="0"/>
          </a:p>
        </p:txBody>
      </p:sp>
      <p:pic>
        <p:nvPicPr>
          <p:cNvPr id="14" name="Θέση περιεχομένου 1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3524010" cy="5268827"/>
          </a:xfrm>
        </p:spPr>
      </p:pic>
      <p:pic>
        <p:nvPicPr>
          <p:cNvPr id="15" name="Εικόνα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562" y="3429000"/>
            <a:ext cx="4248472" cy="304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1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Θερμοκρασία πατώματος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932040" y="4149080"/>
            <a:ext cx="3708152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el-GR" sz="2000" dirty="0" smtClean="0"/>
              <a:t>Αποδεκτές θερμοκρασίες πατώματος μεταξύ 19-29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ambria"/>
              </a:rPr>
              <a:t>°</a:t>
            </a:r>
            <a:r>
              <a:rPr lang="en-US" sz="2000" dirty="0" smtClean="0"/>
              <a:t>C</a:t>
            </a:r>
            <a:endParaRPr lang="el-GR" sz="2000" dirty="0" smtClean="0"/>
          </a:p>
          <a:p>
            <a:pPr marL="342900" indent="-342900">
              <a:spcAft>
                <a:spcPts val="1800"/>
              </a:spcAft>
              <a:buFont typeface="Arial" pitchFamily="34" charset="0"/>
              <a:buChar char="•"/>
            </a:pPr>
            <a:r>
              <a:rPr lang="el-GR" sz="2000" dirty="0" smtClean="0"/>
              <a:t>Το διάγραμμα κατασκευάστηκε με την υπόθεση ότι οι άνθρωποι φοράνε υποδήματα για εσωτερικό χώρο. </a:t>
            </a:r>
            <a:endParaRPr lang="en-US" sz="2000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0263"/>
            <a:ext cx="3960440" cy="4796807"/>
          </a:xfr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60264"/>
            <a:ext cx="4140200" cy="2844800"/>
          </a:xfrm>
          <a:prstGeom prst="rect">
            <a:avLst/>
          </a:prstGeom>
        </p:spPr>
      </p:pic>
      <p:sp>
        <p:nvSpPr>
          <p:cNvPr id="4" name="Κουμπί ενέργειας: Πίσω ή Προηγούμενο 3">
            <a:hlinkClick r:id="rId4" action="ppaction://hlinksldjump" highlightClick="1"/>
          </p:cNvPr>
          <p:cNvSpPr/>
          <p:nvPr/>
        </p:nvSpPr>
        <p:spPr>
          <a:xfrm>
            <a:off x="8316416" y="6021288"/>
            <a:ext cx="648072" cy="605393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smtClean="0"/>
              <a:t>Ο Μεταβολισμός του ανθρώπου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80648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l-GR" sz="2800" dirty="0" smtClean="0"/>
              <a:t>Είναι ο ρυθμός μετασχηματισμού χημικής ενέργειας (τροφής)  σε έργο </a:t>
            </a:r>
            <a:r>
              <a:rPr lang="en-US" sz="2800" dirty="0" smtClean="0"/>
              <a:t>W</a:t>
            </a:r>
            <a:r>
              <a:rPr lang="el-GR" sz="2800" dirty="0" smtClean="0"/>
              <a:t> και θερμότητα</a:t>
            </a:r>
            <a:r>
              <a:rPr lang="en-US" sz="2800" dirty="0" smtClean="0"/>
              <a:t> Q</a:t>
            </a:r>
            <a:r>
              <a:rPr lang="el-GR" sz="2800" dirty="0" smtClean="0"/>
              <a:t> ενός οργανισμού</a:t>
            </a:r>
            <a:r>
              <a:rPr lang="en-US" sz="2800" dirty="0" smtClean="0"/>
              <a:t>.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l-GR" sz="2800" dirty="0" smtClean="0"/>
              <a:t>Ο μεταβολισμός εξαρτάται από τη </a:t>
            </a:r>
            <a:r>
              <a:rPr lang="el-GR" sz="2800" dirty="0" err="1" smtClean="0"/>
              <a:t>δραστη</a:t>
            </a:r>
            <a:r>
              <a:rPr lang="el-GR" sz="2800" dirty="0" smtClean="0"/>
              <a:t>-</a:t>
            </a:r>
            <a:r>
              <a:rPr lang="el-GR" sz="2800" dirty="0" err="1" smtClean="0"/>
              <a:t>ριότητα</a:t>
            </a:r>
            <a:r>
              <a:rPr lang="el-GR" sz="2800" dirty="0" smtClean="0"/>
              <a:t> του οργανισμού. 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l-GR" sz="2800" dirty="0" smtClean="0"/>
              <a:t>Σε κατάσταση χαλάρωσης ένας ενήλικος άνδρας παράγει περίπου 100</a:t>
            </a:r>
            <a:r>
              <a:rPr lang="en-US" sz="2800" dirty="0" smtClean="0"/>
              <a:t>W</a:t>
            </a:r>
            <a:r>
              <a:rPr lang="el-GR" sz="2800" dirty="0"/>
              <a:t> </a:t>
            </a:r>
            <a:r>
              <a:rPr lang="el-GR" sz="2800" dirty="0" smtClean="0"/>
              <a:t>ή 58,1</a:t>
            </a:r>
            <a:r>
              <a:rPr lang="en-US" sz="2800" dirty="0" smtClean="0"/>
              <a:t>W/m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</a:t>
            </a:r>
            <a:r>
              <a:rPr lang="el-GR" sz="2800" dirty="0" smtClean="0"/>
              <a:t>αν δεχτούμε ότι η μέση επιφάνειά του είναι 1,8</a:t>
            </a:r>
            <a:r>
              <a:rPr lang="en-US" sz="2800" dirty="0" smtClean="0"/>
              <a:t>m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.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l-GR" sz="2800" dirty="0" smtClean="0"/>
              <a:t>Μονάδα μέτρησης του μεταβολισμού (</a:t>
            </a:r>
            <a:r>
              <a:rPr lang="en-US" sz="2800" dirty="0" smtClean="0"/>
              <a:t>met</a:t>
            </a:r>
            <a:r>
              <a:rPr lang="el-GR" sz="2800" dirty="0" smtClean="0"/>
              <a:t>):</a:t>
            </a:r>
          </a:p>
          <a:p>
            <a:pPr algn="ctr">
              <a:spcAft>
                <a:spcPts val="1200"/>
              </a:spcAft>
            </a:pPr>
            <a:r>
              <a:rPr lang="en-US" sz="2800" b="1" dirty="0" smtClean="0"/>
              <a:t>1met = </a:t>
            </a:r>
            <a:r>
              <a:rPr lang="el-GR" sz="2800" b="1" dirty="0"/>
              <a:t>58,1</a:t>
            </a:r>
            <a:r>
              <a:rPr lang="en-US" sz="2800" b="1" dirty="0"/>
              <a:t>W/m</a:t>
            </a:r>
            <a:r>
              <a:rPr lang="en-US" sz="2800" b="1" baseline="30000" dirty="0"/>
              <a:t>2</a:t>
            </a:r>
            <a:r>
              <a:rPr lang="en-US" sz="2800" b="1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9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smtClean="0"/>
              <a:t>Παραδείγματα μεταβολισμού</a:t>
            </a:r>
            <a:endParaRPr lang="en-US" sz="3200" b="1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65877"/>
            <a:ext cx="3725416" cy="521822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689" y="1065876"/>
            <a:ext cx="1963487" cy="2269719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065876"/>
            <a:ext cx="2117558" cy="2269718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430" y="3599233"/>
            <a:ext cx="2052228" cy="2684869"/>
          </a:xfrm>
          <a:prstGeom prst="rect">
            <a:avLst/>
          </a:prstGeom>
        </p:spPr>
      </p:pic>
      <p:sp>
        <p:nvSpPr>
          <p:cNvPr id="4" name="Κουμπί ενέργειας: Πίσω ή Προηγούμενο 3">
            <a:hlinkClick r:id="rId6" action="ppaction://hlinksldjump" highlightClick="1"/>
          </p:cNvPr>
          <p:cNvSpPr/>
          <p:nvPr/>
        </p:nvSpPr>
        <p:spPr>
          <a:xfrm>
            <a:off x="7812360" y="5733256"/>
            <a:ext cx="648072" cy="55084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smtClean="0"/>
              <a:t>Το είδος του ρουχισμού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052736"/>
            <a:ext cx="806489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l-GR" sz="2400" dirty="0" smtClean="0"/>
              <a:t>Ο ρουχισμός αποτελεί θερμική αντίσταση (μόνωση) μεταξύ της επιδερμίδας και του περιβάλλοντος. </a:t>
            </a:r>
            <a:endParaRPr lang="en-US" sz="2400" dirty="0" smtClean="0"/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l-GR" sz="2400" dirty="0" smtClean="0"/>
              <a:t>Η θερμότητα μεταφέρεται με αγωγή από το δέρμα στα ρούχα και στη συνέχεια με ακτινοβολία και μεταφορά προς το περιβάλλον.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l-GR" sz="2400" dirty="0" smtClean="0"/>
              <a:t>Σε ζεστό περιβάλλον φοράμε ελαφριά ρούχα (μικρή αντίσταση) που δεν απορροφούν την ακτινοβολία ενώ σε κρύο περιβάλλον βαριά ρούχα (μεγάλη αντίσταση). </a:t>
            </a:r>
            <a:endParaRPr lang="en-US" sz="2400" dirty="0" smtClean="0"/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l-GR" sz="2400" dirty="0" smtClean="0"/>
              <a:t>Μονάδα μέτρησης της αντίστασης ρουχισμού(</a:t>
            </a:r>
            <a:r>
              <a:rPr lang="en-US" sz="2400" dirty="0" err="1" smtClean="0"/>
              <a:t>clo</a:t>
            </a:r>
            <a:r>
              <a:rPr lang="el-GR" sz="2400" dirty="0"/>
              <a:t>)</a:t>
            </a:r>
            <a:r>
              <a:rPr lang="el-GR" sz="2400" dirty="0" smtClean="0"/>
              <a:t>:</a:t>
            </a:r>
          </a:p>
          <a:p>
            <a:pPr algn="ctr">
              <a:spcAft>
                <a:spcPts val="1200"/>
              </a:spcAft>
            </a:pPr>
            <a:r>
              <a:rPr lang="en-US" sz="2400" b="1" dirty="0" smtClean="0"/>
              <a:t>1clo = 0,155m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 smtClean="0">
                <a:latin typeface="Cambria"/>
              </a:rPr>
              <a:t>·⁰</a:t>
            </a:r>
            <a:r>
              <a:rPr lang="en-US" sz="2400" b="1" dirty="0" smtClean="0"/>
              <a:t>C/W</a:t>
            </a:r>
          </a:p>
          <a:p>
            <a:pPr algn="ctr">
              <a:spcAft>
                <a:spcPts val="1200"/>
              </a:spcAft>
            </a:pPr>
            <a:r>
              <a:rPr lang="el-GR" sz="2400" dirty="0" smtClean="0"/>
              <a:t>Το οποίο αντιστοιχεί περίπου στην ενδυμασία ενός χειμερινού κουστουμιού.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0956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smtClean="0"/>
              <a:t>Παραδείγματα ρουχισμού</a:t>
            </a:r>
            <a:endParaRPr lang="en-US" sz="3200" b="1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18" y="1340768"/>
            <a:ext cx="8545246" cy="32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59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44016" y="260648"/>
            <a:ext cx="7772400" cy="778098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smtClean="0"/>
              <a:t>Παραδείγματα ρουχισμού</a:t>
            </a:r>
            <a:endParaRPr lang="en-US" sz="3200" b="1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6324600" cy="4813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1640" y="1185418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Υπολογισμός αντίστασης ρουχισμού (</a:t>
            </a:r>
            <a:r>
              <a:rPr lang="en-US" dirty="0" err="1" smtClean="0"/>
              <a:t>clo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Κουμπί ενέργειας: Πίσω ή Προηγούμενο 4">
            <a:hlinkClick r:id="rId3" action="ppaction://hlinksldjump" highlightClick="1"/>
          </p:cNvPr>
          <p:cNvSpPr/>
          <p:nvPr/>
        </p:nvSpPr>
        <p:spPr>
          <a:xfrm>
            <a:off x="7956376" y="5733256"/>
            <a:ext cx="720080" cy="70884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4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44016" y="260648"/>
            <a:ext cx="7772400" cy="778098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smtClean="0"/>
              <a:t>Συνδυασμός θερμοκρασίας και υγρασίας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95489" y="1052736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Δείκτης Θερμότητας</a:t>
            </a:r>
            <a:endParaRPr lang="en-US" sz="2000" b="1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36" y="1441003"/>
            <a:ext cx="6920928" cy="509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1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44016" y="260648"/>
            <a:ext cx="77724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200" b="1" dirty="0" smtClean="0"/>
              <a:t>Συνδυασμός θερμοκρασίας και ταχύτητας αέρα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95489" y="1052736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Δείκτης Ψυχρότητας</a:t>
            </a:r>
            <a:endParaRPr lang="en-US" sz="2000" b="1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13" y="1484003"/>
            <a:ext cx="8568952" cy="483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53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44016" y="260648"/>
            <a:ext cx="7772400" cy="778098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err="1" smtClean="0"/>
              <a:t>Διαγράμμα</a:t>
            </a:r>
            <a:r>
              <a:rPr lang="el-GR" sz="3200" b="1" dirty="0" smtClean="0"/>
              <a:t> άνεσης </a:t>
            </a:r>
            <a:endParaRPr lang="en-US" sz="3200" b="1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72773"/>
            <a:ext cx="4257650" cy="53358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8024" y="1072773"/>
            <a:ext cx="41044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Αποδεκτές περιοχές άνεσης θερμοκρασίας και υγρασίας αέρα για ανθρώπους με συνήθη χειμερινό και καλοκαιρινό ρουχισμό και χαμηλή δραστηριότητα (&lt;1,2</a:t>
            </a:r>
            <a:r>
              <a:rPr lang="en-US" sz="2000" dirty="0" smtClean="0"/>
              <a:t>met</a:t>
            </a:r>
            <a:r>
              <a:rPr lang="el-GR" sz="2000" dirty="0" smtClean="0"/>
              <a:t>)</a:t>
            </a:r>
            <a:r>
              <a:rPr lang="en-US" sz="2000" dirty="0" smtClean="0"/>
              <a:t>, </a:t>
            </a:r>
            <a:r>
              <a:rPr lang="el-GR" sz="2000" dirty="0" smtClean="0"/>
              <a:t>με κριτήριο 10% δυσαρέσκειας, όπως αποτυπώνονται στον ψυχρομετρικό χάρτη. </a:t>
            </a:r>
          </a:p>
          <a:p>
            <a:r>
              <a:rPr lang="en-US" sz="2000" dirty="0" smtClean="0"/>
              <a:t>ASHRAE 1994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4394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pPr algn="ctr"/>
            <a:r>
              <a:rPr lang="el-GR" b="1" dirty="0" smtClean="0"/>
              <a:t>Ο άνθρωπος</a:t>
            </a:r>
            <a:endParaRPr lang="en-US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914400" y="980729"/>
            <a:ext cx="7772400" cy="5472608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Η θερμότητα που απορρίπτεται πρέπει να είναι ίση με τη θερμότητα που παράγεται ώστε η θερμοκρασία του σώματος να παραμένει σταθερή στους 37</a:t>
            </a:r>
            <a:r>
              <a:rPr lang="en-US" dirty="0" smtClean="0"/>
              <a:t> </a:t>
            </a:r>
            <a:r>
              <a:rPr lang="el-GR" dirty="0" smtClean="0"/>
              <a:t>⁰</a:t>
            </a:r>
            <a:r>
              <a:rPr lang="en-US" dirty="0" smtClean="0"/>
              <a:t>C</a:t>
            </a:r>
            <a:r>
              <a:rPr lang="el-GR" dirty="0"/>
              <a:t>.</a:t>
            </a:r>
            <a:endParaRPr lang="en-US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28684"/>
            <a:ext cx="5904656" cy="374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5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44016" y="260648"/>
            <a:ext cx="7772400" cy="778098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smtClean="0"/>
              <a:t>Γραμμές άνεσης (1)</a:t>
            </a:r>
            <a:endParaRPr lang="en-US" sz="3200" b="1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92025"/>
            <a:ext cx="5861906" cy="51125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1760" y="6104593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Ελαφρύς ρουχισμός</a:t>
            </a:r>
          </a:p>
          <a:p>
            <a:r>
              <a:rPr lang="el-GR" dirty="0" smtClean="0"/>
              <a:t>Καθιστική δραστηριότητα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2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44016" y="260648"/>
            <a:ext cx="7772400" cy="778098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smtClean="0"/>
              <a:t>Γραμμές άνεσης (2)</a:t>
            </a:r>
            <a:endParaRPr lang="en-US" sz="3200" b="1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91" y="1292920"/>
            <a:ext cx="7912100" cy="452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760" y="5919927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Ελαφρύς ρουχισμός</a:t>
            </a:r>
          </a:p>
        </p:txBody>
      </p:sp>
    </p:spTree>
    <p:extLst>
      <p:ext uri="{BB962C8B-B14F-4D97-AF65-F5344CB8AC3E}">
        <p14:creationId xmlns:p14="http://schemas.microsoft.com/office/powerpoint/2010/main" val="309270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44016" y="260648"/>
            <a:ext cx="7772400" cy="778098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smtClean="0"/>
              <a:t>Γραμμές άνεσης (3)</a:t>
            </a:r>
            <a:endParaRPr lang="en-US" sz="3200" b="1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7" y="1052736"/>
            <a:ext cx="5472607" cy="50732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1760" y="6104593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Ελαφρύς ρουχισμός</a:t>
            </a:r>
          </a:p>
          <a:p>
            <a:r>
              <a:rPr lang="el-GR" dirty="0" smtClean="0"/>
              <a:t>Καθιστική δραστηριότητα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4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44016" y="260648"/>
            <a:ext cx="7772400" cy="778098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 smtClean="0"/>
              <a:t>Πίνακας άνεσης</a:t>
            </a:r>
            <a:endParaRPr lang="en-US" sz="3200" b="1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052736"/>
            <a:ext cx="5400600" cy="55446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00255" y="1700808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Τιμές θερμοκρασίας και υγρασίας αέρα κλιματιζόμενων χώρων για ιδανικές συνθήκες θερμικής άνεσης.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1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080120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 smtClean="0"/>
              <a:t>Ο δείκτης άνεσης </a:t>
            </a:r>
            <a:r>
              <a:rPr lang="en-US" sz="3200" b="1" dirty="0" smtClean="0"/>
              <a:t>PMV</a:t>
            </a:r>
            <a:br>
              <a:rPr lang="en-US" sz="3200" b="1" dirty="0" smtClean="0"/>
            </a:br>
            <a:r>
              <a:rPr lang="en-US" sz="3200" b="1" dirty="0" smtClean="0"/>
              <a:t>(</a:t>
            </a:r>
            <a:r>
              <a:rPr lang="el-GR" sz="3200" b="1" dirty="0" smtClean="0"/>
              <a:t>Προβλεπόμενη Μέση Ψήφος Ανθρώπων) </a:t>
            </a:r>
            <a:endParaRPr lang="en-US" sz="3200" b="1" dirty="0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quarter" idx="1"/>
          </p:nvPr>
        </p:nvSpPr>
        <p:spPr>
          <a:xfrm>
            <a:off x="914400" y="1196752"/>
            <a:ext cx="7772400" cy="5184576"/>
          </a:xfrm>
        </p:spPr>
        <p:txBody>
          <a:bodyPr/>
          <a:lstStyle/>
          <a:p>
            <a:r>
              <a:rPr lang="el-GR" sz="2200" dirty="0" smtClean="0"/>
              <a:t>Είναι μια περίπλοκη μαθηματική συνάρτηση με παραμέτρους τη θερμοκρασία, την υγρασία, την ταχύτητα αέρα του χώρου, τη μέση θερμοκρασία ακτινοβολίας των επιφανειών, το είδος ρουχισμού και της δραστηριότητας του ατόμου. </a:t>
            </a:r>
          </a:p>
          <a:p>
            <a:r>
              <a:rPr lang="el-GR" sz="2200" dirty="0" smtClean="0"/>
              <a:t>Βασίζεται σε στατιστική ανάλυση της συμπεριφοράς ενός μεγάλου δείγματος ανθρώπων διαφορετική ηλικίας και φύλου. </a:t>
            </a:r>
          </a:p>
          <a:p>
            <a:r>
              <a:rPr lang="el-GR" sz="2200" dirty="0" smtClean="0"/>
              <a:t>Για </a:t>
            </a:r>
            <a:r>
              <a:rPr lang="en-US" sz="2200" dirty="0" smtClean="0"/>
              <a:t>PMV=0 </a:t>
            </a:r>
            <a:r>
              <a:rPr lang="el-GR" sz="2200" dirty="0" smtClean="0"/>
              <a:t>η συντριπτική πλειοψηφία των ατόμων (95%) που βρίσκονται στο χώρο θα είναι ικανοποιημένοι με το θερμικό περιβάλλον του χώρου.</a:t>
            </a:r>
          </a:p>
          <a:p>
            <a:pPr marL="0" indent="0">
              <a:buNone/>
            </a:pPr>
            <a:endParaRPr lang="el-GR" dirty="0" smtClean="0"/>
          </a:p>
          <a:p>
            <a:endParaRPr lang="en-US" dirty="0"/>
          </a:p>
        </p:txBody>
      </p:sp>
      <p:graphicFrame>
        <p:nvGraphicFramePr>
          <p:cNvPr id="14" name="Πίνακας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816140"/>
              </p:ext>
            </p:extLst>
          </p:nvPr>
        </p:nvGraphicFramePr>
        <p:xfrm>
          <a:off x="971600" y="5157192"/>
          <a:ext cx="7704856" cy="119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720080"/>
                <a:gridCol w="936104"/>
                <a:gridCol w="936104"/>
                <a:gridCol w="855095"/>
                <a:gridCol w="801089"/>
                <a:gridCol w="864096"/>
                <a:gridCol w="8640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Αίσθηση </a:t>
                      </a:r>
                    </a:p>
                    <a:p>
                      <a:pPr algn="ctr"/>
                      <a:r>
                        <a:rPr lang="el-GR" sz="1600" dirty="0" smtClean="0"/>
                        <a:t>Θερμικού</a:t>
                      </a:r>
                      <a:r>
                        <a:rPr lang="el-GR" sz="1600" baseline="0" dirty="0" smtClean="0"/>
                        <a:t> </a:t>
                      </a:r>
                    </a:p>
                    <a:p>
                      <a:pPr algn="ctr"/>
                      <a:r>
                        <a:rPr lang="el-GR" sz="1600" baseline="0" dirty="0" smtClean="0"/>
                        <a:t>Περιβάλλοντος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dirty="0" smtClean="0"/>
                        <a:t>Κρύο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dirty="0" smtClean="0"/>
                        <a:t>Δροσιά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dirty="0" smtClean="0"/>
                        <a:t>Λίγη</a:t>
                      </a:r>
                    </a:p>
                    <a:p>
                      <a:pPr algn="ctr"/>
                      <a:r>
                        <a:rPr lang="el-GR" sz="1600" b="0" dirty="0" smtClean="0"/>
                        <a:t>Δροσιά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ΑΝΕΣΗ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dirty="0" smtClean="0"/>
                        <a:t>Λίγη</a:t>
                      </a:r>
                      <a:r>
                        <a:rPr lang="el-GR" sz="1600" b="0" baseline="0" dirty="0" smtClean="0"/>
                        <a:t> </a:t>
                      </a:r>
                    </a:p>
                    <a:p>
                      <a:pPr algn="ctr"/>
                      <a:r>
                        <a:rPr lang="el-GR" sz="1600" b="0" baseline="0" dirty="0" smtClean="0"/>
                        <a:t>Ζέστη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dirty="0" smtClean="0"/>
                        <a:t>Ζέστη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dirty="0" smtClean="0"/>
                        <a:t>Πολλή </a:t>
                      </a:r>
                    </a:p>
                    <a:p>
                      <a:pPr algn="ctr"/>
                      <a:r>
                        <a:rPr lang="el-GR" sz="1600" b="0" dirty="0" smtClean="0"/>
                        <a:t>Ζέστη</a:t>
                      </a:r>
                      <a:endParaRPr lang="en-US" sz="16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Δείκτης </a:t>
                      </a:r>
                      <a:r>
                        <a:rPr lang="en-US" b="1" dirty="0" smtClean="0"/>
                        <a:t>PMV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+3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22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Ο δείκτης άνεσης </a:t>
            </a:r>
            <a:r>
              <a:rPr lang="en-US" b="1" dirty="0" smtClean="0"/>
              <a:t>PMV</a:t>
            </a:r>
            <a:endParaRPr lang="en-US" b="1" dirty="0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quarter" idx="1"/>
          </p:nvPr>
        </p:nvSpPr>
        <p:spPr>
          <a:xfrm>
            <a:off x="914400" y="1196752"/>
            <a:ext cx="7772400" cy="4823048"/>
          </a:xfrm>
        </p:spPr>
        <p:txBody>
          <a:bodyPr/>
          <a:lstStyle/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endParaRPr lang="en-US" dirty="0"/>
          </a:p>
        </p:txBody>
      </p:sp>
      <p:graphicFrame>
        <p:nvGraphicFramePr>
          <p:cNvPr id="14" name="Πίνακας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216303"/>
              </p:ext>
            </p:extLst>
          </p:nvPr>
        </p:nvGraphicFramePr>
        <p:xfrm>
          <a:off x="899592" y="4653136"/>
          <a:ext cx="7704856" cy="119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720080"/>
                <a:gridCol w="936104"/>
                <a:gridCol w="936104"/>
                <a:gridCol w="855095"/>
                <a:gridCol w="801089"/>
                <a:gridCol w="864096"/>
                <a:gridCol w="8640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Αίσθηση </a:t>
                      </a:r>
                    </a:p>
                    <a:p>
                      <a:pPr algn="ctr"/>
                      <a:r>
                        <a:rPr lang="el-GR" sz="1600" dirty="0" smtClean="0"/>
                        <a:t>Θερμικού</a:t>
                      </a:r>
                      <a:r>
                        <a:rPr lang="el-GR" sz="1600" baseline="0" dirty="0" smtClean="0"/>
                        <a:t> </a:t>
                      </a:r>
                    </a:p>
                    <a:p>
                      <a:pPr algn="ctr"/>
                      <a:r>
                        <a:rPr lang="el-GR" sz="1600" baseline="0" dirty="0" smtClean="0"/>
                        <a:t>Περιβάλλοντος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dirty="0" smtClean="0"/>
                        <a:t>Κρύο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dirty="0" smtClean="0"/>
                        <a:t>Δροσιά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dirty="0" smtClean="0"/>
                        <a:t>Λίγη</a:t>
                      </a:r>
                    </a:p>
                    <a:p>
                      <a:pPr algn="ctr"/>
                      <a:r>
                        <a:rPr lang="el-GR" sz="1600" b="0" dirty="0" smtClean="0"/>
                        <a:t>Δροσιά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ΑΝΕΣΗ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dirty="0" smtClean="0"/>
                        <a:t>Λίγη</a:t>
                      </a:r>
                      <a:r>
                        <a:rPr lang="el-GR" sz="1600" b="0" baseline="0" dirty="0" smtClean="0"/>
                        <a:t> </a:t>
                      </a:r>
                    </a:p>
                    <a:p>
                      <a:pPr algn="ctr"/>
                      <a:r>
                        <a:rPr lang="el-GR" sz="1600" b="0" baseline="0" dirty="0" smtClean="0"/>
                        <a:t>Ζέστη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dirty="0" smtClean="0"/>
                        <a:t>Ζέστη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0" dirty="0" smtClean="0"/>
                        <a:t>Πολλή </a:t>
                      </a:r>
                    </a:p>
                    <a:p>
                      <a:pPr algn="ctr"/>
                      <a:r>
                        <a:rPr lang="el-GR" sz="1600" b="0" dirty="0" smtClean="0"/>
                        <a:t>Ζέστη</a:t>
                      </a:r>
                      <a:endParaRPr lang="en-US" sz="1600" b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Δείκτης </a:t>
                      </a:r>
                      <a:r>
                        <a:rPr lang="en-US" b="1" dirty="0" smtClean="0"/>
                        <a:t>PMV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+3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8316416" cy="285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4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Ο δείκτης δυσαρέσκειας </a:t>
            </a:r>
            <a:r>
              <a:rPr lang="en-US" b="1" dirty="0" smtClean="0"/>
              <a:t>PPD</a:t>
            </a:r>
            <a:endParaRPr lang="en-US" b="1" dirty="0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quarter" idx="1"/>
          </p:nvPr>
        </p:nvSpPr>
        <p:spPr>
          <a:xfrm>
            <a:off x="914400" y="1196752"/>
            <a:ext cx="7772400" cy="5184576"/>
          </a:xfrm>
        </p:spPr>
        <p:txBody>
          <a:bodyPr/>
          <a:lstStyle/>
          <a:p>
            <a:r>
              <a:rPr lang="el-GR" sz="2400" dirty="0" smtClean="0"/>
              <a:t>Υπολογίζεται από διάγραμμα αφού πρώτα προσδιοριστεί ο δείκτης </a:t>
            </a:r>
            <a:r>
              <a:rPr lang="en-US" sz="2400" dirty="0" smtClean="0"/>
              <a:t>PMV</a:t>
            </a:r>
            <a:endParaRPr lang="el-GR" sz="1800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l-GR" dirty="0" smtClean="0"/>
              <a:t>Δείχνει το ποσοστό των δυσαρεστημένων ατόμων.</a:t>
            </a:r>
          </a:p>
          <a:p>
            <a:r>
              <a:rPr lang="el-GR" dirty="0" smtClean="0"/>
              <a:t>Για </a:t>
            </a:r>
            <a:r>
              <a:rPr lang="en-US" dirty="0" smtClean="0"/>
              <a:t>PMV=0, PPD=5 =&gt; 5% </a:t>
            </a:r>
            <a:r>
              <a:rPr lang="el-GR" dirty="0" smtClean="0"/>
              <a:t>δε θα νιώθουν άνετα. </a:t>
            </a:r>
            <a:endParaRPr lang="en-US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8487470" cy="266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2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56207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Εργαλείο υπολογισμού θερμικής άνεσης</a:t>
            </a:r>
            <a:endParaRPr lang="en-US" dirty="0"/>
          </a:p>
        </p:txBody>
      </p:sp>
      <p:pic>
        <p:nvPicPr>
          <p:cNvPr id="4" name="pmv.swf"/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55576" y="764704"/>
            <a:ext cx="777686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9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Σενάρια πρόβλεψης θερμικής άνεσης</a:t>
            </a:r>
            <a:endParaRPr lang="en-US" b="1" dirty="0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quarter" idx="1"/>
          </p:nvPr>
        </p:nvSpPr>
        <p:spPr>
          <a:xfrm>
            <a:off x="914400" y="1196752"/>
            <a:ext cx="7772400" cy="5184576"/>
          </a:xfrm>
        </p:spPr>
        <p:txBody>
          <a:bodyPr/>
          <a:lstStyle/>
          <a:p>
            <a:pPr marL="0" lvl="0" indent="0">
              <a:buNone/>
            </a:pPr>
            <a:r>
              <a:rPr lang="el-GR" b="1" dirty="0" smtClean="0"/>
              <a:t>1. Καλοκαιρινή </a:t>
            </a:r>
            <a:r>
              <a:rPr lang="el-GR" b="1" dirty="0"/>
              <a:t>μέρα. </a:t>
            </a:r>
            <a:endParaRPr lang="en-US" dirty="0"/>
          </a:p>
          <a:p>
            <a:r>
              <a:rPr lang="el-GR" dirty="0"/>
              <a:t>α) Ο ρουχισμός μας είναι βερμούδα με </a:t>
            </a:r>
            <a:r>
              <a:rPr lang="en-US" dirty="0"/>
              <a:t>t</a:t>
            </a:r>
            <a:r>
              <a:rPr lang="el-GR" dirty="0"/>
              <a:t>-</a:t>
            </a:r>
            <a:r>
              <a:rPr lang="en-US" dirty="0"/>
              <a:t>shirt</a:t>
            </a:r>
            <a:r>
              <a:rPr lang="el-GR" dirty="0"/>
              <a:t> (0,4 </a:t>
            </a:r>
            <a:r>
              <a:rPr lang="en-US" dirty="0" err="1"/>
              <a:t>clo</a:t>
            </a:r>
            <a:r>
              <a:rPr lang="el-GR" dirty="0"/>
              <a:t>).</a:t>
            </a:r>
            <a:endParaRPr lang="en-US" dirty="0"/>
          </a:p>
          <a:p>
            <a:r>
              <a:rPr lang="el-GR" dirty="0"/>
              <a:t>β) καθόμαστε και διαβάζουμε στην καρέκλα του γραφείου μας (1 </a:t>
            </a:r>
            <a:r>
              <a:rPr lang="en-US" dirty="0"/>
              <a:t>met</a:t>
            </a:r>
            <a:r>
              <a:rPr lang="el-GR" dirty="0"/>
              <a:t>).</a:t>
            </a:r>
            <a:endParaRPr lang="en-US" dirty="0"/>
          </a:p>
          <a:p>
            <a:r>
              <a:rPr lang="el-GR" dirty="0"/>
              <a:t>γ) Η μέση θερμοκρασία ακτινοβολίας εσωτερικών επιφανειών είναι 35°</a:t>
            </a:r>
            <a:r>
              <a:rPr lang="en-US" dirty="0"/>
              <a:t>C</a:t>
            </a:r>
            <a:r>
              <a:rPr lang="el-GR" dirty="0"/>
              <a:t>.</a:t>
            </a:r>
            <a:endParaRPr lang="en-US" dirty="0"/>
          </a:p>
          <a:p>
            <a:r>
              <a:rPr lang="el-GR" dirty="0"/>
              <a:t>Να προβλέψετε το συνδυασμό θερμοκρασίας αέρα, ταχύτητας αέρα και σχετικής υγρασίας που πρέπει να επιτύχει το κλιματιστικό για να νιώθουμε θερμικά άνετα.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14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Σενάρια πρόβλεψης θερμικής άνεσης</a:t>
            </a:r>
            <a:endParaRPr lang="en-US" b="1" dirty="0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quarter" idx="1"/>
          </p:nvPr>
        </p:nvSpPr>
        <p:spPr>
          <a:xfrm>
            <a:off x="914400" y="1196752"/>
            <a:ext cx="7772400" cy="5184576"/>
          </a:xfrm>
        </p:spPr>
        <p:txBody>
          <a:bodyPr/>
          <a:lstStyle/>
          <a:p>
            <a:pPr marL="0" lvl="0" indent="0">
              <a:buNone/>
            </a:pPr>
            <a:r>
              <a:rPr lang="el-GR" b="1" dirty="0"/>
              <a:t>2</a:t>
            </a:r>
            <a:r>
              <a:rPr lang="el-GR" b="1" dirty="0" smtClean="0"/>
              <a:t>. </a:t>
            </a:r>
            <a:r>
              <a:rPr lang="el-GR" b="1" dirty="0"/>
              <a:t>Κλειστό γυμναστήριο</a:t>
            </a:r>
            <a:endParaRPr lang="en-US" dirty="0"/>
          </a:p>
          <a:p>
            <a:r>
              <a:rPr lang="el-GR" dirty="0"/>
              <a:t>α) Κάνουμε ελαφρύ τρέξιμο στο διάδρομο (3 </a:t>
            </a:r>
            <a:r>
              <a:rPr lang="en-US" dirty="0"/>
              <a:t>met</a:t>
            </a:r>
            <a:r>
              <a:rPr lang="el-GR" dirty="0"/>
              <a:t>).</a:t>
            </a:r>
            <a:endParaRPr lang="en-US" dirty="0"/>
          </a:p>
          <a:p>
            <a:r>
              <a:rPr lang="el-GR" dirty="0"/>
              <a:t>β) Ο ρουχισμός μας είναι μια φόρμα (0,7 </a:t>
            </a:r>
            <a:r>
              <a:rPr lang="en-US" dirty="0" err="1"/>
              <a:t>clo</a:t>
            </a:r>
            <a:r>
              <a:rPr lang="el-GR" dirty="0"/>
              <a:t>)</a:t>
            </a:r>
            <a:endParaRPr lang="en-US" dirty="0"/>
          </a:p>
          <a:p>
            <a:r>
              <a:rPr lang="el-GR" dirty="0"/>
              <a:t>γ) Η μέση θερμοκρασία ακτινοβολίας εσωτερικών επιφανειών είναι 20°</a:t>
            </a:r>
            <a:r>
              <a:rPr lang="en-US" dirty="0"/>
              <a:t>C</a:t>
            </a:r>
            <a:r>
              <a:rPr lang="el-GR" dirty="0"/>
              <a:t>.</a:t>
            </a:r>
            <a:endParaRPr lang="en-US" dirty="0"/>
          </a:p>
          <a:p>
            <a:r>
              <a:rPr lang="el-GR" dirty="0"/>
              <a:t>Να προβλέψετε το συνδυασμό θερμοκρασίας αέρα, ταχύτητας αέρα και σχετικής υγρασίας που πρέπει να επιτύχει το κλιματιστικό για να νιώθουμε θερμικά άνετα.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69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 smtClean="0"/>
              <a:t>Πως αποβάλλει - δέχεται θερμότητα ο άνθρωπος;</a:t>
            </a:r>
            <a:endParaRPr lang="en-US" sz="2800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80728"/>
            <a:ext cx="4743245" cy="5472113"/>
          </a:xfrm>
        </p:spPr>
      </p:pic>
      <p:sp>
        <p:nvSpPr>
          <p:cNvPr id="5" name="TextBox 4"/>
          <p:cNvSpPr txBox="1"/>
          <p:nvPr/>
        </p:nvSpPr>
        <p:spPr>
          <a:xfrm>
            <a:off x="6084168" y="1700808"/>
            <a:ext cx="26642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/>
              <a:t>W: </a:t>
            </a:r>
            <a:r>
              <a:rPr lang="el-GR" b="1" dirty="0" smtClean="0"/>
              <a:t>Έργο</a:t>
            </a:r>
          </a:p>
          <a:p>
            <a:pPr>
              <a:lnSpc>
                <a:spcPct val="200000"/>
              </a:lnSpc>
            </a:pPr>
            <a:r>
              <a:rPr lang="el-GR" b="1" dirty="0" smtClean="0"/>
              <a:t>Κ: </a:t>
            </a:r>
            <a:r>
              <a:rPr lang="el-GR" b="1" dirty="0" smtClean="0">
                <a:hlinkClick r:id="rId3" action="ppaction://hlinksldjump"/>
              </a:rPr>
              <a:t>Αγωγή</a:t>
            </a:r>
            <a:endParaRPr lang="el-GR" b="1" dirty="0" smtClean="0"/>
          </a:p>
          <a:p>
            <a:pPr>
              <a:lnSpc>
                <a:spcPct val="200000"/>
              </a:lnSpc>
            </a:pPr>
            <a:r>
              <a:rPr lang="en-US" b="1" dirty="0" smtClean="0"/>
              <a:t>C: </a:t>
            </a:r>
            <a:r>
              <a:rPr lang="el-GR" b="1" dirty="0" smtClean="0">
                <a:hlinkClick r:id="rId4" action="ppaction://hlinksldjump"/>
              </a:rPr>
              <a:t>Μεταφορά</a:t>
            </a:r>
            <a:endParaRPr lang="el-GR" b="1" dirty="0" smtClean="0"/>
          </a:p>
          <a:p>
            <a:pPr>
              <a:lnSpc>
                <a:spcPct val="200000"/>
              </a:lnSpc>
            </a:pPr>
            <a:r>
              <a:rPr lang="en-US" b="1" dirty="0" smtClean="0"/>
              <a:t>R: </a:t>
            </a:r>
            <a:r>
              <a:rPr lang="el-GR" b="1" dirty="0" smtClean="0">
                <a:hlinkClick r:id="rId5" action="ppaction://hlinksldjump"/>
              </a:rPr>
              <a:t>Ακτινοβολία</a:t>
            </a:r>
            <a:endParaRPr lang="el-GR" b="1" dirty="0" smtClean="0"/>
          </a:p>
          <a:p>
            <a:pPr>
              <a:lnSpc>
                <a:spcPct val="200000"/>
              </a:lnSpc>
            </a:pPr>
            <a:r>
              <a:rPr lang="el-GR" b="1" dirty="0" smtClean="0"/>
              <a:t>Ε: Εξάτμιση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Res: </a:t>
            </a:r>
            <a:r>
              <a:rPr lang="el-GR" b="1" dirty="0" smtClean="0"/>
              <a:t>Εκπνοή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M: </a:t>
            </a:r>
            <a:r>
              <a:rPr lang="el-GR" b="1" dirty="0" smtClean="0"/>
              <a:t>Μεταβολισμός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77569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Σενάρια πρόβλεψης θερμικής άνεσης</a:t>
            </a:r>
            <a:endParaRPr lang="en-US" b="1" dirty="0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quarter" idx="1"/>
          </p:nvPr>
        </p:nvSpPr>
        <p:spPr>
          <a:xfrm>
            <a:off x="914400" y="1196752"/>
            <a:ext cx="7772400" cy="5184576"/>
          </a:xfrm>
        </p:spPr>
        <p:txBody>
          <a:bodyPr/>
          <a:lstStyle/>
          <a:p>
            <a:pPr marL="0" lvl="0" indent="0">
              <a:buNone/>
            </a:pPr>
            <a:r>
              <a:rPr lang="el-GR" b="1" dirty="0" smtClean="0"/>
              <a:t>3. </a:t>
            </a:r>
            <a:r>
              <a:rPr lang="el-GR" b="1" dirty="0"/>
              <a:t>Χειμερινή μέρα</a:t>
            </a:r>
            <a:endParaRPr lang="en-US" dirty="0"/>
          </a:p>
          <a:p>
            <a:r>
              <a:rPr lang="el-GR" dirty="0"/>
              <a:t>α) Δεν έχουμε θέρμανση - κλιματισμό στο δωμάτιο</a:t>
            </a:r>
            <a:endParaRPr lang="en-US" dirty="0"/>
          </a:p>
          <a:p>
            <a:r>
              <a:rPr lang="el-GR" dirty="0"/>
              <a:t>β) Η θερμοκρασία του αέρα στο δωμάτιο είναι στους 14°</a:t>
            </a:r>
            <a:r>
              <a:rPr lang="en-US" dirty="0"/>
              <a:t>C</a:t>
            </a:r>
            <a:r>
              <a:rPr lang="el-GR" dirty="0"/>
              <a:t> και η μέση θερμοκρασία ακτινοβολίας επιφανειών στους 11°</a:t>
            </a:r>
            <a:r>
              <a:rPr lang="en-US" dirty="0"/>
              <a:t>C</a:t>
            </a:r>
            <a:r>
              <a:rPr lang="el-GR" dirty="0"/>
              <a:t>.</a:t>
            </a:r>
            <a:endParaRPr lang="en-US" dirty="0"/>
          </a:p>
          <a:p>
            <a:r>
              <a:rPr lang="el-GR" dirty="0"/>
              <a:t>γ) Η σχετική υγρασία του δωματίου είναι 30%.</a:t>
            </a:r>
            <a:endParaRPr lang="en-US" dirty="0"/>
          </a:p>
          <a:p>
            <a:r>
              <a:rPr lang="el-GR" dirty="0"/>
              <a:t>δ) Δεν υπάρχουν ρεύματα αέρα. </a:t>
            </a:r>
            <a:endParaRPr lang="en-US" dirty="0"/>
          </a:p>
          <a:p>
            <a:r>
              <a:rPr lang="el-GR" dirty="0"/>
              <a:t>Να προβλέψετε το είδος του ρουχισμού (</a:t>
            </a:r>
            <a:r>
              <a:rPr lang="en-US" dirty="0" err="1"/>
              <a:t>clo</a:t>
            </a:r>
            <a:r>
              <a:rPr lang="el-GR" dirty="0"/>
              <a:t>) και της δραστηριότητας (</a:t>
            </a:r>
            <a:r>
              <a:rPr lang="en-US" dirty="0"/>
              <a:t>met</a:t>
            </a:r>
            <a:r>
              <a:rPr lang="el-GR" dirty="0"/>
              <a:t>) που πρέπει να κάνουμε ώστε να νιώθουμε θερμικά άνετα.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26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Σενάρια πρόβλεψης θερμικής άνεσης</a:t>
            </a:r>
            <a:endParaRPr lang="en-US" b="1" dirty="0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quarter" idx="1"/>
          </p:nvPr>
        </p:nvSpPr>
        <p:spPr>
          <a:xfrm>
            <a:off x="914400" y="1196752"/>
            <a:ext cx="7772400" cy="5184576"/>
          </a:xfrm>
        </p:spPr>
        <p:txBody>
          <a:bodyPr>
            <a:normAutofit lnSpcReduction="10000"/>
          </a:bodyPr>
          <a:lstStyle/>
          <a:p>
            <a:pPr lvl="0"/>
            <a:r>
              <a:rPr lang="el-GR" b="1" dirty="0"/>
              <a:t>4</a:t>
            </a:r>
            <a:r>
              <a:rPr lang="el-GR" b="1" dirty="0" smtClean="0"/>
              <a:t>. </a:t>
            </a:r>
            <a:r>
              <a:rPr lang="el-GR" b="1" dirty="0"/>
              <a:t>Ρεύματα αέρα</a:t>
            </a:r>
            <a:endParaRPr lang="en-US" dirty="0"/>
          </a:p>
          <a:p>
            <a:r>
              <a:rPr lang="el-GR" dirty="0"/>
              <a:t>α) Τα παράθυρα και οι πόρτες στο σπίτι είναι ανοικτές, οπότε δημιουργούνται ρεύματα αέρα ταχύτητας 0,5</a:t>
            </a:r>
            <a:r>
              <a:rPr lang="en-US" dirty="0"/>
              <a:t>m</a:t>
            </a:r>
            <a:r>
              <a:rPr lang="el-GR" dirty="0"/>
              <a:t>/</a:t>
            </a:r>
            <a:r>
              <a:rPr lang="en-US" dirty="0"/>
              <a:t>sec</a:t>
            </a:r>
            <a:r>
              <a:rPr lang="el-GR" dirty="0"/>
              <a:t>.</a:t>
            </a:r>
            <a:endParaRPr lang="en-US" dirty="0"/>
          </a:p>
          <a:p>
            <a:r>
              <a:rPr lang="el-GR" dirty="0"/>
              <a:t>β) Η θερμοκρασία του αέρα στο δωμάτιο είναι στους 20°</a:t>
            </a:r>
            <a:r>
              <a:rPr lang="en-US" dirty="0"/>
              <a:t>C</a:t>
            </a:r>
            <a:r>
              <a:rPr lang="el-GR" dirty="0"/>
              <a:t> και η μέση θερμοκρασία ακτινοβολίας επιφανειών στους 16°</a:t>
            </a:r>
            <a:r>
              <a:rPr lang="en-US" dirty="0"/>
              <a:t>C</a:t>
            </a:r>
            <a:r>
              <a:rPr lang="el-GR" dirty="0"/>
              <a:t>.</a:t>
            </a:r>
            <a:endParaRPr lang="en-US" dirty="0"/>
          </a:p>
          <a:p>
            <a:r>
              <a:rPr lang="el-GR" dirty="0"/>
              <a:t>γ) Η σχετική υγρασία του δωματίου είναι 40%.</a:t>
            </a:r>
            <a:endParaRPr lang="en-US" dirty="0"/>
          </a:p>
          <a:p>
            <a:r>
              <a:rPr lang="el-GR" dirty="0"/>
              <a:t>Να προβλέψετε α) το είδος του ρουχισμού (</a:t>
            </a:r>
            <a:r>
              <a:rPr lang="en-US" dirty="0" err="1"/>
              <a:t>clo</a:t>
            </a:r>
            <a:r>
              <a:rPr lang="el-GR" dirty="0"/>
              <a:t>) όταν καθόμαστε σε καρέκλα (1 </a:t>
            </a:r>
            <a:r>
              <a:rPr lang="en-US" dirty="0"/>
              <a:t>met</a:t>
            </a:r>
            <a:r>
              <a:rPr lang="el-GR" dirty="0"/>
              <a:t>) και β) της δραστηριότητας (</a:t>
            </a:r>
            <a:r>
              <a:rPr lang="en-US" dirty="0"/>
              <a:t>met</a:t>
            </a:r>
            <a:r>
              <a:rPr lang="el-GR" dirty="0"/>
              <a:t>) που πρέπει να κάνουμε όταν είμαστε ντυμένοι ελαφριά (0,7 </a:t>
            </a:r>
            <a:r>
              <a:rPr lang="en-US" dirty="0" err="1"/>
              <a:t>clo</a:t>
            </a:r>
            <a:r>
              <a:rPr lang="el-GR" dirty="0"/>
              <a:t>) ώστε να νιώθουμε θερμικά άνετα.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71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Σενάρια πρόβλεψης θερμικής άνεσης</a:t>
            </a:r>
            <a:endParaRPr lang="en-US" b="1" dirty="0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quarter" idx="1"/>
          </p:nvPr>
        </p:nvSpPr>
        <p:spPr>
          <a:xfrm>
            <a:off x="914400" y="1196752"/>
            <a:ext cx="7772400" cy="5184576"/>
          </a:xfrm>
        </p:spPr>
        <p:txBody>
          <a:bodyPr>
            <a:normAutofit/>
          </a:bodyPr>
          <a:lstStyle/>
          <a:p>
            <a:pPr lvl="0"/>
            <a:r>
              <a:rPr lang="el-GR" b="1" dirty="0" smtClean="0"/>
              <a:t>5. </a:t>
            </a:r>
            <a:r>
              <a:rPr lang="el-GR" b="1" dirty="0"/>
              <a:t>Συνεργείο αυτοκινήτου</a:t>
            </a:r>
            <a:endParaRPr lang="en-US" dirty="0"/>
          </a:p>
          <a:p>
            <a:r>
              <a:rPr lang="el-GR" dirty="0"/>
              <a:t>α) Οι εργασίες προκαλούν αύξηση του μεταβολισμού (2 </a:t>
            </a:r>
            <a:r>
              <a:rPr lang="el-GR" dirty="0" err="1"/>
              <a:t>met</a:t>
            </a:r>
            <a:r>
              <a:rPr lang="el-GR" dirty="0"/>
              <a:t>).</a:t>
            </a:r>
            <a:endParaRPr lang="en-US" dirty="0"/>
          </a:p>
          <a:p>
            <a:r>
              <a:rPr lang="el-GR" dirty="0"/>
              <a:t>β) Ο ρουχισμός των ατόμων που δουλεύουν εκεί είναι μια φόρμα (0,8 </a:t>
            </a:r>
            <a:r>
              <a:rPr lang="el-GR" dirty="0" err="1"/>
              <a:t>clo</a:t>
            </a:r>
            <a:r>
              <a:rPr lang="el-GR" dirty="0"/>
              <a:t>)</a:t>
            </a:r>
            <a:endParaRPr lang="en-US" dirty="0"/>
          </a:p>
          <a:p>
            <a:r>
              <a:rPr lang="el-GR" dirty="0"/>
              <a:t>γ) Η μέση θερμοκρασία ακτινοβολίας εσωτερικών επιφανειών είναι 12°C.</a:t>
            </a:r>
            <a:endParaRPr lang="en-US" dirty="0"/>
          </a:p>
          <a:p>
            <a:r>
              <a:rPr lang="el-GR" dirty="0"/>
              <a:t>Να προβλέψετε το συνδυασμό θερμοκρασίας αέρα, ταχύτητας αέρα και σχετικής υγρασίας που πρέπει να επιτύχει το κλιματιστικό για να νιώθουμε θερμικά άνετα</a:t>
            </a:r>
            <a:r>
              <a:rPr lang="el-G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7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87624" y="548680"/>
            <a:ext cx="6912768" cy="576064"/>
          </a:xfrm>
        </p:spPr>
        <p:txBody>
          <a:bodyPr/>
          <a:lstStyle/>
          <a:p>
            <a:r>
              <a:rPr lang="el-GR" sz="3600" b="1" cap="none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l-GR" sz="2800" b="1" cap="none" dirty="0" smtClean="0">
                <a:latin typeface="Arial" pitchFamily="34" charset="0"/>
                <a:cs typeface="Arial" pitchFamily="34" charset="0"/>
              </a:rPr>
              <a:t>Αγωγή</a:t>
            </a:r>
            <a:endParaRPr lang="en-US" sz="2800" b="1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184745"/>
            <a:ext cx="7200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l-GR" b="1" dirty="0" smtClean="0">
                <a:solidFill>
                  <a:prstClr val="white"/>
                </a:solidFill>
              </a:rPr>
              <a:t>Τρόπος μετάδοσης θερμότητας σε στερεά και σε ακίνητα ρευστά .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l-GR" b="1" dirty="0" smtClean="0">
                <a:solidFill>
                  <a:prstClr val="white"/>
                </a:solidFill>
              </a:rPr>
              <a:t>Η θερμότητα μεταδίδεται με ταλάντωση των ατόμων του στερεού.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l-GR" b="1" dirty="0" smtClean="0">
                <a:solidFill>
                  <a:prstClr val="white"/>
                </a:solidFill>
              </a:rPr>
              <a:t>Τα θερμότερα άτομα έχουν μεγαλύτερη κινητικότητα (ενέργεια) από τα ψυχρότερα και τη μεταδίδουν στα γειτονικά τους.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782860"/>
            <a:ext cx="2880320" cy="2545111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84851"/>
            <a:ext cx="2741833" cy="252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4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938" y="2348880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>
                <a:solidFill>
                  <a:prstClr val="white"/>
                </a:solidFill>
              </a:rPr>
              <a:t>Η θερμότητα μεταδίδεται το ίδιο εύκολα σε όλα τα στερεά; </a:t>
            </a:r>
            <a:endParaRPr lang="en-US" sz="4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02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19572" y="548680"/>
            <a:ext cx="7704856" cy="798844"/>
          </a:xfrm>
        </p:spPr>
        <p:txBody>
          <a:bodyPr/>
          <a:lstStyle/>
          <a:p>
            <a:pPr algn="ctr"/>
            <a:r>
              <a:rPr lang="el-GR" sz="2800" b="1" cap="none" dirty="0" smtClean="0">
                <a:latin typeface="Arial" pitchFamily="34" charset="0"/>
                <a:cs typeface="Arial" pitchFamily="34" charset="0"/>
              </a:rPr>
              <a:t>Συντελεστής θερμικής αγωγιμότητας λ</a:t>
            </a:r>
            <a:endParaRPr lang="en-US" sz="2800" b="1" cap="non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181481"/>
              </p:ext>
            </p:extLst>
          </p:nvPr>
        </p:nvGraphicFramePr>
        <p:xfrm>
          <a:off x="1763688" y="3284984"/>
          <a:ext cx="261595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247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Καλοί Αγωγοί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Υλικό</a:t>
                      </a:r>
                      <a:endParaRPr lang="en-US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λ (</a:t>
                      </a:r>
                      <a:r>
                        <a:rPr lang="en-US" b="1" dirty="0" smtClean="0"/>
                        <a:t>W/</a:t>
                      </a:r>
                      <a:r>
                        <a:rPr lang="en-US" b="1" dirty="0" err="1" smtClean="0"/>
                        <a:t>mK</a:t>
                      </a:r>
                      <a:r>
                        <a:rPr lang="en-US" b="1" dirty="0" smtClean="0"/>
                        <a:t>)</a:t>
                      </a:r>
                      <a:endParaRPr lang="en-US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Διαμάντι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2300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Άργυρος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429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Χαλκός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401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Χρυσός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317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Αλουμίνιο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237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15616" y="1268760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prstClr val="white"/>
                </a:solidFill>
              </a:rPr>
              <a:t>Είναι χαρακτηριστικός (ιδιότητα) για κάθε υλικό και αποτελεί το μέτρο της ικανότητάς του να άγει θερμότητα. </a:t>
            </a:r>
            <a:endParaRPr lang="en-US" sz="2000" b="1" dirty="0">
              <a:solidFill>
                <a:prstClr val="white"/>
              </a:solidFill>
            </a:endParaRPr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209458"/>
              </p:ext>
            </p:extLst>
          </p:nvPr>
        </p:nvGraphicFramePr>
        <p:xfrm>
          <a:off x="4716016" y="3284984"/>
          <a:ext cx="280831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8757"/>
                <a:gridCol w="1339555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Κακοί Αγωγοί (Μονωτές)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Υλικό</a:t>
                      </a:r>
                      <a:endParaRPr lang="en-US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λ (</a:t>
                      </a:r>
                      <a:r>
                        <a:rPr lang="en-US" b="1" dirty="0" smtClean="0"/>
                        <a:t>W/</a:t>
                      </a:r>
                      <a:r>
                        <a:rPr lang="en-US" b="1" dirty="0" err="1" smtClean="0"/>
                        <a:t>mK</a:t>
                      </a:r>
                      <a:r>
                        <a:rPr lang="en-US" b="1" dirty="0" smtClean="0"/>
                        <a:t>)</a:t>
                      </a:r>
                      <a:endParaRPr lang="en-US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Τούβλο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0,72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Ξύλο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0,17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Πλαστικό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0,13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Αέρας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0,026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err="1" smtClean="0"/>
                        <a:t>Ουρεθάνη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0,026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19672" y="2652447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prstClr val="white"/>
                </a:solidFill>
              </a:rPr>
              <a:t>Θερμική αγωγιμότητα υλικών σε θερμοκρασία δωματίου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Κουμπί ενέργειας: Πίσω ή Προηγούμενο 6">
            <a:hlinkClick r:id="rId2" action="ppaction://hlinksldjump" highlightClick="1"/>
          </p:cNvPr>
          <p:cNvSpPr/>
          <p:nvPr/>
        </p:nvSpPr>
        <p:spPr>
          <a:xfrm>
            <a:off x="7956376" y="5949280"/>
            <a:ext cx="648072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1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87624" y="548680"/>
            <a:ext cx="6912768" cy="576064"/>
          </a:xfrm>
        </p:spPr>
        <p:txBody>
          <a:bodyPr/>
          <a:lstStyle/>
          <a:p>
            <a:r>
              <a:rPr lang="el-GR" sz="3600" b="1" cap="none" dirty="0">
                <a:latin typeface="Arial" pitchFamily="34" charset="0"/>
                <a:cs typeface="Arial" pitchFamily="34" charset="0"/>
              </a:rPr>
              <a:t>2</a:t>
            </a:r>
            <a:r>
              <a:rPr lang="el-GR" sz="3600" b="1" cap="none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l-GR" sz="2800" b="1" cap="none" dirty="0" smtClean="0">
                <a:latin typeface="Arial" pitchFamily="34" charset="0"/>
                <a:cs typeface="Arial" pitchFamily="34" charset="0"/>
              </a:rPr>
              <a:t>Μεταφορά ή Συναγωγή</a:t>
            </a:r>
            <a:endParaRPr lang="en-US" sz="2800" b="1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052736"/>
            <a:ext cx="7200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l-GR" b="1" dirty="0" smtClean="0">
                <a:solidFill>
                  <a:prstClr val="white"/>
                </a:solidFill>
              </a:rPr>
              <a:t>Τρόπος μετάδοσης θερμότητας που οφείλεται στην κίνηση θερμών ρευμάτων των ρευστών. 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l-GR" b="1" dirty="0" smtClean="0">
                <a:solidFill>
                  <a:prstClr val="white"/>
                </a:solidFill>
              </a:rPr>
              <a:t>Η θερμότητα μεταδίδεται από την επιφάνεια ενός στερεού σώματος στη μάζα ενός ρευστού ή αντίστροφα.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822" y="2960951"/>
            <a:ext cx="3578340" cy="339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5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938" y="2348880"/>
            <a:ext cx="6912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>
                <a:solidFill>
                  <a:prstClr val="white"/>
                </a:solidFill>
              </a:rPr>
              <a:t>Πως δημιουργούνται τα ρεύματα αέρα; </a:t>
            </a:r>
            <a:endParaRPr lang="en-US" sz="4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63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9592" y="548680"/>
            <a:ext cx="7200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l-GR" b="1" dirty="0" smtClean="0">
                <a:solidFill>
                  <a:prstClr val="white"/>
                </a:solidFill>
              </a:rPr>
              <a:t>Από διαφορά πυκνότητας που οφείλεται στη διαφορετική θερμοκρασία </a:t>
            </a:r>
            <a:r>
              <a:rPr lang="el-GR" sz="2000" b="1" dirty="0" smtClean="0">
                <a:solidFill>
                  <a:prstClr val="white"/>
                </a:solidFill>
              </a:rPr>
              <a:t>(</a:t>
            </a:r>
            <a:r>
              <a:rPr lang="el-GR" sz="2000" b="1" u="sng" dirty="0" smtClean="0">
                <a:solidFill>
                  <a:prstClr val="white"/>
                </a:solidFill>
              </a:rPr>
              <a:t>Ελεύθερη Συναγωγή</a:t>
            </a:r>
            <a:r>
              <a:rPr lang="el-GR" sz="2000" b="1" dirty="0" smtClean="0">
                <a:solidFill>
                  <a:prstClr val="white"/>
                </a:solidFill>
              </a:rPr>
              <a:t>)</a:t>
            </a:r>
            <a:r>
              <a:rPr lang="el-GR" b="1" dirty="0" smtClean="0">
                <a:solidFill>
                  <a:prstClr val="white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l-GR" b="1" dirty="0" smtClean="0">
                <a:solidFill>
                  <a:prstClr val="white"/>
                </a:solidFill>
              </a:rPr>
              <a:t>Όταν η κίνηση του ρευστού επιβάλλεται μηχανικά, π.χ. με ανεμιστήρα </a:t>
            </a:r>
            <a:r>
              <a:rPr lang="el-GR" sz="2000" b="1" dirty="0" smtClean="0">
                <a:solidFill>
                  <a:prstClr val="white"/>
                </a:solidFill>
              </a:rPr>
              <a:t>(</a:t>
            </a:r>
            <a:r>
              <a:rPr lang="el-GR" sz="2000" b="1" u="sng" dirty="0" smtClean="0">
                <a:solidFill>
                  <a:prstClr val="white"/>
                </a:solidFill>
              </a:rPr>
              <a:t>Εξαναγκασμένη ή Βεβιασμένη Συναγωγή</a:t>
            </a:r>
            <a:r>
              <a:rPr lang="el-GR" sz="2000" b="1" dirty="0" smtClean="0">
                <a:solidFill>
                  <a:prstClr val="white"/>
                </a:solidFill>
              </a:rPr>
              <a:t>)</a:t>
            </a:r>
          </a:p>
        </p:txBody>
      </p:sp>
      <p:grpSp>
        <p:nvGrpSpPr>
          <p:cNvPr id="9" name="Ομάδα 8"/>
          <p:cNvGrpSpPr/>
          <p:nvPr/>
        </p:nvGrpSpPr>
        <p:grpSpPr>
          <a:xfrm>
            <a:off x="611559" y="3163838"/>
            <a:ext cx="3801795" cy="2686298"/>
            <a:chOff x="611559" y="3163838"/>
            <a:chExt cx="3801795" cy="2686298"/>
          </a:xfrm>
        </p:grpSpPr>
        <p:pic>
          <p:nvPicPr>
            <p:cNvPr id="3" name="Εικόνα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59" y="3163838"/>
              <a:ext cx="3801795" cy="2686298"/>
            </a:xfrm>
            <a:prstGeom prst="rect">
              <a:avLst/>
            </a:prstGeom>
          </p:spPr>
        </p:pic>
        <p:sp>
          <p:nvSpPr>
            <p:cNvPr id="7" name="Ορθογώνιο 6"/>
            <p:cNvSpPr/>
            <p:nvPr/>
          </p:nvSpPr>
          <p:spPr>
            <a:xfrm>
              <a:off x="3347864" y="3347329"/>
              <a:ext cx="864096" cy="92333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5400" b="1" dirty="0" smtClean="0">
                  <a:ln w="12700">
                    <a:solidFill>
                      <a:srgbClr val="ACCBF9">
                        <a:satMod val="155000"/>
                      </a:srgbClr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</a:t>
              </a:r>
              <a:endParaRPr lang="el-GR" sz="5400" b="1" dirty="0">
                <a:ln w="12700">
                  <a:solidFill>
                    <a:srgbClr val="ACCBF9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0" name="Ομάδα 9"/>
          <p:cNvGrpSpPr/>
          <p:nvPr/>
        </p:nvGrpSpPr>
        <p:grpSpPr>
          <a:xfrm>
            <a:off x="4716016" y="3163837"/>
            <a:ext cx="3968646" cy="2686298"/>
            <a:chOff x="4716016" y="3163837"/>
            <a:chExt cx="3968646" cy="2686298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3163837"/>
              <a:ext cx="3968646" cy="2686298"/>
            </a:xfrm>
            <a:prstGeom prst="rect">
              <a:avLst/>
            </a:prstGeom>
          </p:spPr>
        </p:pic>
        <p:sp>
          <p:nvSpPr>
            <p:cNvPr id="8" name="Ορθογώνιο 7"/>
            <p:cNvSpPr/>
            <p:nvPr/>
          </p:nvSpPr>
          <p:spPr>
            <a:xfrm>
              <a:off x="7668344" y="3356992"/>
              <a:ext cx="864096" cy="92333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5400" b="1" dirty="0">
                  <a:ln w="12700">
                    <a:solidFill>
                      <a:srgbClr val="ACCBF9">
                        <a:satMod val="155000"/>
                      </a:srgbClr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</a:t>
              </a:r>
            </a:p>
          </p:txBody>
        </p:sp>
      </p:grpSp>
      <p:sp>
        <p:nvSpPr>
          <p:cNvPr id="11" name="Κουμπί ενέργειας: Πίσω ή Προηγούμενο 10">
            <a:hlinkClick r:id="rId4" action="ppaction://hlinksldjump" highlightClick="1"/>
          </p:cNvPr>
          <p:cNvSpPr/>
          <p:nvPr/>
        </p:nvSpPr>
        <p:spPr>
          <a:xfrm>
            <a:off x="7956376" y="5949280"/>
            <a:ext cx="648072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6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87624" y="548680"/>
            <a:ext cx="6912768" cy="576064"/>
          </a:xfrm>
        </p:spPr>
        <p:txBody>
          <a:bodyPr/>
          <a:lstStyle/>
          <a:p>
            <a:r>
              <a:rPr lang="el-GR" sz="3600" b="1" cap="none" dirty="0">
                <a:latin typeface="Arial" pitchFamily="34" charset="0"/>
                <a:cs typeface="Arial" pitchFamily="34" charset="0"/>
              </a:rPr>
              <a:t>3</a:t>
            </a:r>
            <a:r>
              <a:rPr lang="el-GR" sz="3600" b="1" cap="none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l-GR" sz="2800" b="1" cap="none" dirty="0" smtClean="0">
                <a:latin typeface="Arial" pitchFamily="34" charset="0"/>
                <a:cs typeface="Arial" pitchFamily="34" charset="0"/>
              </a:rPr>
              <a:t>Ακτινοβολία</a:t>
            </a:r>
            <a:endParaRPr lang="en-US" sz="2800" b="1" cap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1052736"/>
            <a:ext cx="7200800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l-GR" b="1" dirty="0" smtClean="0">
                <a:solidFill>
                  <a:prstClr val="white"/>
                </a:solidFill>
              </a:rPr>
              <a:t>Η Θερμότητα εκπέμπεται και μεταδίδεται με ηλεκτρομαγνητικά κύματα και δεν απαιτείται ύπαρξη ύλης η επαφή των σωμάτων.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l-GR" b="1" dirty="0" smtClean="0">
                <a:solidFill>
                  <a:prstClr val="white"/>
                </a:solidFill>
              </a:rPr>
              <a:t>Το μέσο που παρεμβάλλεται μεταξύ των δυο σωμάτων μπορεί να είναι ψυχρότερο.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l-GR" b="1" dirty="0" smtClean="0">
                <a:solidFill>
                  <a:prstClr val="white"/>
                </a:solidFill>
              </a:rPr>
              <a:t>Κάθε σώμα που βρίσκεται σε μια θερμοκρασία ακτινοβολεί με τα θερμότερα να ακτινοβολούν περισσότερο από τα ψυχρότερα. </a:t>
            </a: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endParaRPr lang="el-GR" b="1" dirty="0" smtClean="0">
              <a:solidFill>
                <a:prstClr val="white"/>
              </a:solidFill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2" y="3933056"/>
            <a:ext cx="3221649" cy="2534227"/>
          </a:xfrm>
          <a:prstGeom prst="rect">
            <a:avLst/>
          </a:prstGeom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380" y="3933056"/>
            <a:ext cx="3182012" cy="250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5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66130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 smtClean="0"/>
              <a:t>Μηχανισμοί αυτορρύθμισης της θερμοκρασίας του οργανισμού (1)</a:t>
            </a:r>
            <a:endParaRPr lang="en-US" sz="3200" b="1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u="sng" dirty="0" smtClean="0"/>
              <a:t>1) Σε πολύ ζεστούς χώρους</a:t>
            </a:r>
          </a:p>
          <a:p>
            <a:r>
              <a:rPr lang="el-GR" dirty="0" smtClean="0"/>
              <a:t>Η θερμοκρασία αυτών των χώρων μπορεί να είναι ακόμα και μεγαλύτερη των 37 </a:t>
            </a:r>
            <a:r>
              <a:rPr lang="el-GR" dirty="0" smtClean="0">
                <a:latin typeface="Cambria"/>
              </a:rPr>
              <a:t>°</a:t>
            </a:r>
            <a:r>
              <a:rPr lang="en-US" dirty="0" smtClean="0"/>
              <a:t>C</a:t>
            </a:r>
          </a:p>
          <a:p>
            <a:r>
              <a:rPr lang="el-GR" dirty="0" smtClean="0"/>
              <a:t>Η απόρριψη θερμότητας από τον οργανισμό προς το περιβάλλον με μεταφορά, αγωγή και ακτινοβολία είναι μικρότερη από αυτή που χρειάζεται για να νιώθει άνετα ο οργανισμός. </a:t>
            </a:r>
          </a:p>
          <a:p>
            <a:r>
              <a:rPr lang="el-GR" dirty="0" smtClean="0"/>
              <a:t>Τότε ενεργοποιείται ο μηχανισμός της εφίδρωσης, δηλαδή ο οργανισμός απορρίπτει θερμότητα μέσω των υδρατμών από τους πόρους του δέρματος, και η κυκλοφορία του αίματος αυξάνεται.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30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938" y="2348880"/>
            <a:ext cx="6912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000" b="1" dirty="0" smtClean="0">
                <a:solidFill>
                  <a:prstClr val="white"/>
                </a:solidFill>
              </a:rPr>
              <a:t>Όλα τα υλικά έχουν την ίδια ικανότητα εκπομπής και απορρόφησης ακτινοβολίας; </a:t>
            </a:r>
            <a:endParaRPr lang="en-US" sz="4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2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04856" cy="798844"/>
          </a:xfrm>
        </p:spPr>
        <p:txBody>
          <a:bodyPr/>
          <a:lstStyle/>
          <a:p>
            <a:pPr algn="ctr"/>
            <a:r>
              <a:rPr lang="el-GR" sz="2800" b="1" cap="none" dirty="0" smtClean="0">
                <a:latin typeface="Arial" pitchFamily="34" charset="0"/>
                <a:cs typeface="Arial" pitchFamily="34" charset="0"/>
              </a:rPr>
              <a:t>Ικανότητα εκπομπής ε και ικανότητα απορρόφησης α </a:t>
            </a:r>
            <a:endParaRPr lang="en-US" sz="2800" b="1" cap="non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405932"/>
              </p:ext>
            </p:extLst>
          </p:nvPr>
        </p:nvGraphicFramePr>
        <p:xfrm>
          <a:off x="1259632" y="3501008"/>
          <a:ext cx="684076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  <a:gridCol w="2376264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Ικανότητα</a:t>
                      </a:r>
                      <a:r>
                        <a:rPr lang="el-GR" b="1" baseline="0" dirty="0" smtClean="0"/>
                        <a:t> εκπομπής ορισμένων υλικών στους 25 ⁰</a:t>
                      </a:r>
                      <a:r>
                        <a:rPr lang="en-US" b="1" baseline="0" dirty="0" smtClean="0"/>
                        <a:t>C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Υλικό</a:t>
                      </a:r>
                      <a:endParaRPr lang="en-US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ε</a:t>
                      </a:r>
                      <a:endParaRPr lang="en-US" b="1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Χαλκός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0,03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Ατσάλι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0,17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Ξύλο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0,85-0,92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Δέρμα ανθρώπου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0,95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Μαύρη βαφή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0,98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15616" y="1268760"/>
            <a:ext cx="698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</a:rPr>
              <a:t>Παίρνουν τιμές από 0 έως 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</a:rPr>
              <a:t>Μέγιστη εκπομπή ε=1, μέγιστη απορρόφηση α=1 (</a:t>
            </a:r>
            <a:r>
              <a:rPr lang="el-GR" sz="2000" b="1" u="sng" dirty="0" smtClean="0">
                <a:solidFill>
                  <a:prstClr val="white"/>
                </a:solidFill>
              </a:rPr>
              <a:t>μέλαν σώμα</a:t>
            </a:r>
            <a:r>
              <a:rPr lang="el-GR" sz="2000" b="1" dirty="0" smtClean="0">
                <a:solidFill>
                  <a:prstClr val="white"/>
                </a:solidFill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000" b="1" dirty="0" smtClean="0">
                <a:solidFill>
                  <a:prstClr val="white"/>
                </a:solidFill>
              </a:rPr>
              <a:t>Συνήθως τα υλικά που είναι καλοί ακτινοβολητές (μεγάλο ε) είναι και καλοί απορροφητές θερμικής ακτινοβολίας (μεγάλο α)</a:t>
            </a:r>
          </a:p>
        </p:txBody>
      </p:sp>
    </p:spTree>
    <p:extLst>
      <p:ext uri="{BB962C8B-B14F-4D97-AF65-F5344CB8AC3E}">
        <p14:creationId xmlns:p14="http://schemas.microsoft.com/office/powerpoint/2010/main" val="276052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ΑΣΠΑΙΤΕ\Α' Εξάμηνο\Διδακτική Μαθημάτων Ειδικότητας (Σπηλιωτοπούλου)\Προβληματισμοί Εξετάσεων\Προβληματισμός 3\Εικόνες\εικόνα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2060848"/>
            <a:ext cx="6985000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404664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prstClr val="white"/>
                </a:solidFill>
              </a:rPr>
              <a:t>Οι τρεις τρόποι μετάδοσης θερμότητας σπάνια συναντώνται ο ένας ανεξάρτητα από τον άλλον. Τις περισσότερες φορές συνυπάρχουν. 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4" name="Κουμπί ενέργειας: Πίσω ή Προηγούμενο 3">
            <a:hlinkClick r:id="rId3" action="ppaction://hlinksldjump" highlightClick="1"/>
          </p:cNvPr>
          <p:cNvSpPr/>
          <p:nvPr/>
        </p:nvSpPr>
        <p:spPr>
          <a:xfrm>
            <a:off x="8084779" y="5824116"/>
            <a:ext cx="648072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0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66130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 smtClean="0"/>
              <a:t>Μηχανισμοί αυτορρύθμισης της θερμοκρασίας του οργανισμού (2)</a:t>
            </a:r>
            <a:endParaRPr lang="en-US" sz="3200" b="1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u="sng" dirty="0" smtClean="0"/>
              <a:t>2) Σε πολύ κρύους χώρους</a:t>
            </a:r>
          </a:p>
          <a:p>
            <a:r>
              <a:rPr lang="el-GR" dirty="0" smtClean="0"/>
              <a:t>Σε πολύ κρύους χώρους ο οργανισμός απορρίπτει περισσότερη θερμότητα από αυτή που χρειάζεται. </a:t>
            </a:r>
          </a:p>
          <a:p>
            <a:r>
              <a:rPr lang="el-GR" dirty="0" smtClean="0"/>
              <a:t>Για να μειώσει αυτή τη ροή θερμότητας προς το περιβάλλον, ο οργανισμός μειώνει την κυκλοφορία του αίματος για να μειώσει τη θερμότητα που χάνει και ενεργοποιεί το ρίγος για να αυξήσει την παραγωγή θερμότητας.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2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66130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 smtClean="0"/>
              <a:t>Μηχανισμοί αυτορρύθμισης της θερμοκρασίας του οργανισμού (3)</a:t>
            </a:r>
            <a:endParaRPr lang="en-US" sz="3200" b="1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3672408" cy="4876617"/>
          </a:xfrm>
        </p:spPr>
      </p:pic>
      <p:sp>
        <p:nvSpPr>
          <p:cNvPr id="3" name="TextBox 2"/>
          <p:cNvSpPr txBox="1"/>
          <p:nvPr/>
        </p:nvSpPr>
        <p:spPr>
          <a:xfrm>
            <a:off x="4499992" y="2459673"/>
            <a:ext cx="4248472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sz="2400" b="1" dirty="0" smtClean="0"/>
              <a:t>Μηχανισμοί δροσισμού</a:t>
            </a:r>
          </a:p>
          <a:p>
            <a:r>
              <a:rPr lang="el-GR" sz="2400" dirty="0" smtClean="0"/>
              <a:t>	- Αύξηση ροής αίματος </a:t>
            </a:r>
          </a:p>
          <a:p>
            <a:pPr>
              <a:spcAft>
                <a:spcPts val="3000"/>
              </a:spcAft>
            </a:pPr>
            <a:r>
              <a:rPr lang="el-GR" sz="2400" dirty="0" smtClean="0"/>
              <a:t>	- Εφίδρωση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400" b="1" dirty="0" smtClean="0"/>
              <a:t>Μηχανισμοί θέρμανσης</a:t>
            </a:r>
          </a:p>
          <a:p>
            <a:r>
              <a:rPr lang="el-GR" sz="2400" dirty="0" smtClean="0"/>
              <a:t>	- Μείωση ροής αίματος</a:t>
            </a:r>
          </a:p>
          <a:p>
            <a:r>
              <a:rPr lang="el-GR" sz="2400" dirty="0" smtClean="0"/>
              <a:t>	- Ρίγος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296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Τι είναι θερμική άνεση;</a:t>
            </a:r>
            <a:endParaRPr lang="en-US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l-GR" dirty="0" smtClean="0"/>
              <a:t>Σύμφωνα με την </a:t>
            </a:r>
            <a:r>
              <a:rPr lang="en-US" dirty="0" smtClean="0"/>
              <a:t>ASHRAE </a:t>
            </a:r>
            <a:r>
              <a:rPr lang="el-GR" dirty="0" smtClean="0"/>
              <a:t>ως θερμική άνεση ορίζεται η κατάσταση του μυαλού κατά την οποία ένα άτομο δεν επιθυμεί καμιά θερμική αλλαγή του εσωτερικού περιβάλλοντος και εκφράζει ικανοποίηση με τις επικρατούσες συνθήκες. </a:t>
            </a:r>
            <a:endParaRPr lang="en-US" dirty="0" smtClean="0"/>
          </a:p>
          <a:p>
            <a:pPr algn="just"/>
            <a:r>
              <a:rPr lang="el-GR" dirty="0" smtClean="0"/>
              <a:t>Η θερμική άνεση δεν έχει να κάνει μόνο με τις χειμερινές συνθήκες αλλά για τις συνθήκες κατά τη διάρκεια όλου του χρόνου. 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3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/>
              <a:t>Σκοπός του Κλιματισμού</a:t>
            </a:r>
            <a:endParaRPr lang="en-US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l-GR" dirty="0" smtClean="0"/>
              <a:t>Να δημιουργήσει σε ένα χώρο τις κατάλληλες συνθήκες ώστε οι άνθρωποι που βρίσκονται σε αυτόν να νιώθουν θερμικά άνετα.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71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εμπορική έκθεση">
  <a:themeElements>
    <a:clrScheme name="Στοιχειώδες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εμπορική έκθεση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1183</TotalTime>
  <Words>2032</Words>
  <Application>Microsoft Office PowerPoint</Application>
  <PresentationFormat>Προβολή στην οθόνη (4:3)</PresentationFormat>
  <Paragraphs>278</Paragraphs>
  <Slides>52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52</vt:i4>
      </vt:variant>
    </vt:vector>
  </HeadingPairs>
  <TitlesOfParts>
    <vt:vector size="54" baseType="lpstr">
      <vt:lpstr>Δικαιοσύνη</vt:lpstr>
      <vt:lpstr>εμπορική έκθεση</vt:lpstr>
      <vt:lpstr>Θερμική Άνεση</vt:lpstr>
      <vt:lpstr>Ο άνθρωπος</vt:lpstr>
      <vt:lpstr>Ο άνθρωπος</vt:lpstr>
      <vt:lpstr>Πως αποβάλλει - δέχεται θερμότητα ο άνθρωπος;</vt:lpstr>
      <vt:lpstr>Μηχανισμοί αυτορρύθμισης της θερμοκρασίας του οργανισμού (1)</vt:lpstr>
      <vt:lpstr>Μηχανισμοί αυτορρύθμισης της θερμοκρασίας του οργανισμού (2)</vt:lpstr>
      <vt:lpstr>Μηχανισμοί αυτορρύθμισης της θερμοκρασίας του οργανισμού (3)</vt:lpstr>
      <vt:lpstr>Τι είναι θερμική άνεση;</vt:lpstr>
      <vt:lpstr>Σκοπός του Κλιματισμού</vt:lpstr>
      <vt:lpstr>Παράγοντες που καθορίζουν τις συνθήκες άνεσης ενός ατόμου σε έναν εσωτερικό χώρο</vt:lpstr>
      <vt:lpstr>Θερμοκρασία αέρα</vt:lpstr>
      <vt:lpstr>Σχετική υγρασία αέρα </vt:lpstr>
      <vt:lpstr>Ταχύτητα αέρα</vt:lpstr>
      <vt:lpstr>Κίνηση αέρα</vt:lpstr>
      <vt:lpstr>Ακτινοβολία εσωτερικών επιφανειών</vt:lpstr>
      <vt:lpstr>Μέση θερμοκρασία ακτινοβολίας εσωτερικών επιφανειών</vt:lpstr>
      <vt:lpstr>Τοπική θερμική δυσφορία</vt:lpstr>
      <vt:lpstr>Τοπικά ρεύματα</vt:lpstr>
      <vt:lpstr>Ασύμμετρη ακτινοβολία επιφανειών</vt:lpstr>
      <vt:lpstr>Κατακόρυφη θερμοκρασιακή διαφορά</vt:lpstr>
      <vt:lpstr>Θερμοκρασία πατώματος</vt:lpstr>
      <vt:lpstr>Ο Μεταβολισμός του ανθρώπου</vt:lpstr>
      <vt:lpstr>Παραδείγματα μεταβολισμού</vt:lpstr>
      <vt:lpstr>Το είδος του ρουχισμού</vt:lpstr>
      <vt:lpstr>Παραδείγματα ρουχισμού</vt:lpstr>
      <vt:lpstr>Παραδείγματα ρουχισμού</vt:lpstr>
      <vt:lpstr>Συνδυασμός θερμοκρασίας και υγρασίας</vt:lpstr>
      <vt:lpstr>Συνδυασμός θερμοκρασίας και ταχύτητας αέρα</vt:lpstr>
      <vt:lpstr>Διαγράμμα άνεσης </vt:lpstr>
      <vt:lpstr>Γραμμές άνεσης (1)</vt:lpstr>
      <vt:lpstr>Γραμμές άνεσης (2)</vt:lpstr>
      <vt:lpstr>Γραμμές άνεσης (3)</vt:lpstr>
      <vt:lpstr>Πίνακας άνεσης</vt:lpstr>
      <vt:lpstr>Ο δείκτης άνεσης PMV (Προβλεπόμενη Μέση Ψήφος Ανθρώπων) </vt:lpstr>
      <vt:lpstr>Ο δείκτης άνεσης PMV</vt:lpstr>
      <vt:lpstr>Ο δείκτης δυσαρέσκειας PPD</vt:lpstr>
      <vt:lpstr>Εργαλείο υπολογισμού θερμικής άνεσης</vt:lpstr>
      <vt:lpstr>Σενάρια πρόβλεψης θερμικής άνεσης</vt:lpstr>
      <vt:lpstr>Σενάρια πρόβλεψης θερμικής άνεσης</vt:lpstr>
      <vt:lpstr>Σενάρια πρόβλεψης θερμικής άνεσης</vt:lpstr>
      <vt:lpstr>Σενάρια πρόβλεψης θερμικής άνεσης</vt:lpstr>
      <vt:lpstr>Σενάρια πρόβλεψης θερμικής άνεσης</vt:lpstr>
      <vt:lpstr>1. Αγωγή</vt:lpstr>
      <vt:lpstr>Παρουσίαση του PowerPoint</vt:lpstr>
      <vt:lpstr>Συντελεστής θερμικής αγωγιμότητας λ</vt:lpstr>
      <vt:lpstr>2. Μεταφορά ή Συναγωγή</vt:lpstr>
      <vt:lpstr>Παρουσίαση του PowerPoint</vt:lpstr>
      <vt:lpstr>Παρουσίαση του PowerPoint</vt:lpstr>
      <vt:lpstr>3. Ακτινοβολία</vt:lpstr>
      <vt:lpstr>Παρουσίαση του PowerPoint</vt:lpstr>
      <vt:lpstr>Ικανότητα εκπομπής ε και ικανότητα απορρόφησης α 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Θερμική Άνεση</dc:title>
  <dc:creator>Stathis Ntzanis</dc:creator>
  <cp:lastModifiedBy>Stathis Ntzanis</cp:lastModifiedBy>
  <cp:revision>81</cp:revision>
  <dcterms:created xsi:type="dcterms:W3CDTF">2013-03-31T12:47:43Z</dcterms:created>
  <dcterms:modified xsi:type="dcterms:W3CDTF">2013-04-10T09:40:18Z</dcterms:modified>
</cp:coreProperties>
</file>