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4"/>
  </p:notesMasterIdLst>
  <p:sldIdLst>
    <p:sldId id="26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6" r:id="rId12"/>
    <p:sldId id="267" r:id="rId1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6457" autoAdjust="0"/>
  </p:normalViewPr>
  <p:slideViewPr>
    <p:cSldViewPr>
      <p:cViewPr varScale="1">
        <p:scale>
          <a:sx n="76" d="100"/>
          <a:sy n="76" d="100"/>
        </p:scale>
        <p:origin x="-1498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CA1A0-701D-4E17-9FCD-5DFCD0046AD7}" type="datetimeFigureOut">
              <a:rPr lang="el-GR" smtClean="0"/>
              <a:t>6/12/2022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F9FDD-4319-4F7A-8C8A-C122B9B1B7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3403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F9FDD-4319-4F7A-8C8A-C122B9B1B755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0691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15A17400-8E59-4FD4-86B8-329042B95B48}" type="datetimeFigureOut">
              <a:rPr lang="el-GR" smtClean="0"/>
              <a:t>6/12/2022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E653BBD9-6032-48FB-9765-FB7658EBB76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17400-8E59-4FD4-86B8-329042B95B48}" type="datetimeFigureOut">
              <a:rPr lang="el-GR" smtClean="0"/>
              <a:t>6/12/2022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3BBD9-6032-48FB-9765-FB7658EBB76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17400-8E59-4FD4-86B8-329042B95B48}" type="datetimeFigureOut">
              <a:rPr lang="el-GR" smtClean="0"/>
              <a:t>6/12/2022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3BBD9-6032-48FB-9765-FB7658EBB76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17400-8E59-4FD4-86B8-329042B95B48}" type="datetimeFigureOut">
              <a:rPr lang="el-GR" smtClean="0"/>
              <a:t>6/12/2022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3BBD9-6032-48FB-9765-FB7658EBB76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17400-8E59-4FD4-86B8-329042B95B48}" type="datetimeFigureOut">
              <a:rPr lang="el-GR" smtClean="0"/>
              <a:t>6/12/2022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3BBD9-6032-48FB-9765-FB7658EBB76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17400-8E59-4FD4-86B8-329042B95B48}" type="datetimeFigureOut">
              <a:rPr lang="el-GR" smtClean="0"/>
              <a:t>6/12/2022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3BBD9-6032-48FB-9765-FB7658EBB763}" type="slidenum">
              <a:rPr lang="el-GR" smtClean="0"/>
              <a:t>‹#›</a:t>
            </a:fld>
            <a:endParaRPr lang="el-G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17400-8E59-4FD4-86B8-329042B95B48}" type="datetimeFigureOut">
              <a:rPr lang="el-GR" smtClean="0"/>
              <a:t>6/12/2022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3BBD9-6032-48FB-9765-FB7658EBB763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17400-8E59-4FD4-86B8-329042B95B48}" type="datetimeFigureOut">
              <a:rPr lang="el-GR" smtClean="0"/>
              <a:t>6/12/2022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3BBD9-6032-48FB-9765-FB7658EBB76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17400-8E59-4FD4-86B8-329042B95B48}" type="datetimeFigureOut">
              <a:rPr lang="el-GR" smtClean="0"/>
              <a:t>6/12/2022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3BBD9-6032-48FB-9765-FB7658EBB76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15A17400-8E59-4FD4-86B8-329042B95B48}" type="datetimeFigureOut">
              <a:rPr lang="el-GR" smtClean="0"/>
              <a:t>6/12/2022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E653BBD9-6032-48FB-9765-FB7658EBB76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15A17400-8E59-4FD4-86B8-329042B95B48}" type="datetimeFigureOut">
              <a:rPr lang="el-GR" smtClean="0"/>
              <a:t>6/12/2022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E653BBD9-6032-48FB-9765-FB7658EBB76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5A17400-8E59-4FD4-86B8-329042B95B48}" type="datetimeFigureOut">
              <a:rPr lang="el-GR" smtClean="0"/>
              <a:t>6/12/2022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653BBD9-6032-48FB-9765-FB7658EBB763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Word_Document1.doc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hyperlink" Target="&#928;&#961;&#974;&#964;&#949;&#962;%20&#914;&#959;&#942;&#952;&#949;&#953;&#949;&#962;&#913;&#953;&#956;&#959;&#961;&#961;&#945;&#947;&#943;&#945;.mp4" TargetMode="Externa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927" y="1844824"/>
            <a:ext cx="5544616" cy="3312368"/>
          </a:xfrm>
          <a:prstGeom prst="rect">
            <a:avLst/>
          </a:prstGeom>
        </p:spPr>
      </p:pic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739210"/>
          </a:xfrm>
        </p:spPr>
        <p:txBody>
          <a:bodyPr>
            <a:normAutofit/>
          </a:bodyPr>
          <a:lstStyle/>
          <a:p>
            <a:r>
              <a:rPr lang="el-GR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Σήμερα θα δουλέψουμε αλλιώς…!!!</a:t>
            </a:r>
            <a:endParaRPr lang="el-GR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1475656" y="2420888"/>
            <a:ext cx="6196405" cy="34563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Ας γίνουμε ομάδες!</a:t>
            </a:r>
            <a:endParaRPr lang="el-GR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83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Ας σκεφτούμε λιγάκι ακόμα!</a:t>
            </a:r>
            <a:endParaRPr lang="el-G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Καθώς ο Τάκης και η Μαρία έπαιζαν στην παιδική χαρά γλίστρησαν τα χέρια  της Μαρίας από το μονόζυγο και έπεσε κάτω. Αλλά εκεί που έπεσε υπήρχε ένα σπασμένο γυάλινο μπουκάλι. Η Μαρία τραυμάτισε το γόνατό της σοβαρά αφού σφηνώθηκε εκεί ένα κομμάτι γυαλί.</a:t>
            </a:r>
          </a:p>
          <a:p>
            <a:pPr marL="0" indent="0">
              <a:buNone/>
            </a:pP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Τι πιστεύετε κατά τη γνώμη σας ότι θα πρέπει να κάνει η μαμά της που μόλις έφτασε στον τόπο του ατυχήματος;</a:t>
            </a:r>
          </a:p>
          <a:p>
            <a:pPr marL="0" indent="0">
              <a:buNone/>
            </a:pP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Θα πρέπει να αφαιρέσει το γυαλί;</a:t>
            </a:r>
          </a:p>
          <a:p>
            <a:pPr marL="0" indent="0">
              <a:buNone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88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691680" y="1484784"/>
            <a:ext cx="5723468" cy="625953"/>
          </a:xfrm>
        </p:spPr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 επόμενο μάθημα θα μιλήσουμε για…</a:t>
            </a:r>
            <a:endParaRPr lang="el-GR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727200" y="4725144"/>
            <a:ext cx="5712179" cy="535478"/>
          </a:xfrm>
        </p:spPr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 τον πνιγμό</a:t>
            </a:r>
            <a:endParaRPr lang="el-GR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793" y="2348880"/>
            <a:ext cx="5832648" cy="230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4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l-GR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30" y="836712"/>
            <a:ext cx="7315200" cy="47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8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8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ΦΥΛΛΟ ΕΡΓΑΣΙΑΣ</a:t>
            </a:r>
            <a:endParaRPr lang="el-GR" sz="18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Αντικείμενο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4620744"/>
              </p:ext>
            </p:extLst>
          </p:nvPr>
        </p:nvGraphicFramePr>
        <p:xfrm>
          <a:off x="1935163" y="764704"/>
          <a:ext cx="5272087" cy="535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Έγγραφο" r:id="rId4" imgW="5271918" imgH="5352583" progId="Word.Document.12">
                  <p:embed/>
                </p:oleObj>
              </mc:Choice>
              <mc:Fallback>
                <p:oleObj name="Έγγραφο" r:id="rId4" imgW="5271918" imgH="535258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35163" y="764704"/>
                        <a:ext cx="5272087" cy="535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178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 να δούμε κάτι ενδιαφέρον….</a:t>
            </a:r>
            <a:endParaRPr lang="el-GR" sz="20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16832"/>
            <a:ext cx="6480720" cy="3456384"/>
          </a:xfrm>
        </p:spPr>
      </p:pic>
      <p:graphicFrame>
        <p:nvGraphicFramePr>
          <p:cNvPr id="5" name="Αντικείμενο 4">
            <a:hlinkClick r:id="rId5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218180"/>
              </p:ext>
            </p:extLst>
          </p:nvPr>
        </p:nvGraphicFramePr>
        <p:xfrm>
          <a:off x="1403648" y="5509543"/>
          <a:ext cx="1870075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Αντικείμενο κελύφους συσκευασίας" showAsIcon="1" r:id="rId6" imgW="1870560" imgH="439560" progId="Package">
                  <p:embed/>
                </p:oleObj>
              </mc:Choice>
              <mc:Fallback>
                <p:oleObj name="Αντικείμενο κελύφους συσκευασίας" showAsIcon="1" r:id="rId6" imgW="187056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03648" y="5509543"/>
                        <a:ext cx="1870075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998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Έλλειψη 1"/>
          <p:cNvSpPr/>
          <p:nvPr/>
        </p:nvSpPr>
        <p:spPr>
          <a:xfrm>
            <a:off x="1323648" y="1340768"/>
            <a:ext cx="2592288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ΑΙΜΟΡΡΑΓΙΕΣ</a:t>
            </a:r>
            <a:endParaRPr lang="el-GR" dirty="0"/>
          </a:p>
        </p:txBody>
      </p:sp>
      <p:sp>
        <p:nvSpPr>
          <p:cNvPr id="3" name="Έλλειψη 2"/>
          <p:cNvSpPr/>
          <p:nvPr/>
        </p:nvSpPr>
        <p:spPr>
          <a:xfrm>
            <a:off x="5220072" y="908720"/>
            <a:ext cx="2664296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bg1"/>
                </a:solidFill>
              </a:rPr>
              <a:t>Ε</a:t>
            </a:r>
            <a:r>
              <a:rPr lang="el-GR" dirty="0" smtClean="0">
                <a:solidFill>
                  <a:schemeClr val="tx1"/>
                </a:solidFill>
              </a:rPr>
              <a:t>ΕΣΩΤΕΡΙΚΕΣ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4" name="Έλλειψη 3"/>
          <p:cNvSpPr/>
          <p:nvPr/>
        </p:nvSpPr>
        <p:spPr>
          <a:xfrm>
            <a:off x="5076056" y="1988840"/>
            <a:ext cx="2664296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Ε</a:t>
            </a:r>
            <a:r>
              <a:rPr lang="el-GR" dirty="0" smtClean="0">
                <a:solidFill>
                  <a:schemeClr val="tx1"/>
                </a:solidFill>
              </a:rPr>
              <a:t>ΞΩΤΕΡΙΚΕΣ</a:t>
            </a:r>
            <a:endParaRPr lang="el-GR" dirty="0"/>
          </a:p>
        </p:txBody>
      </p:sp>
      <p:cxnSp>
        <p:nvCxnSpPr>
          <p:cNvPr id="6" name="Ευθύγραμμο βέλος σύνδεσης 5"/>
          <p:cNvCxnSpPr>
            <a:endCxn id="3" idx="2"/>
          </p:cNvCxnSpPr>
          <p:nvPr/>
        </p:nvCxnSpPr>
        <p:spPr>
          <a:xfrm flipV="1">
            <a:off x="3923928" y="1365920"/>
            <a:ext cx="1296144" cy="2628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/>
          <p:cNvCxnSpPr/>
          <p:nvPr/>
        </p:nvCxnSpPr>
        <p:spPr>
          <a:xfrm>
            <a:off x="3915936" y="1916832"/>
            <a:ext cx="1232128" cy="338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Βέλος προς τα κάτω 8"/>
          <p:cNvSpPr/>
          <p:nvPr/>
        </p:nvSpPr>
        <p:spPr>
          <a:xfrm>
            <a:off x="2339752" y="299695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/>
          <p:cNvSpPr/>
          <p:nvPr/>
        </p:nvSpPr>
        <p:spPr>
          <a:xfrm>
            <a:off x="2987824" y="3244334"/>
            <a:ext cx="1223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solidFill>
                  <a:schemeClr val="accent2"/>
                </a:solidFill>
              </a:rPr>
              <a:t>ΑΛΛΑ ΚΑΙ</a:t>
            </a:r>
            <a:endParaRPr lang="el-GR" dirty="0">
              <a:solidFill>
                <a:schemeClr val="accent2"/>
              </a:solidFill>
            </a:endParaRPr>
          </a:p>
        </p:txBody>
      </p:sp>
      <p:sp>
        <p:nvSpPr>
          <p:cNvPr id="11" name="Έλλειψη 10"/>
          <p:cNvSpPr/>
          <p:nvPr/>
        </p:nvSpPr>
        <p:spPr>
          <a:xfrm>
            <a:off x="827584" y="4410792"/>
            <a:ext cx="2304256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ΑΡΤΗΡΙΑΚΕΣ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2" name="Έλλειψη 11"/>
          <p:cNvSpPr/>
          <p:nvPr/>
        </p:nvSpPr>
        <p:spPr>
          <a:xfrm>
            <a:off x="2824384" y="5229200"/>
            <a:ext cx="2107656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ΦΛΕΒΙΚΕΣ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3" name="Έλλειψη 12"/>
          <p:cNvSpPr/>
          <p:nvPr/>
        </p:nvSpPr>
        <p:spPr>
          <a:xfrm>
            <a:off x="4283968" y="4314800"/>
            <a:ext cx="2794616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ΤΡΙΧΟΕΙΔΙΚΕΣ</a:t>
            </a:r>
            <a:endParaRPr lang="el-GR" dirty="0">
              <a:solidFill>
                <a:schemeClr val="tx1"/>
              </a:solidFill>
            </a:endParaRPr>
          </a:p>
        </p:txBody>
      </p:sp>
      <p:cxnSp>
        <p:nvCxnSpPr>
          <p:cNvPr id="7" name="Ευθύγραμμο βέλος σύνδεσης 6"/>
          <p:cNvCxnSpPr/>
          <p:nvPr/>
        </p:nvCxnSpPr>
        <p:spPr>
          <a:xfrm flipH="1">
            <a:off x="1763688" y="2255168"/>
            <a:ext cx="360040" cy="21556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ύγραμμο βέλος σύνδεσης 16"/>
          <p:cNvCxnSpPr/>
          <p:nvPr/>
        </p:nvCxnSpPr>
        <p:spPr>
          <a:xfrm>
            <a:off x="2915816" y="2255168"/>
            <a:ext cx="504056" cy="2974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ύγραμμο βέλος σύνδεσης 18"/>
          <p:cNvCxnSpPr/>
          <p:nvPr/>
        </p:nvCxnSpPr>
        <p:spPr>
          <a:xfrm>
            <a:off x="3536304" y="2171561"/>
            <a:ext cx="1323728" cy="21935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65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Συμπτώματα</a:t>
            </a:r>
            <a:endParaRPr lang="el-GR" sz="2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1800" dirty="0" smtClean="0"/>
              <a:t>Μικρές αιμορραγίες : 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l-GR" sz="1800" dirty="0" smtClean="0"/>
              <a:t>Μικρή φανερή εκροή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l-GR" sz="1800" dirty="0" smtClean="0"/>
              <a:t>Ανησυχία πάσχοντα</a:t>
            </a:r>
          </a:p>
          <a:p>
            <a:pPr marL="0" indent="0">
              <a:buNone/>
            </a:pPr>
            <a:r>
              <a:rPr lang="el-GR" sz="1800" dirty="0" smtClean="0"/>
              <a:t>Μεγάλες αιμορραγίες: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l-GR" sz="1800" dirty="0" smtClean="0"/>
              <a:t>Σύγχυση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l-GR" sz="1800" dirty="0" smtClean="0"/>
              <a:t>Ωχρότητα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l-GR" sz="1800" dirty="0" smtClean="0"/>
              <a:t>Ταχυσφυγμία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l-GR" sz="1800" dirty="0" smtClean="0"/>
              <a:t>Ψυχρά άκρα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l-GR" sz="1800" dirty="0" smtClean="0"/>
              <a:t>Προοδευτική πτώση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l-GR" sz="1800" dirty="0" smtClean="0"/>
              <a:t>Καταπληξία</a:t>
            </a:r>
          </a:p>
          <a:p>
            <a:pPr marL="342900" indent="-342900" algn="ctr">
              <a:buFont typeface="+mj-lt"/>
              <a:buAutoNum type="arabicPeriod"/>
            </a:pPr>
            <a:endParaRPr lang="el-GR" sz="1800" dirty="0" smtClean="0"/>
          </a:p>
          <a:p>
            <a:pPr marL="0" indent="0" algn="ctr">
              <a:buNone/>
            </a:pPr>
            <a:endParaRPr lang="el-GR" sz="1800" dirty="0" smtClean="0"/>
          </a:p>
        </p:txBody>
      </p:sp>
    </p:spTree>
    <p:extLst>
      <p:ext uri="{BB962C8B-B14F-4D97-AF65-F5344CB8AC3E}">
        <p14:creationId xmlns:p14="http://schemas.microsoft.com/office/powerpoint/2010/main" val="104989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ΠΡΟΣΟΧΗ</a:t>
            </a:r>
            <a:endParaRPr lang="el-G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1800" dirty="0" smtClean="0">
                <a:solidFill>
                  <a:srgbClr val="FF0000"/>
                </a:solidFill>
              </a:rPr>
              <a:t>1</a:t>
            </a:r>
            <a:r>
              <a:rPr lang="el-GR" sz="1800" dirty="0" smtClean="0"/>
              <a:t>.Διατηρούμε την περιοχή της αιμορραγίας όσο πιο καθαρή μπορούμε για την αποφυγή μόλυνσης.</a:t>
            </a:r>
          </a:p>
          <a:p>
            <a:pPr marL="0" indent="0">
              <a:buNone/>
            </a:pPr>
            <a:endParaRPr lang="el-GR" sz="1800" dirty="0"/>
          </a:p>
          <a:p>
            <a:pPr marL="0" indent="0">
              <a:buNone/>
            </a:pPr>
            <a:endParaRPr lang="el-GR" sz="1800" dirty="0" smtClean="0"/>
          </a:p>
          <a:p>
            <a:pPr marL="0" indent="0">
              <a:buNone/>
            </a:pPr>
            <a:r>
              <a:rPr lang="el-GR" sz="1800" dirty="0" smtClean="0">
                <a:solidFill>
                  <a:srgbClr val="FF0000"/>
                </a:solidFill>
              </a:rPr>
              <a:t>2</a:t>
            </a:r>
            <a:r>
              <a:rPr lang="el-GR" sz="1800" dirty="0" smtClean="0"/>
              <a:t>.Δεν αφαιρούμε αντικείμενα που έχουν σφηνώσει βαθιά στη πληγή γιατί θα προκαλέσουμε μεγαλύτερη αιμορραγία.</a:t>
            </a:r>
          </a:p>
          <a:p>
            <a:pPr marL="0" indent="0">
              <a:buNone/>
            </a:pPr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417591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ΠΡΩΤΕΣ ΒΟΗΘΕΙΕΣ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75656" y="1988840"/>
            <a:ext cx="6196405" cy="4046047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l-G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Αφαιρούμε τα ρούχα από την περιοχή της αιμορραγίας. Πιθανά αντικείμενα θα απομακρυνθούν με το τρεχούμενο νερό ή το φυσιολογικό ορό.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Ξαπλώνουμε τον τραυματία ύπτια, για να εμποδίσουμε την ισχαιμία του εγκεφάλου.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ΠΙΕΖΟΥΜΕ </a:t>
            </a:r>
            <a:r>
              <a:rPr lang="el-G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με πολλές γάζες αποστειρωμένες </a:t>
            </a:r>
            <a:r>
              <a:rPr lang="el-G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με ένα οποιοδήποτε κομμάτι ύφασμα για αρκετά λεπτά. Αν ποτίσουν οι γάζες </a:t>
            </a:r>
            <a:r>
              <a:rPr lang="el-GR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δεν τις αφαιρούμε </a:t>
            </a:r>
            <a:r>
              <a:rPr lang="el-G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προσθέτουμε από πάνω κ άλλες.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Σε περίπτωση ενσφήνωσης αντικειμένου πιέζουμε τα δύο χείλη.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Αν εφαρμόσουμε πιεστικό επίδεσμο δεν θα πρέπει να τον σφίξουμε πολύ.</a:t>
            </a:r>
          </a:p>
          <a:p>
            <a:pPr marL="0" indent="0">
              <a:buNone/>
            </a:pPr>
            <a:r>
              <a:rPr lang="el-G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Σε κάθε περίπτωση καλούμε επείγουσα βοήθεια.</a:t>
            </a:r>
            <a:endParaRPr lang="el-GR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77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204022"/>
              </p:ext>
            </p:extLst>
          </p:nvPr>
        </p:nvGraphicFramePr>
        <p:xfrm>
          <a:off x="1979712" y="2132856"/>
          <a:ext cx="3352626" cy="3603625"/>
        </p:xfrm>
        <a:graphic>
          <a:graphicData uri="http://schemas.openxmlformats.org/drawingml/2006/table">
            <a:tbl>
              <a:tblPr firstRow="1" firstCol="1" bandRow="1"/>
              <a:tblGrid>
                <a:gridCol w="1172941"/>
                <a:gridCol w="1128701"/>
                <a:gridCol w="1050984"/>
              </a:tblGrid>
              <a:tr h="11832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7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1.</a:t>
                      </a:r>
                      <a:r>
                        <a:rPr lang="el-GR" sz="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l-GR" sz="7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Σε μια αιμορραγία ασκούμε πίεση με πολλές γάζες και όταν ματώσουν τις αφαιρούμε και τοποθετούμε καινούργιες.</a:t>
                      </a:r>
                      <a:endParaRPr lang="el-GR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700" dirty="0">
                          <a:solidFill>
                            <a:srgbClr val="7030A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Σωστό ή Λάθος</a:t>
                      </a:r>
                      <a:r>
                        <a:rPr lang="el-GR" sz="7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;</a:t>
                      </a:r>
                      <a:endParaRPr lang="el-GR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28" marR="43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7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2.Πώς μπορεί να προκληθεί </a:t>
                      </a:r>
                      <a:endParaRPr lang="el-GR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7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μια εξωτερική αιμορραγία;</a:t>
                      </a:r>
                      <a:endParaRPr lang="el-GR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28" marR="43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3.</a:t>
                      </a:r>
                      <a:r>
                        <a:rPr lang="el-GR" sz="70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l-GR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Ποιά είναι τα είδη</a:t>
                      </a:r>
                      <a:endParaRPr lang="el-G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της αιμορραγίας;</a:t>
                      </a:r>
                      <a:endParaRPr lang="el-G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l-G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28" marR="43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32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7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4.Από τι εξαρτάται η ένταση της αιμορραγίας;</a:t>
                      </a:r>
                      <a:endParaRPr lang="el-GR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28" marR="43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700">
                          <a:effectLst/>
                          <a:latin typeface="Arial"/>
                          <a:ea typeface="Calibri"/>
                          <a:cs typeface="Times New Roman"/>
                        </a:rPr>
                        <a:t>5.Πώς μπορεί να προκληθεί μια εξωτερική αιμορραγία;</a:t>
                      </a:r>
                      <a:endParaRPr lang="el-G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28" marR="43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7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6.Όταν δίνουμε τις πρώτες βοήθειες σε αιμορραγίες θα πρέπει να εξασφαλίζουμε τις καλύτερες συνθήκες καθαριότητας για να αποφύγουμε τις μολύνσεις.</a:t>
                      </a:r>
                      <a:endParaRPr lang="el-GR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7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Σωστό ή Λάθος</a:t>
                      </a:r>
                      <a:r>
                        <a:rPr lang="el-GR" sz="7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;</a:t>
                      </a:r>
                      <a:endParaRPr lang="el-GR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28" marR="43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70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7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7.Τι χρώμα έχει το αίμα σε κάθε τύπο αιμορραγίας;</a:t>
                      </a:r>
                      <a:endParaRPr lang="el-GR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28" marR="43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7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8.</a:t>
                      </a:r>
                      <a:r>
                        <a:rPr lang="el-GR" sz="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l-GR" sz="7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Δεν πρέπει να αφαιρούμε αντικείμενα που έχουν σφηνωθεί βαθιά γιατί μπορεί να προκληθεί μεγαλύτερη αιμορραγία.</a:t>
                      </a:r>
                      <a:endParaRPr lang="el-GR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700" dirty="0">
                          <a:solidFill>
                            <a:schemeClr val="accent2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Σωστό ή Λάθος;</a:t>
                      </a:r>
                      <a:endParaRPr lang="el-GR" sz="700" dirty="0">
                        <a:solidFill>
                          <a:schemeClr val="accent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28" marR="43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7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9.Ποιά είναι τα συμπτώματα που θα παρουσιάσει ο πάσχων από σε μια μεγάλη αιμορραγία;</a:t>
                      </a:r>
                      <a:endParaRPr lang="el-GR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028" marR="430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32264" y="692696"/>
            <a:ext cx="603973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Ας μάθουμε για τις αιμορραγίες παίζοντας!!</a:t>
            </a:r>
            <a:endParaRPr kumimoji="0" lang="el-GR" altLang="el-G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Παρακάτω θα παίξουμε την γνωστή μας &lt;&lt;τρίλιζα&gt;&gt;.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Κάθε ομάδα θα διαλέξει μια διαδρομή και συγκεκριμένα η </a:t>
            </a:r>
            <a:r>
              <a:rPr kumimoji="0" lang="el-GR" altLang="el-GR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κόκκινη </a:t>
            </a:r>
            <a:r>
              <a:rPr kumimoji="0" lang="el-GR" altLang="el-G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ομάδα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θα ακολουθήσει τον κάθετο δρόμο και η </a:t>
            </a:r>
            <a:r>
              <a:rPr kumimoji="0" lang="el-GR" altLang="el-GR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μπλε</a:t>
            </a:r>
            <a:r>
              <a:rPr kumimoji="0" lang="el-GR" altLang="el-GR" sz="1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l-GR" altLang="el-G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τον οριζόντιο δρόμο.</a:t>
            </a:r>
            <a:endParaRPr kumimoji="0" lang="el-GR" altLang="el-G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Ας αρχίσουμε</a:t>
            </a:r>
            <a:r>
              <a:rPr kumimoji="0" lang="el-GR" altLang="el-GR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…</a:t>
            </a:r>
            <a:endParaRPr kumimoji="0" lang="el-GR" alt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52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Ας ανακεφαλαιώσουμε!</a:t>
            </a:r>
            <a:endParaRPr lang="el-GR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endParaRPr lang="el-GR" sz="1800" smtClean="0"/>
          </a:p>
          <a:p>
            <a:pPr>
              <a:buFont typeface="Wingdings" panose="05000000000000000000" pitchFamily="2" charset="2"/>
              <a:buChar char="v"/>
            </a:pPr>
            <a:r>
              <a:rPr lang="el-GR" sz="1800" smtClean="0"/>
              <a:t>Πείτε </a:t>
            </a:r>
            <a:r>
              <a:rPr lang="el-GR" sz="1800" dirty="0" smtClean="0"/>
              <a:t>μου </a:t>
            </a:r>
            <a:r>
              <a:rPr lang="el-GR" sz="1800" dirty="0" smtClean="0">
                <a:solidFill>
                  <a:srgbClr val="7030A0"/>
                </a:solidFill>
              </a:rPr>
              <a:t>3 </a:t>
            </a:r>
            <a:r>
              <a:rPr lang="el-GR" sz="1800" dirty="0" smtClean="0"/>
              <a:t>πληροφορίες που μάθαμε σήμερα;</a:t>
            </a:r>
          </a:p>
          <a:p>
            <a:pPr marL="0" indent="0">
              <a:buNone/>
            </a:pPr>
            <a:endParaRPr lang="el-GR" sz="1800" dirty="0" smtClean="0"/>
          </a:p>
          <a:p>
            <a:pPr algn="ctr">
              <a:buFont typeface="Wingdings" panose="05000000000000000000" pitchFamily="2" charset="2"/>
              <a:buChar char="v"/>
            </a:pPr>
            <a:r>
              <a:rPr lang="el-GR" sz="1800" dirty="0" smtClean="0"/>
              <a:t>Πείτε μου </a:t>
            </a:r>
            <a:r>
              <a:rPr lang="el-GR" sz="1800" dirty="0" smtClean="0">
                <a:solidFill>
                  <a:srgbClr val="00B050"/>
                </a:solidFill>
              </a:rPr>
              <a:t>2 </a:t>
            </a:r>
            <a:r>
              <a:rPr lang="el-GR" sz="1800" dirty="0" smtClean="0"/>
              <a:t>πληροφορίες που σας άρεσαν;</a:t>
            </a:r>
          </a:p>
          <a:p>
            <a:pPr marL="0" indent="0" algn="ctr">
              <a:buNone/>
            </a:pPr>
            <a:endParaRPr lang="el-GR" sz="18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l-GR" sz="1800" dirty="0" smtClean="0"/>
              <a:t>Πείτε μου </a:t>
            </a:r>
            <a:r>
              <a:rPr lang="el-GR" sz="1800" dirty="0" smtClean="0">
                <a:solidFill>
                  <a:srgbClr val="FFC000"/>
                </a:solidFill>
              </a:rPr>
              <a:t>1</a:t>
            </a:r>
            <a:r>
              <a:rPr lang="el-GR" sz="1800" dirty="0" smtClean="0"/>
              <a:t> πληροφορία που θα θέλατε να    ξανασυζητήσουμε.</a:t>
            </a:r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209830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Πινέζα">
  <a:themeElements>
    <a:clrScheme name="Συγκέντρωση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Πινέζα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Πινέζα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220</TotalTime>
  <Words>462</Words>
  <Application>Microsoft Office PowerPoint</Application>
  <PresentationFormat>Προβολή στην οθόνη (4:3)</PresentationFormat>
  <Paragraphs>78</Paragraphs>
  <Slides>12</Slides>
  <Notes>1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12</vt:i4>
      </vt:variant>
    </vt:vector>
  </HeadingPairs>
  <TitlesOfParts>
    <vt:vector size="15" baseType="lpstr">
      <vt:lpstr>Πινέζα</vt:lpstr>
      <vt:lpstr>Έγγραφο</vt:lpstr>
      <vt:lpstr>Αντικείμενο κελύφους συσκευασίας</vt:lpstr>
      <vt:lpstr>Σήμερα θα δουλέψουμε αλλιώς…!!!</vt:lpstr>
      <vt:lpstr>ΦΥΛΛΟ ΕΡΓΑΣΙΑΣ</vt:lpstr>
      <vt:lpstr>Για να δούμε κάτι ενδιαφέρον….</vt:lpstr>
      <vt:lpstr>Παρουσίαση του PowerPoint</vt:lpstr>
      <vt:lpstr>Συμπτώματα</vt:lpstr>
      <vt:lpstr>ΠΡΟΣΟΧΗ</vt:lpstr>
      <vt:lpstr>ΠΡΩΤΕΣ ΒΟΗΘΕΙΕΣ</vt:lpstr>
      <vt:lpstr>Παρουσίαση του PowerPoint</vt:lpstr>
      <vt:lpstr>Ας ανακεφαλαιώσουμε!</vt:lpstr>
      <vt:lpstr>Ας σκεφτούμε λιγάκι ακόμα!</vt:lpstr>
      <vt:lpstr>Στο επόμενο μάθημα θα μιλήσουμε για…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sevi voulgary</dc:creator>
  <cp:lastModifiedBy>sevi voulgary</cp:lastModifiedBy>
  <cp:revision>30</cp:revision>
  <dcterms:created xsi:type="dcterms:W3CDTF">2022-12-01T08:48:10Z</dcterms:created>
  <dcterms:modified xsi:type="dcterms:W3CDTF">2022-12-06T10:51:03Z</dcterms:modified>
</cp:coreProperties>
</file>