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9144000" cy="6858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TCOOAJ+Calibri Bold" charset="0"/>
      <p:regular r:id="rId24"/>
    </p:embeddedFont>
    <p:embeddedFont>
      <p:font typeface="NRWAAA+Wingdings" charset="2"/>
      <p:regular r:id="rId25"/>
    </p:embeddedFont>
    <p:embeddedFont>
      <p:font typeface="HNLVIJ+Calibri Bold" charset="0"/>
      <p:regular r:id="rId26"/>
    </p:embeddedFont>
    <p:embeddedFont>
      <p:font typeface="FEENBH+Calibri Bold" charset="0"/>
      <p:regular r:id="rId27"/>
    </p:embeddedFont>
    <p:embeddedFont>
      <p:font typeface="PFEDIF+Calibri Bold Italic" charset="0"/>
      <p:regular r:id="rId28"/>
    </p:embeddedFont>
    <p:embeddedFont>
      <p:font typeface="KIFBGS+Calibri Bold Italic" charset="0"/>
      <p:regular r:id="rId29"/>
    </p:embeddedFont>
    <p:embeddedFont>
      <p:font typeface="TKLOGI+Calibri" charset="0"/>
      <p:regular r:id="rId30"/>
    </p:embeddedFont>
    <p:embeddedFont>
      <p:font typeface="ERDAFI+Calibri" charset="0"/>
      <p:regular r:id="rId31"/>
    </p:embeddedFont>
    <p:embeddedFont>
      <p:font typeface="GPWDKI+Arial Narrow" charset="0"/>
      <p:regular r:id="rId32"/>
    </p:embeddedFont>
    <p:embeddedFont>
      <p:font typeface="TJGKVA+Calibri" charset="0"/>
      <p:regular r:id="rId33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7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4635" y="1326131"/>
            <a:ext cx="6161534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spc="10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lang="en-US" sz="3600" b="1" spc="10" dirty="0" smtClean="0">
                <a:solidFill>
                  <a:srgbClr val="FF0000"/>
                </a:solidFill>
                <a:latin typeface="TCOOAJ+Calibri Bold"/>
                <a:cs typeface="TCOOAJ+Calibri Bold"/>
              </a:rPr>
              <a:t>              </a:t>
            </a:r>
            <a:r>
              <a:rPr sz="3600" b="1" spc="10" smtClean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3600" b="1" spc="-20" dirty="0">
                <a:solidFill>
                  <a:srgbClr val="FF0000"/>
                </a:solidFill>
                <a:latin typeface="TCOOAJ+Calibri Bold"/>
                <a:cs typeface="TCOOAJ+Calibri Bold"/>
              </a:rPr>
              <a:t>Μίνι</a:t>
            </a:r>
            <a:r>
              <a:rPr sz="36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3600" b="1" spc="-18" dirty="0">
                <a:solidFill>
                  <a:srgbClr val="FF0000"/>
                </a:solidFill>
                <a:latin typeface="TCOOAJ+Calibri Bold"/>
                <a:cs typeface="TCOOAJ+Calibri Bold"/>
              </a:rPr>
              <a:t>μπάςκετ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2940" y="2469211"/>
            <a:ext cx="7871822" cy="163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600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Θ</a:t>
            </a:r>
            <a:r>
              <a:rPr sz="2600" b="1" spc="-2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600" b="1" spc="-23" dirty="0">
                <a:solidFill>
                  <a:srgbClr val="0000FF"/>
                </a:solidFill>
                <a:latin typeface="TCOOAJ+Calibri Bold"/>
                <a:cs typeface="TCOOAJ+Calibri Bold"/>
              </a:rPr>
              <a:t>καλα</a:t>
            </a:r>
            <a:r>
              <a:rPr sz="26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οςφαίριςθ</a:t>
            </a:r>
            <a:r>
              <a:rPr sz="2600" b="1" spc="-1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ωσ</a:t>
            </a:r>
            <a:r>
              <a:rPr sz="2600" b="1" spc="-1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600" b="1" spc="-16" dirty="0">
                <a:solidFill>
                  <a:srgbClr val="0000FF"/>
                </a:solidFill>
                <a:latin typeface="TCOOAJ+Calibri Bold"/>
                <a:cs typeface="TCOOAJ+Calibri Bold"/>
              </a:rPr>
              <a:t>ομαδικό</a:t>
            </a:r>
            <a:r>
              <a:rPr sz="2600" b="1" spc="2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ά</a:t>
            </a:r>
            <a:r>
              <a:rPr sz="2600" b="1" spc="-26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λθμα</a:t>
            </a:r>
            <a:r>
              <a:rPr sz="2600" b="1" spc="-2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ςυνειςφζρει</a:t>
            </a:r>
          </a:p>
          <a:p>
            <a:pPr marL="358444" marR="0">
              <a:lnSpc>
                <a:spcPts val="3122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ςτθν</a:t>
            </a:r>
            <a:r>
              <a:rPr sz="2600" b="1" spc="-2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ανάπτυξθ</a:t>
            </a:r>
            <a:r>
              <a:rPr sz="2600" b="1" spc="-1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των ςτοιχείων </a:t>
            </a:r>
            <a:r>
              <a:rPr sz="2600" b="1" spc="-17" dirty="0">
                <a:solidFill>
                  <a:srgbClr val="0000FF"/>
                </a:solidFill>
                <a:latin typeface="TCOOAJ+Calibri Bold"/>
                <a:cs typeface="TCOOAJ+Calibri Bold"/>
              </a:rPr>
              <a:t>κοινωνικότθτασ</a:t>
            </a:r>
            <a:r>
              <a:rPr sz="2600" b="1" spc="3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600" b="1" spc="-39" dirty="0">
                <a:solidFill>
                  <a:srgbClr val="0000FF"/>
                </a:solidFill>
                <a:latin typeface="TCOOAJ+Calibri Bold"/>
                <a:cs typeface="TCOOAJ+Calibri Bold"/>
              </a:rPr>
              <a:t>και</a:t>
            </a:r>
            <a:r>
              <a:rPr sz="2600" b="1" spc="4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τθσ</a:t>
            </a:r>
          </a:p>
          <a:p>
            <a:pPr marL="358444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ςυντροφικότθτασ</a:t>
            </a:r>
            <a:r>
              <a:rPr sz="2600" b="1" spc="-2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600" b="1" spc="-10" dirty="0">
                <a:solidFill>
                  <a:srgbClr val="0000FF"/>
                </a:solidFill>
                <a:latin typeface="TCOOAJ+Calibri Bold"/>
                <a:cs typeface="TCOOAJ+Calibri Bold"/>
              </a:rPr>
              <a:t>των</a:t>
            </a: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παιδιϊν, παράλλθλα</a:t>
            </a:r>
            <a:r>
              <a:rPr sz="2600" b="1" spc="-5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με τθ</a:t>
            </a:r>
          </a:p>
          <a:p>
            <a:pPr marL="358444" marR="0">
              <a:lnSpc>
                <a:spcPts val="3119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φυςικ</a:t>
            </a:r>
            <a:r>
              <a:rPr sz="26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600" b="1" spc="-83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βελτίωςθ</a:t>
            </a: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διαφόρων</a:t>
            </a:r>
            <a:r>
              <a:rPr sz="2600" b="1" spc="-29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6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ικανοτ</a:t>
            </a:r>
            <a:r>
              <a:rPr sz="2600" b="1" spc="-29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600" b="1" spc="-10" dirty="0">
                <a:solidFill>
                  <a:srgbClr val="0000FF"/>
                </a:solidFill>
                <a:latin typeface="TCOOAJ+Calibri Bold"/>
                <a:cs typeface="TCOOAJ+Calibri Bold"/>
              </a:rPr>
              <a:t>των</a:t>
            </a: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τουσ.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92273" y="103224"/>
            <a:ext cx="3824990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0000"/>
                </a:solidFill>
                <a:latin typeface="TKLOGI+Calibri"/>
                <a:cs typeface="TKLOGI+Calibri"/>
              </a:rPr>
              <a:t>Διάγραμμα 1.</a:t>
            </a:r>
            <a:r>
              <a:rPr sz="2800" spc="26" dirty="0">
                <a:solidFill>
                  <a:srgbClr val="FF0000"/>
                </a:solidFill>
                <a:latin typeface="TKLOGI+Calibri"/>
                <a:cs typeface="TKLOGI+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TKLOGI+Calibri"/>
                <a:cs typeface="TKLOGI+Calibri"/>
              </a:rPr>
              <a:t>Διαςτάςεισ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02905" y="906246"/>
            <a:ext cx="553676" cy="282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23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24211D"/>
                </a:solidFill>
                <a:latin typeface="GPWDKI+Arial Narrow"/>
                <a:cs typeface="GPWDKI+Arial Narrow"/>
              </a:rPr>
              <a:t>12</a:t>
            </a:r>
            <a:r>
              <a:rPr sz="1700" spc="67" dirty="0">
                <a:solidFill>
                  <a:srgbClr val="24211D"/>
                </a:solidFill>
                <a:latin typeface="GPWDKI+Arial Narrow"/>
                <a:cs typeface="GPWDKI+Arial Narrow"/>
              </a:rPr>
              <a:t> </a:t>
            </a:r>
            <a:r>
              <a:rPr sz="1700" dirty="0">
                <a:solidFill>
                  <a:srgbClr val="24211D"/>
                </a:solidFill>
                <a:latin typeface="GPWDKI+Arial Narrow"/>
                <a:cs typeface="GPWDKI+Arial Narrow"/>
              </a:rPr>
              <a:t>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96740" y="3744821"/>
            <a:ext cx="455678" cy="282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23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24211D"/>
                </a:solidFill>
                <a:latin typeface="GPWDKI+Arial Narrow"/>
                <a:cs typeface="GPWDKI+Arial Narrow"/>
              </a:rPr>
              <a:t>4</a:t>
            </a:r>
            <a:r>
              <a:rPr sz="1700" spc="67" dirty="0">
                <a:solidFill>
                  <a:srgbClr val="24211D"/>
                </a:solidFill>
                <a:latin typeface="GPWDKI+Arial Narrow"/>
                <a:cs typeface="GPWDKI+Arial Narrow"/>
              </a:rPr>
              <a:t> </a:t>
            </a:r>
            <a:r>
              <a:rPr sz="1700" dirty="0">
                <a:solidFill>
                  <a:srgbClr val="24211D"/>
                </a:solidFill>
                <a:latin typeface="GPWDKI+Arial Narrow"/>
                <a:cs typeface="GPWDKI+Arial Narrow"/>
              </a:rPr>
              <a:t>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05277" y="423899"/>
            <a:ext cx="300074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spc="11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</a:t>
            </a:r>
            <a:r>
              <a:rPr lang="en-US" sz="2800" b="1" i="1" spc="11" dirty="0" smtClean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       </a:t>
            </a:r>
            <a:r>
              <a:rPr sz="2800" b="1" i="1" spc="11" smtClean="0">
                <a:solidFill>
                  <a:srgbClr val="FF0000"/>
                </a:solidFill>
                <a:latin typeface="KIFBGS+Calibri Bold Italic"/>
                <a:cs typeface="KIFBGS+Calibri Bold Italic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Γραμμζσ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4568" y="1398123"/>
            <a:ext cx="7728845" cy="1215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NRWAAA+Wingdings"/>
                <a:cs typeface="NRWAAA+Wingdings"/>
              </a:rPr>
              <a:t></a:t>
            </a:r>
            <a:r>
              <a:rPr sz="2400" spc="109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Οι</a:t>
            </a:r>
            <a:r>
              <a:rPr sz="2400" b="1" spc="-19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γραμμζσ των</a:t>
            </a:r>
            <a:r>
              <a:rPr sz="2400" b="1" spc="-2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μίνι</a:t>
            </a:r>
            <a:r>
              <a:rPr sz="2400" b="1" dirty="0">
                <a:solidFill>
                  <a:srgbClr val="0000FF"/>
                </a:solidFill>
                <a:latin typeface="FEENBH+Calibri Bold"/>
                <a:cs typeface="FEENBH+Calibri Bold"/>
              </a:rPr>
              <a:t>-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Γ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πεδο</a:t>
            </a:r>
            <a:r>
              <a:rPr sz="2400" b="1" spc="-1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μπάςκετ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ζχουν</a:t>
            </a:r>
            <a:r>
              <a:rPr sz="2400" b="1" spc="-2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ςυνταχ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εί</a:t>
            </a:r>
          </a:p>
          <a:p>
            <a:pPr marL="457199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μφωνα</a:t>
            </a:r>
            <a:r>
              <a:rPr sz="2400" b="1" spc="-4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με </a:t>
            </a:r>
            <a:r>
              <a:rPr sz="2400" b="1" spc="-17" dirty="0">
                <a:solidFill>
                  <a:srgbClr val="0000FF"/>
                </a:solidFill>
                <a:latin typeface="TCOOAJ+Calibri Bold"/>
                <a:cs typeface="TCOOAJ+Calibri Bold"/>
              </a:rPr>
              <a:t>το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Διάγραμμα</a:t>
            </a:r>
            <a:r>
              <a:rPr sz="2400" b="1" spc="-2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1.</a:t>
            </a:r>
          </a:p>
          <a:p>
            <a:pPr marL="0" marR="0">
              <a:lnSpc>
                <a:spcPts val="2929"/>
              </a:lnSpc>
              <a:spcBef>
                <a:spcPts val="575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NRWAAA+Wingdings"/>
                <a:cs typeface="NRWAAA+Wingdings"/>
              </a:rPr>
              <a:t></a:t>
            </a:r>
            <a:r>
              <a:rPr sz="2400" spc="109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Θ</a:t>
            </a:r>
            <a:r>
              <a:rPr sz="2400" b="1" spc="-17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γραμμ</a:t>
            </a:r>
            <a:r>
              <a:rPr sz="2400" b="1" dirty="0">
                <a:solidFill>
                  <a:srgbClr val="FF0000"/>
                </a:solidFill>
                <a:latin typeface="HNLVIJ+Calibri Bold"/>
                <a:cs typeface="HNLVIJ+Calibri Bold"/>
              </a:rPr>
              <a:t>ι</a:t>
            </a:r>
            <a:r>
              <a:rPr sz="2400" b="1" spc="-6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των</a:t>
            </a:r>
            <a:r>
              <a:rPr sz="2400" b="1" spc="-23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ελευ</a:t>
            </a:r>
            <a:r>
              <a:rPr sz="2400" b="1" dirty="0">
                <a:solidFill>
                  <a:srgbClr val="FF0000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ζρων</a:t>
            </a:r>
            <a:r>
              <a:rPr sz="2400" b="1" spc="-39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spc="-13" dirty="0">
                <a:solidFill>
                  <a:srgbClr val="FF0000"/>
                </a:solidFill>
                <a:latin typeface="TCOOAJ+Calibri Bold"/>
                <a:cs typeface="TCOOAJ+Calibri Bold"/>
              </a:rPr>
              <a:t>βολϊν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 απζχει 4,00</a:t>
            </a:r>
            <a:r>
              <a:rPr sz="2400" b="1" spc="-10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m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από τον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91768" y="2568809"/>
            <a:ext cx="1147613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9" dirty="0">
                <a:solidFill>
                  <a:srgbClr val="0000FF"/>
                </a:solidFill>
                <a:latin typeface="TCOOAJ+Calibri Bold"/>
                <a:cs typeface="TCOOAJ+Calibri Bold"/>
              </a:rPr>
              <a:t>πίνακα.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4568" y="3007685"/>
            <a:ext cx="6658001" cy="1215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NRWAAA+Wingdings"/>
                <a:cs typeface="NRWAAA+Wingdings"/>
              </a:rPr>
              <a:t></a:t>
            </a:r>
            <a:r>
              <a:rPr sz="2400" spc="109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Δεν</a:t>
            </a:r>
            <a:r>
              <a:rPr sz="2400" b="1" spc="-2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υπάρχει</a:t>
            </a:r>
            <a:r>
              <a:rPr sz="2400" b="1" spc="1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γραμμ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spc="-68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των</a:t>
            </a:r>
            <a:r>
              <a:rPr sz="2400" b="1" spc="-2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3 πόντων.</a:t>
            </a:r>
          </a:p>
          <a:p>
            <a:pPr marL="0" marR="0">
              <a:lnSpc>
                <a:spcPts val="2929"/>
              </a:lnSpc>
              <a:spcBef>
                <a:spcPts val="575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NRWAAA+Wingdings"/>
                <a:cs typeface="NRWAAA+Wingdings"/>
              </a:rPr>
              <a:t></a:t>
            </a:r>
            <a:r>
              <a:rPr sz="2400" spc="109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Πλεσ</a:t>
            </a:r>
            <a:r>
              <a:rPr sz="2400" b="1" spc="-19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οι</a:t>
            </a:r>
            <a:r>
              <a:rPr sz="2400" b="1" spc="-1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γραμμζσ </a:t>
            </a:r>
            <a:r>
              <a:rPr sz="2400" b="1" spc="-10" dirty="0">
                <a:solidFill>
                  <a:srgbClr val="0000FF"/>
                </a:solidFill>
                <a:latin typeface="TCOOAJ+Calibri Bold"/>
                <a:cs typeface="TCOOAJ+Calibri Bold"/>
              </a:rPr>
              <a:t>του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γθπζδου</a:t>
            </a:r>
            <a:r>
              <a:rPr sz="2400" b="1" spc="-3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πρζπει να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είναι 5</a:t>
            </a:r>
          </a:p>
          <a:p>
            <a:pPr marL="457199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εκατοςτά</a:t>
            </a:r>
            <a:r>
              <a:rPr sz="2400" b="1" spc="-4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πλάτοσ </a:t>
            </a:r>
            <a:r>
              <a:rPr sz="2400" b="1" spc="-36" dirty="0">
                <a:solidFill>
                  <a:srgbClr val="0000FF"/>
                </a:solidFill>
                <a:latin typeface="TCOOAJ+Calibri Bold"/>
                <a:cs typeface="TCOOAJ+Calibri Bold"/>
              </a:rPr>
              <a:t>και</a:t>
            </a:r>
            <a:r>
              <a:rPr sz="2400" b="1" spc="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απολ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τωσ</a:t>
            </a:r>
            <a:r>
              <a:rPr sz="2400" b="1" spc="-4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ορατζσ.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79725" y="423899"/>
            <a:ext cx="3450401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spc="19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</a:t>
            </a:r>
            <a:r>
              <a:rPr lang="en-US" sz="2800" b="1" i="1" spc="19" dirty="0" smtClean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       </a:t>
            </a:r>
            <a:r>
              <a:rPr sz="2800" b="1" i="1" spc="19" smtClean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Εξοπλιςμόσ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4568" y="1183747"/>
            <a:ext cx="4028505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92" dirty="0">
                <a:solidFill>
                  <a:srgbClr val="FF0000"/>
                </a:solidFill>
                <a:latin typeface="TCOOAJ+Calibri Bold"/>
                <a:cs typeface="TCOOAJ+Calibri Bold"/>
              </a:rPr>
              <a:t>Το</a:t>
            </a:r>
            <a:r>
              <a:rPr sz="2400" b="1" spc="171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γ</a:t>
            </a:r>
            <a:r>
              <a:rPr sz="2400" b="1" dirty="0">
                <a:solidFill>
                  <a:srgbClr val="FF0000"/>
                </a:solidFill>
                <a:latin typeface="HNLVIJ+Calibri Bold"/>
                <a:cs typeface="HNLVIJ+Calibri Bold"/>
              </a:rPr>
              <a:t>ι</a:t>
            </a:r>
            <a:r>
              <a:rPr sz="2400" b="1" spc="-10" dirty="0">
                <a:solidFill>
                  <a:srgbClr val="FF0000"/>
                </a:solidFill>
                <a:latin typeface="TCOOAJ+Calibri Bold"/>
                <a:cs typeface="TCOOAJ+Calibri Bold"/>
              </a:rPr>
              <a:t>πεδο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 πρζπει</a:t>
            </a:r>
            <a:r>
              <a:rPr sz="2400" b="1" spc="-12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να δια</a:t>
            </a:r>
            <a:r>
              <a:rPr sz="2400" b="1" dirty="0">
                <a:solidFill>
                  <a:srgbClr val="FF0000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ζτει: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4568" y="2061952"/>
            <a:ext cx="7619374" cy="18734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238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400" b="1" spc="-24" dirty="0">
                <a:solidFill>
                  <a:srgbClr val="0000FF"/>
                </a:solidFill>
                <a:latin typeface="TCOOAJ+Calibri Bold"/>
                <a:cs typeface="TCOOAJ+Calibri Bold"/>
              </a:rPr>
              <a:t>Ρίνακα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τοπο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ετθμζνο</a:t>
            </a:r>
            <a:r>
              <a:rPr sz="2400" b="1" spc="-5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ςε </a:t>
            </a:r>
            <a:r>
              <a:rPr sz="2400" b="1" spc="-15" dirty="0">
                <a:solidFill>
                  <a:srgbClr val="0000FF"/>
                </a:solidFill>
                <a:latin typeface="TCOOAJ+Calibri Bold"/>
                <a:cs typeface="TCOOAJ+Calibri Bold"/>
              </a:rPr>
              <a:t>δοκό</a:t>
            </a:r>
            <a:r>
              <a:rPr sz="2400" b="1" spc="-1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12" dirty="0">
                <a:solidFill>
                  <a:srgbClr val="0000FF"/>
                </a:solidFill>
                <a:latin typeface="TCOOAJ+Calibri Bold"/>
                <a:cs typeface="TCOOAJ+Calibri Bold"/>
              </a:rPr>
              <a:t>ςτ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ριξθσ</a:t>
            </a:r>
            <a:r>
              <a:rPr sz="2400" b="1" spc="1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προςτατευμζνο</a:t>
            </a:r>
          </a:p>
          <a:p>
            <a:pPr marL="269748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από</a:t>
            </a:r>
            <a:r>
              <a:rPr sz="2400" b="1" spc="-33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spc="-14" dirty="0">
                <a:solidFill>
                  <a:srgbClr val="FF0000"/>
                </a:solidFill>
                <a:latin typeface="TCOOAJ+Calibri Bold"/>
                <a:cs typeface="TCOOAJ+Calibri Bold"/>
              </a:rPr>
              <a:t>τθν</a:t>
            </a:r>
            <a:r>
              <a:rPr sz="2400" b="1" spc="-16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εμπρόσ</a:t>
            </a:r>
            <a:r>
              <a:rPr sz="2400" b="1" spc="-21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πλευρά.</a:t>
            </a:r>
            <a:r>
              <a:rPr sz="2400" b="1" spc="-23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 </a:t>
            </a:r>
            <a:r>
              <a:rPr sz="2400" b="1" spc="-20" dirty="0">
                <a:solidFill>
                  <a:srgbClr val="0000FF"/>
                </a:solidFill>
                <a:latin typeface="TCOOAJ+Calibri Bold"/>
                <a:cs typeface="TCOOAJ+Calibri Bold"/>
              </a:rPr>
              <a:t>πίνακασ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μπορεί</a:t>
            </a:r>
            <a:r>
              <a:rPr sz="2400" b="1" spc="-2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είναι μια</a:t>
            </a:r>
          </a:p>
          <a:p>
            <a:pPr marL="269748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επίπεδθ</a:t>
            </a:r>
            <a:r>
              <a:rPr sz="2400" b="1" spc="-3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επιφάνεια</a:t>
            </a:r>
            <a:r>
              <a:rPr sz="2400" b="1" spc="-2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καταςκευαςμζνθ</a:t>
            </a:r>
            <a:r>
              <a:rPr sz="2400" b="1" spc="-4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από</a:t>
            </a:r>
            <a:r>
              <a:rPr sz="2400" b="1" spc="-2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ςκλθρό</a:t>
            </a:r>
            <a:r>
              <a:rPr sz="2400" b="1" spc="-2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37" dirty="0">
                <a:solidFill>
                  <a:srgbClr val="0000FF"/>
                </a:solidFill>
                <a:latin typeface="TCOOAJ+Calibri Bold"/>
                <a:cs typeface="TCOOAJ+Calibri Bold"/>
              </a:rPr>
              <a:t>ξ</a:t>
            </a:r>
            <a:r>
              <a:rPr sz="2400" b="1" spc="-56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400" b="1" spc="-27" dirty="0">
                <a:solidFill>
                  <a:srgbClr val="0000FF"/>
                </a:solidFill>
                <a:latin typeface="TCOOAJ+Calibri Bold"/>
                <a:cs typeface="TCOOAJ+Calibri Bold"/>
              </a:rPr>
              <a:t>λο</a:t>
            </a:r>
            <a:r>
              <a:rPr sz="2400" b="1" spc="1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</a:p>
          <a:p>
            <a:pPr marL="269748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κατάλλθλο</a:t>
            </a:r>
            <a:r>
              <a:rPr sz="2400" b="1" spc="-3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διαφανζσ</a:t>
            </a:r>
            <a:r>
              <a:rPr sz="2400" b="1" spc="-2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33" dirty="0">
                <a:solidFill>
                  <a:srgbClr val="0000FF"/>
                </a:solidFill>
                <a:latin typeface="TCOOAJ+Calibri Bold"/>
                <a:cs typeface="TCOOAJ+Calibri Bold"/>
              </a:rPr>
              <a:t>υλικό,</a:t>
            </a:r>
            <a:r>
              <a:rPr sz="2400" b="1" spc="1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με διαςτάςεισ,</a:t>
            </a:r>
            <a:r>
              <a:rPr sz="24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όπωσ</a:t>
            </a:r>
          </a:p>
          <a:p>
            <a:pPr marL="269748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φαίνεται</a:t>
            </a:r>
            <a:r>
              <a:rPr sz="2400" b="1" spc="-2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ςε διάγραμμα</a:t>
            </a:r>
            <a:r>
              <a:rPr sz="2400" b="1" spc="-2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2.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4568" y="4403451"/>
            <a:ext cx="7541464" cy="150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238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Στεφάνθ</a:t>
            </a:r>
            <a:r>
              <a:rPr sz="2400" b="1" spc="-4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με δακτυλίουσ</a:t>
            </a:r>
            <a:r>
              <a:rPr sz="2400" b="1" spc="-5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36" dirty="0">
                <a:solidFill>
                  <a:srgbClr val="0000FF"/>
                </a:solidFill>
                <a:latin typeface="TCOOAJ+Calibri Bold"/>
                <a:cs typeface="TCOOAJ+Calibri Bold"/>
              </a:rPr>
              <a:t>και</a:t>
            </a:r>
            <a:r>
              <a:rPr sz="2400" b="1" spc="2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δίχτυα.</a:t>
            </a:r>
            <a:r>
              <a:rPr sz="2400" b="1" spc="-4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Κά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 μία από</a:t>
            </a:r>
            <a:r>
              <a:rPr sz="2400" b="1" spc="-2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αυτζσ</a:t>
            </a:r>
          </a:p>
          <a:p>
            <a:pPr marL="269748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ζχει 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ψοσ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FEENBH+Calibri Bold"/>
                <a:cs typeface="FEENBH+Calibri Bold"/>
              </a:rPr>
              <a:t>2,60</a:t>
            </a:r>
            <a:r>
              <a:rPr sz="2400" b="1" spc="-10" dirty="0">
                <a:solidFill>
                  <a:srgbClr val="FF0000"/>
                </a:solidFill>
                <a:latin typeface="FEENBH+Calibri Bold"/>
                <a:cs typeface="FEENBH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FEENBH+Calibri Bold"/>
                <a:cs typeface="FEENBH+Calibri Bold"/>
              </a:rPr>
              <a:t>m</a:t>
            </a:r>
            <a:r>
              <a:rPr sz="2400" b="1" spc="-13" dirty="0">
                <a:solidFill>
                  <a:srgbClr val="FF0000"/>
                </a:solidFill>
                <a:latin typeface="FEENBH+Calibri Bold"/>
                <a:cs typeface="FEENBH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για παιδιά θλικίασ</a:t>
            </a:r>
            <a:r>
              <a:rPr sz="2400" b="1" spc="-1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27" dirty="0">
                <a:solidFill>
                  <a:srgbClr val="0000FF"/>
                </a:solidFill>
                <a:latin typeface="TCOOAJ+Calibri Bold"/>
                <a:cs typeface="TCOOAJ+Calibri Bold"/>
              </a:rPr>
              <a:t>κάτω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των</a:t>
            </a:r>
            <a:r>
              <a:rPr sz="2400" b="1" spc="-2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12.</a:t>
            </a:r>
          </a:p>
          <a:p>
            <a:pPr marL="269748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B050"/>
                </a:solidFill>
                <a:latin typeface="TCOOAJ+Calibri Bold"/>
                <a:cs typeface="TCOOAJ+Calibri Bold"/>
              </a:rPr>
              <a:t>Είναι</a:t>
            </a:r>
            <a:r>
              <a:rPr sz="2400" b="1" spc="-14" dirty="0">
                <a:solidFill>
                  <a:srgbClr val="00B05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B050"/>
                </a:solidFill>
                <a:latin typeface="TCOOAJ+Calibri Bold"/>
                <a:cs typeface="TCOOAJ+Calibri Bold"/>
              </a:rPr>
              <a:t>δυνατόν</a:t>
            </a:r>
            <a:r>
              <a:rPr sz="2400" b="1" spc="-46" dirty="0">
                <a:solidFill>
                  <a:srgbClr val="00B05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B050"/>
                </a:solidFill>
                <a:latin typeface="TCOOAJ+Calibri Bold"/>
                <a:cs typeface="TCOOAJ+Calibri Bold"/>
              </a:rPr>
              <a:t>να</a:t>
            </a:r>
            <a:r>
              <a:rPr sz="2400" b="1" spc="-18" dirty="0">
                <a:solidFill>
                  <a:srgbClr val="00B05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B050"/>
                </a:solidFill>
                <a:latin typeface="TCOOAJ+Calibri Bold"/>
                <a:cs typeface="TCOOAJ+Calibri Bold"/>
              </a:rPr>
              <a:t>ζχουμε</a:t>
            </a:r>
            <a:r>
              <a:rPr sz="2400" b="1" spc="-16" dirty="0">
                <a:solidFill>
                  <a:srgbClr val="00B05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B050"/>
                </a:solidFill>
                <a:latin typeface="TCOOAJ+Calibri Bold"/>
                <a:cs typeface="TCOOAJ+Calibri Bold"/>
              </a:rPr>
              <a:t>χαμθλότερα</a:t>
            </a:r>
            <a:r>
              <a:rPr sz="2400" b="1" spc="-29" dirty="0">
                <a:solidFill>
                  <a:srgbClr val="00B050"/>
                </a:solidFill>
                <a:latin typeface="TCOOAJ+Calibri Bold"/>
                <a:cs typeface="TCOOAJ+Calibri Bold"/>
              </a:rPr>
              <a:t> </a:t>
            </a:r>
            <a:r>
              <a:rPr sz="2400" b="1" spc="-23" dirty="0">
                <a:solidFill>
                  <a:srgbClr val="00B050"/>
                </a:solidFill>
                <a:latin typeface="TCOOAJ+Calibri Bold"/>
                <a:cs typeface="TCOOAJ+Calibri Bold"/>
              </a:rPr>
              <a:t>καλά</a:t>
            </a:r>
            <a:r>
              <a:rPr sz="2400" b="1" dirty="0">
                <a:solidFill>
                  <a:srgbClr val="00B050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B050"/>
                </a:solidFill>
                <a:latin typeface="TCOOAJ+Calibri Bold"/>
                <a:cs typeface="TCOOAJ+Calibri Bold"/>
              </a:rPr>
              <a:t>ια</a:t>
            </a:r>
            <a:r>
              <a:rPr sz="2400" b="1" spc="-21" dirty="0">
                <a:solidFill>
                  <a:srgbClr val="00B05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B050"/>
                </a:solidFill>
                <a:latin typeface="TCOOAJ+Calibri Bold"/>
                <a:cs typeface="TCOOAJ+Calibri Bold"/>
              </a:rPr>
              <a:t>για </a:t>
            </a:r>
            <a:r>
              <a:rPr sz="2400" b="1" spc="-13" dirty="0">
                <a:solidFill>
                  <a:srgbClr val="00B050"/>
                </a:solidFill>
                <a:latin typeface="TCOOAJ+Calibri Bold"/>
                <a:cs typeface="TCOOAJ+Calibri Bold"/>
              </a:rPr>
              <a:t>πολ</a:t>
            </a:r>
            <a:r>
              <a:rPr sz="2400" b="1" dirty="0">
                <a:solidFill>
                  <a:srgbClr val="00B050"/>
                </a:solidFill>
                <a:latin typeface="HNLVIJ+Calibri Bold"/>
                <a:cs typeface="HNLVIJ+Calibri Bold"/>
              </a:rPr>
              <a:t>φ</a:t>
            </a:r>
          </a:p>
          <a:p>
            <a:pPr marL="269748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B050"/>
                </a:solidFill>
                <a:latin typeface="TCOOAJ+Calibri Bold"/>
                <a:cs typeface="TCOOAJ+Calibri Bold"/>
              </a:rPr>
              <a:t>μικρά</a:t>
            </a:r>
            <a:r>
              <a:rPr sz="2400" b="1" spc="-11" dirty="0">
                <a:solidFill>
                  <a:srgbClr val="00B05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B050"/>
                </a:solidFill>
                <a:latin typeface="TCOOAJ+Calibri Bold"/>
                <a:cs typeface="TCOOAJ+Calibri Bold"/>
              </a:rPr>
              <a:t>παιδιά.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79725" y="423899"/>
            <a:ext cx="3450401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spc="19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</a:t>
            </a:r>
            <a:r>
              <a:rPr lang="en-US" sz="2800" b="1" i="1" spc="19" dirty="0" smtClean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       </a:t>
            </a:r>
            <a:r>
              <a:rPr sz="2800" b="1" i="1" spc="19" smtClean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Εξοπλιςμόσ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4568" y="1183747"/>
            <a:ext cx="7713154" cy="3117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238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Οι</a:t>
            </a:r>
            <a:r>
              <a:rPr sz="2400" b="1" spc="-19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μπάλεσ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του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 Μίνι</a:t>
            </a:r>
            <a:r>
              <a:rPr sz="2400" b="1" spc="1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– </a:t>
            </a:r>
            <a:r>
              <a:rPr sz="24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Μπάςκετ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είναι παρόμοιεσ</a:t>
            </a:r>
            <a:r>
              <a:rPr sz="2400" b="1" spc="-3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με αυτζσ</a:t>
            </a:r>
          </a:p>
          <a:p>
            <a:pPr marL="269748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των</a:t>
            </a:r>
            <a:r>
              <a:rPr sz="2400" b="1" spc="-3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TCOOAJ+Calibri Bold"/>
                <a:cs typeface="TCOOAJ+Calibri Bold"/>
              </a:rPr>
              <a:t>ενθλίκων</a:t>
            </a:r>
            <a:r>
              <a:rPr sz="2400" b="1" spc="-2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12" dirty="0">
                <a:solidFill>
                  <a:srgbClr val="0000FF"/>
                </a:solidFill>
                <a:latin typeface="TCOOAJ+Calibri Bold"/>
                <a:cs typeface="TCOOAJ+Calibri Bold"/>
              </a:rPr>
              <a:t>ςτθ</a:t>
            </a:r>
            <a:r>
              <a:rPr sz="2400" b="1" spc="-19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μορφ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.</a:t>
            </a:r>
          </a:p>
          <a:p>
            <a:pPr marL="0" marR="0">
              <a:lnSpc>
                <a:spcPts val="2932"/>
              </a:lnSpc>
              <a:spcBef>
                <a:spcPts val="577"/>
              </a:spcBef>
              <a:spcAft>
                <a:spcPts val="0"/>
              </a:spcAft>
            </a:pPr>
            <a:r>
              <a:rPr sz="2400" spc="238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Για</a:t>
            </a:r>
            <a:r>
              <a:rPr sz="2400" b="1" spc="-2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παιδιά θλικίασ</a:t>
            </a:r>
            <a:r>
              <a:rPr sz="2400" b="1" spc="-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FEENBH+Calibri Bold"/>
                <a:cs typeface="FEENBH+Calibri Bold"/>
              </a:rPr>
              <a:t>9 -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12</a:t>
            </a:r>
            <a:r>
              <a:rPr sz="2400" b="1" spc="-12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ετϊν</a:t>
            </a:r>
            <a:r>
              <a:rPr sz="2400" b="1" spc="-23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χρθςιμοποιο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με</a:t>
            </a:r>
            <a:r>
              <a:rPr sz="2400" b="1" spc="-3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μπάλεσ</a:t>
            </a:r>
          </a:p>
          <a:p>
            <a:pPr marL="269748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μεγζ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ουσ</a:t>
            </a:r>
            <a:r>
              <a:rPr sz="2400" b="1" spc="-2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FEENBH+Calibri Bold"/>
                <a:cs typeface="FEENBH+Calibri Bold"/>
              </a:rPr>
              <a:t>No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5, περιμζτρου</a:t>
            </a:r>
            <a:r>
              <a:rPr sz="2400" b="1" spc="-47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66 </a:t>
            </a:r>
            <a:r>
              <a:rPr sz="2400" b="1" dirty="0">
                <a:solidFill>
                  <a:srgbClr val="FF0000"/>
                </a:solidFill>
                <a:latin typeface="FEENBH+Calibri Bold"/>
                <a:cs typeface="FEENBH+Calibri Bold"/>
              </a:rPr>
              <a:t>- 73 cm</a:t>
            </a:r>
            <a:r>
              <a:rPr sz="2400" b="1" spc="-15" dirty="0">
                <a:solidFill>
                  <a:srgbClr val="FF0000"/>
                </a:solidFill>
                <a:latin typeface="FEENBH+Calibri Bold"/>
                <a:cs typeface="FEENBH+Calibri Bold"/>
              </a:rPr>
              <a:t> </a:t>
            </a:r>
            <a:r>
              <a:rPr sz="2400" b="1" spc="-36" dirty="0">
                <a:solidFill>
                  <a:srgbClr val="FF0000"/>
                </a:solidFill>
                <a:latin typeface="TCOOAJ+Calibri Bold"/>
                <a:cs typeface="TCOOAJ+Calibri Bold"/>
              </a:rPr>
              <a:t>και</a:t>
            </a:r>
            <a:r>
              <a:rPr sz="2400" b="1" spc="16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βάρουσ</a:t>
            </a:r>
            <a:r>
              <a:rPr sz="2400" b="1" spc="-19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450 </a:t>
            </a:r>
            <a:r>
              <a:rPr sz="2400" b="1" dirty="0">
                <a:solidFill>
                  <a:srgbClr val="FF0000"/>
                </a:solidFill>
                <a:latin typeface="FEENBH+Calibri Bold"/>
                <a:cs typeface="FEENBH+Calibri Bold"/>
              </a:rPr>
              <a:t>-</a:t>
            </a:r>
          </a:p>
          <a:p>
            <a:pPr marL="269748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0000"/>
                </a:solidFill>
                <a:latin typeface="FEENBH+Calibri Bold"/>
                <a:cs typeface="FEENBH+Calibri Bold"/>
              </a:rPr>
              <a:t>500</a:t>
            </a:r>
            <a:r>
              <a:rPr sz="2400" b="1" spc="-15" dirty="0">
                <a:solidFill>
                  <a:srgbClr val="FF0000"/>
                </a:solidFill>
                <a:latin typeface="FEENBH+Calibri Bold"/>
                <a:cs typeface="FEENBH+Calibri Bold"/>
              </a:rPr>
              <a:t> </a:t>
            </a:r>
            <a:r>
              <a:rPr sz="2400" b="1" spc="-72" dirty="0">
                <a:solidFill>
                  <a:srgbClr val="FF0000"/>
                </a:solidFill>
                <a:latin typeface="FEENBH+Calibri Bold"/>
                <a:cs typeface="FEENBH+Calibri Bold"/>
              </a:rPr>
              <a:t>gr.</a:t>
            </a:r>
          </a:p>
          <a:p>
            <a:pPr marL="0" marR="0">
              <a:lnSpc>
                <a:spcPts val="2932"/>
              </a:lnSpc>
              <a:spcBef>
                <a:spcPts val="576"/>
              </a:spcBef>
              <a:spcAft>
                <a:spcPts val="0"/>
              </a:spcAft>
            </a:pPr>
            <a:r>
              <a:rPr sz="2400" spc="238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Για</a:t>
            </a:r>
            <a:r>
              <a:rPr sz="2400" b="1" spc="-2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παιδιά μικρότερθσ</a:t>
            </a:r>
            <a:r>
              <a:rPr sz="2400" b="1" spc="-3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θλικία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μπορο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με</a:t>
            </a:r>
            <a:r>
              <a:rPr sz="2400" b="1" spc="-5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 χρθςιμοποι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dirty="0">
                <a:solidFill>
                  <a:srgbClr val="0000FF"/>
                </a:solidFill>
                <a:latin typeface="FEENBH+Calibri Bold"/>
                <a:cs typeface="FEENBH+Calibri Bold"/>
              </a:rPr>
              <a:t>-</a:t>
            </a:r>
          </a:p>
          <a:p>
            <a:pPr marL="269748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ςουμε</a:t>
            </a:r>
            <a:r>
              <a:rPr sz="2400" b="1" spc="-3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μπάλεσ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μεγζ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ουσ</a:t>
            </a:r>
            <a:r>
              <a:rPr sz="2400" b="1" spc="-1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FEENBH+Calibri Bold"/>
                <a:cs typeface="FEENBH+Calibri Bold"/>
              </a:rPr>
              <a:t>No</a:t>
            </a:r>
            <a:r>
              <a:rPr sz="2400" b="1" spc="-19" dirty="0">
                <a:solidFill>
                  <a:srgbClr val="FF0000"/>
                </a:solidFill>
                <a:latin typeface="FEENBH+Calibri Bold"/>
                <a:cs typeface="FEENBH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3, περιμζτρου</a:t>
            </a:r>
            <a:r>
              <a:rPr sz="2400" b="1" spc="-35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55 </a:t>
            </a:r>
            <a:r>
              <a:rPr sz="2400" b="1" dirty="0">
                <a:solidFill>
                  <a:srgbClr val="FF0000"/>
                </a:solidFill>
                <a:latin typeface="FEENBH+Calibri Bold"/>
                <a:cs typeface="FEENBH+Calibri Bold"/>
              </a:rPr>
              <a:t>- 58 cm</a:t>
            </a:r>
            <a:r>
              <a:rPr sz="2400" b="1" spc="-27" dirty="0">
                <a:solidFill>
                  <a:srgbClr val="FF0000"/>
                </a:solidFill>
                <a:latin typeface="FEENBH+Calibri Bold"/>
                <a:cs typeface="FEENBH+Calibri Bold"/>
              </a:rPr>
              <a:t> </a:t>
            </a:r>
            <a:r>
              <a:rPr sz="2400" b="1" spc="-36" dirty="0">
                <a:solidFill>
                  <a:srgbClr val="FF0000"/>
                </a:solidFill>
                <a:latin typeface="TCOOAJ+Calibri Bold"/>
                <a:cs typeface="TCOOAJ+Calibri Bold"/>
              </a:rPr>
              <a:t>και</a:t>
            </a:r>
          </a:p>
          <a:p>
            <a:pPr marL="269748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βάρουσ</a:t>
            </a:r>
            <a:r>
              <a:rPr sz="2400" b="1" spc="-31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310 </a:t>
            </a:r>
            <a:r>
              <a:rPr sz="2400" b="1" dirty="0">
                <a:solidFill>
                  <a:srgbClr val="FF0000"/>
                </a:solidFill>
                <a:latin typeface="FEENBH+Calibri Bold"/>
                <a:cs typeface="FEENBH+Calibri Bold"/>
              </a:rPr>
              <a:t>- 330 </a:t>
            </a:r>
            <a:r>
              <a:rPr sz="2400" b="1" spc="-72" dirty="0">
                <a:solidFill>
                  <a:srgbClr val="FF0000"/>
                </a:solidFill>
                <a:latin typeface="FEENBH+Calibri Bold"/>
                <a:cs typeface="FEENBH+Calibri Bold"/>
              </a:rPr>
              <a:t>gr.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4568" y="1398123"/>
            <a:ext cx="7822328" cy="3995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400" spc="3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1" dirty="0">
                <a:solidFill>
                  <a:srgbClr val="0000FF"/>
                </a:solidFill>
                <a:latin typeface="TCOOAJ+Calibri Bold"/>
                <a:cs typeface="TCOOAJ+Calibri Bold"/>
              </a:rPr>
              <a:t>΢ολόι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για να</a:t>
            </a:r>
            <a:r>
              <a:rPr sz="24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μετρο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νται</a:t>
            </a:r>
            <a:r>
              <a:rPr sz="2400" b="1" spc="-5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οι χρονικζσ περίοδοι</a:t>
            </a:r>
            <a:r>
              <a:rPr sz="2400" b="1" spc="-3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του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αγϊνα,</a:t>
            </a:r>
          </a:p>
          <a:p>
            <a:pPr marL="355092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35" dirty="0">
                <a:solidFill>
                  <a:srgbClr val="0000FF"/>
                </a:solidFill>
                <a:latin typeface="TCOOAJ+Calibri Bold"/>
                <a:cs typeface="TCOOAJ+Calibri Bold"/>
              </a:rPr>
              <a:t>κα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ϊσ</a:t>
            </a:r>
            <a:r>
              <a:rPr sz="2400" b="1" spc="-2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35" dirty="0">
                <a:solidFill>
                  <a:srgbClr val="0000FF"/>
                </a:solidFill>
                <a:latin typeface="TCOOAJ+Calibri Bold"/>
                <a:cs typeface="TCOOAJ+Calibri Bold"/>
              </a:rPr>
              <a:t>και</a:t>
            </a:r>
            <a:r>
              <a:rPr sz="2400" b="1" spc="1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7" dirty="0">
                <a:solidFill>
                  <a:srgbClr val="0000FF"/>
                </a:solidFill>
                <a:latin typeface="TCOOAJ+Calibri Bold"/>
                <a:cs typeface="TCOOAJ+Calibri Bold"/>
              </a:rPr>
              <a:t>τα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διαλλείματα.</a:t>
            </a:r>
          </a:p>
          <a:p>
            <a:pPr marL="0" marR="0">
              <a:lnSpc>
                <a:spcPts val="2929"/>
              </a:lnSpc>
              <a:spcBef>
                <a:spcPts val="575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400" spc="3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Φ</a:t>
            </a:r>
            <a:r>
              <a:rPr sz="2400" b="1" spc="-58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λλο</a:t>
            </a:r>
            <a:r>
              <a:rPr sz="2400" b="1" spc="-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αγϊνα.</a:t>
            </a:r>
          </a:p>
          <a:p>
            <a:pPr marL="0" marR="0">
              <a:lnSpc>
                <a:spcPts val="2929"/>
              </a:lnSpc>
              <a:spcBef>
                <a:spcPts val="526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400" spc="3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Δείκτεσ</a:t>
            </a:r>
            <a:r>
              <a:rPr sz="2400" b="1" spc="-3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TCOOAJ+Calibri Bold"/>
                <a:cs typeface="TCOOAJ+Calibri Bold"/>
              </a:rPr>
              <a:t>αρι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μθμζνουσ</a:t>
            </a:r>
            <a:r>
              <a:rPr sz="2400" b="1" spc="-4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από 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το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1 ζωσ</a:t>
            </a:r>
            <a:r>
              <a:rPr sz="24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5, για να δείχνουμε</a:t>
            </a:r>
          </a:p>
          <a:p>
            <a:pPr marL="355092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7" dirty="0">
                <a:solidFill>
                  <a:srgbClr val="0000FF"/>
                </a:solidFill>
                <a:latin typeface="TCOOAJ+Calibri Bold"/>
                <a:cs typeface="TCOOAJ+Calibri Bold"/>
              </a:rPr>
              <a:t>τα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ςφάλματα</a:t>
            </a:r>
            <a:r>
              <a:rPr sz="2400" b="1" spc="-2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των</a:t>
            </a:r>
            <a:r>
              <a:rPr sz="2400" b="1" spc="-2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παικτϊν.</a:t>
            </a:r>
          </a:p>
          <a:p>
            <a:pPr marL="0" marR="0">
              <a:lnSpc>
                <a:spcPts val="2929"/>
              </a:lnSpc>
              <a:spcBef>
                <a:spcPts val="575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400" spc="3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Μια</a:t>
            </a:r>
            <a:r>
              <a:rPr sz="2400" b="1" spc="-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ςυςκευ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spc="-8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που</a:t>
            </a:r>
            <a:r>
              <a:rPr sz="2400" b="1" spc="-2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 θχεί δυνατά.</a:t>
            </a:r>
          </a:p>
          <a:p>
            <a:pPr marL="0" marR="0">
              <a:lnSpc>
                <a:spcPts val="2929"/>
              </a:lnSpc>
              <a:spcBef>
                <a:spcPts val="526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400" spc="3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Ζνα</a:t>
            </a:r>
            <a:r>
              <a:rPr sz="2400" b="1" spc="-2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TCOOAJ+Calibri Bold"/>
                <a:cs typeface="TCOOAJ+Calibri Bold"/>
              </a:rPr>
              <a:t>κόκκινο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βζλοσ ςε </a:t>
            </a:r>
            <a:r>
              <a:rPr sz="2400" b="1" spc="-13" dirty="0">
                <a:solidFill>
                  <a:srgbClr val="0000FF"/>
                </a:solidFill>
                <a:latin typeface="TCOOAJ+Calibri Bold"/>
                <a:cs typeface="TCOOAJ+Calibri Bold"/>
              </a:rPr>
              <a:t>λευκό</a:t>
            </a:r>
            <a:r>
              <a:rPr sz="2400" b="1" spc="-2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φόντο</a:t>
            </a:r>
            <a:r>
              <a:rPr sz="2400" b="1" spc="-19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για να δείχνει</a:t>
            </a:r>
            <a:r>
              <a:rPr sz="2400" b="1" spc="-1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τθν</a:t>
            </a:r>
          </a:p>
          <a:p>
            <a:pPr marL="355092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6" dirty="0">
                <a:solidFill>
                  <a:srgbClr val="0000FF"/>
                </a:solidFill>
                <a:latin typeface="TCOOAJ+Calibri Bold"/>
                <a:cs typeface="TCOOAJ+Calibri Bold"/>
              </a:rPr>
              <a:t>κατε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υνςθ</a:t>
            </a:r>
            <a:r>
              <a:rPr sz="2400" b="1" spc="-4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επόμενθσ</a:t>
            </a:r>
            <a:r>
              <a:rPr sz="2400" b="1" spc="-5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7" dirty="0">
                <a:solidFill>
                  <a:srgbClr val="0000FF"/>
                </a:solidFill>
                <a:latin typeface="TCOOAJ+Calibri Bold"/>
                <a:cs typeface="TCOOAJ+Calibri Bold"/>
              </a:rPr>
              <a:t>κατοχ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σ</a:t>
            </a:r>
            <a:r>
              <a:rPr sz="2400" b="1" spc="-1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τθσ</a:t>
            </a:r>
            <a:r>
              <a:rPr sz="2400" b="1" spc="-29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μπάλασ</a:t>
            </a:r>
            <a:r>
              <a:rPr sz="2400" b="1" spc="-1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από</a:t>
            </a:r>
            <a:r>
              <a:rPr sz="2400" b="1" spc="-2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μια</a:t>
            </a:r>
          </a:p>
          <a:p>
            <a:pPr marL="355092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ομάδα</a:t>
            </a:r>
            <a:r>
              <a:rPr sz="2400" b="1" spc="-4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μφωνα</a:t>
            </a:r>
            <a:r>
              <a:rPr sz="2400" b="1" spc="-3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με τον</a:t>
            </a:r>
            <a:r>
              <a:rPr sz="2400" b="1" spc="-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κανόνα</a:t>
            </a:r>
            <a:r>
              <a:rPr sz="2400" b="1" spc="-1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τθσ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εναλλαςςόμενθσ</a:t>
            </a:r>
          </a:p>
          <a:p>
            <a:pPr marL="355092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κατοχ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σ.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00607" y="210539"/>
            <a:ext cx="2126157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0000"/>
                </a:solidFill>
                <a:latin typeface="TKLOGI+Calibri"/>
                <a:cs typeface="TKLOGI+Calibri"/>
              </a:rPr>
              <a:t>Διάγραμμα </a:t>
            </a:r>
            <a:r>
              <a:rPr sz="2800" dirty="0">
                <a:solidFill>
                  <a:srgbClr val="FF0000"/>
                </a:solidFill>
                <a:latin typeface="TJGKVA+Calibri"/>
                <a:cs typeface="TJGKVA+Calibri"/>
              </a:rPr>
              <a:t>2.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73496" y="210539"/>
            <a:ext cx="2036206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0000"/>
                </a:solidFill>
                <a:latin typeface="TKLOGI+Calibri"/>
                <a:cs typeface="TKLOGI+Calibri"/>
              </a:rPr>
              <a:t>Διάγραμμα </a:t>
            </a:r>
            <a:r>
              <a:rPr sz="2800" dirty="0">
                <a:solidFill>
                  <a:srgbClr val="FF0000"/>
                </a:solidFill>
                <a:latin typeface="TJGKVA+Calibri"/>
                <a:cs typeface="TJGKVA+Calibri"/>
              </a:rPr>
              <a:t>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49669" y="2155660"/>
            <a:ext cx="575533" cy="231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8"/>
              </a:lnSpc>
              <a:spcBef>
                <a:spcPts val="0"/>
              </a:spcBef>
              <a:spcAft>
                <a:spcPts val="0"/>
              </a:spcAft>
            </a:pPr>
            <a:r>
              <a:rPr sz="1350" spc="83" dirty="0">
                <a:solidFill>
                  <a:srgbClr val="24211D"/>
                </a:solidFill>
                <a:latin typeface="GPWDKI+Arial Narrow"/>
                <a:cs typeface="GPWDKI+Arial Narrow"/>
              </a:rPr>
              <a:t>0</a:t>
            </a:r>
            <a:r>
              <a:rPr sz="1350" strike="sngStrike" spc="-29" dirty="0">
                <a:solidFill>
                  <a:srgbClr val="24211D"/>
                </a:solidFill>
                <a:latin typeface="GPWDKI+Arial Narrow"/>
                <a:cs typeface="GPWDKI+Arial Narrow"/>
              </a:rPr>
              <a:t>.</a:t>
            </a:r>
            <a:r>
              <a:rPr sz="1350" spc="83" dirty="0">
                <a:solidFill>
                  <a:srgbClr val="24211D"/>
                </a:solidFill>
                <a:latin typeface="GPWDKI+Arial Narrow"/>
                <a:cs typeface="GPWDKI+Arial Narrow"/>
              </a:rPr>
              <a:t>45m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57581" y="2653554"/>
            <a:ext cx="611040" cy="1173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3"/>
              </a:lnSpc>
              <a:spcBef>
                <a:spcPts val="0"/>
              </a:spcBef>
              <a:spcAft>
                <a:spcPts val="0"/>
              </a:spcAft>
            </a:pPr>
            <a:r>
              <a:rPr sz="1450" spc="54" dirty="0">
                <a:solidFill>
                  <a:srgbClr val="24211D"/>
                </a:solidFill>
                <a:latin typeface="GPWDKI+Arial Narrow"/>
                <a:cs typeface="GPWDKI+Arial Narrow"/>
              </a:rPr>
              <a:t>1.2</a:t>
            </a:r>
            <a:r>
              <a:rPr sz="1450" strike="sngStrike" spc="37" dirty="0">
                <a:solidFill>
                  <a:srgbClr val="24211D"/>
                </a:solidFill>
                <a:latin typeface="GPWDKI+Arial Narrow"/>
                <a:cs typeface="GPWDKI+Arial Narrow"/>
              </a:rPr>
              <a:t>0</a:t>
            </a:r>
            <a:r>
              <a:rPr sz="1450" dirty="0">
                <a:solidFill>
                  <a:srgbClr val="24211D"/>
                </a:solidFill>
                <a:latin typeface="GPWDKI+Arial Narrow"/>
                <a:cs typeface="GPWDKI+Arial Narrow"/>
              </a:rPr>
              <a:t>m</a:t>
            </a:r>
          </a:p>
          <a:p>
            <a:pPr marL="35507" marR="0">
              <a:lnSpc>
                <a:spcPts val="1508"/>
              </a:lnSpc>
              <a:spcBef>
                <a:spcPts val="5702"/>
              </a:spcBef>
              <a:spcAft>
                <a:spcPts val="0"/>
              </a:spcAft>
            </a:pPr>
            <a:r>
              <a:rPr sz="1350" spc="55" dirty="0">
                <a:solidFill>
                  <a:srgbClr val="24211D"/>
                </a:solidFill>
                <a:latin typeface="GPWDKI+Arial Narrow"/>
                <a:cs typeface="GPWDKI+Arial Narrow"/>
              </a:rPr>
              <a:t>0.58m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15261" y="210539"/>
            <a:ext cx="4776314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3316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COOAJ+Calibri Bold"/>
                <a:cs typeface="TCOOAJ+Calibri Bold"/>
              </a:rPr>
              <a:t>           </a:t>
            </a:r>
            <a:r>
              <a:rPr sz="2800" b="1" baseline="30000" smtClean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ΟΜΑΔΕΣ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spc="19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</a:t>
            </a:r>
            <a:r>
              <a:rPr lang="en-US" sz="2800" b="1" i="1" spc="19" dirty="0" smtClean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        </a:t>
            </a:r>
            <a:r>
              <a:rPr sz="2800" b="1" i="1" spc="19" smtClean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Παίκτεσ</a:t>
            </a:r>
            <a:r>
              <a:rPr sz="2800" b="1" i="1" spc="16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</a:t>
            </a:r>
            <a:r>
              <a:rPr sz="2800" b="1" i="1" spc="-43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και</a:t>
            </a:r>
            <a:r>
              <a:rPr sz="2800" b="1" i="1" spc="57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αλλαγζσ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4568" y="1398123"/>
            <a:ext cx="7473685" cy="1141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NRWAAA+Wingdings"/>
                <a:cs typeface="NRWAAA+Wingdings"/>
              </a:rPr>
              <a:t></a:t>
            </a:r>
            <a:r>
              <a:rPr sz="2400" spc="28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Κά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 ομάδα</a:t>
            </a:r>
            <a:r>
              <a:rPr sz="2400" b="1" spc="-29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αποτελείται</a:t>
            </a:r>
            <a:r>
              <a:rPr sz="2400" b="1" spc="-5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από 12</a:t>
            </a:r>
            <a:r>
              <a:rPr sz="2400" b="1" spc="-1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μζλθ:</a:t>
            </a:r>
            <a:r>
              <a:rPr sz="2400" b="1" spc="-3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Ρζντε παίκτεσ</a:t>
            </a:r>
          </a:p>
          <a:p>
            <a:pPr marL="355092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μζςα</a:t>
            </a:r>
            <a:r>
              <a:rPr sz="2400" b="1" spc="-2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ςτο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γ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spc="-10" dirty="0">
                <a:solidFill>
                  <a:srgbClr val="0000FF"/>
                </a:solidFill>
                <a:latin typeface="TCOOAJ+Calibri Bold"/>
                <a:cs typeface="TCOOAJ+Calibri Bold"/>
              </a:rPr>
              <a:t>πεδο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35" dirty="0">
                <a:solidFill>
                  <a:srgbClr val="0000FF"/>
                </a:solidFill>
                <a:latin typeface="TCOOAJ+Calibri Bold"/>
                <a:cs typeface="TCOOAJ+Calibri Bold"/>
              </a:rPr>
              <a:t>και</a:t>
            </a:r>
            <a:r>
              <a:rPr sz="2400" b="1" spc="2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οι</a:t>
            </a:r>
            <a:r>
              <a:rPr sz="2400" b="1" spc="-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υπόλοιποι</a:t>
            </a:r>
            <a:r>
              <a:rPr sz="2400" b="1" spc="-3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ςτον</a:t>
            </a:r>
            <a:r>
              <a:rPr sz="2400" b="1" spc="-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TCOOAJ+Calibri Bold"/>
                <a:cs typeface="TCOOAJ+Calibri Bold"/>
              </a:rPr>
              <a:t>πάγκο.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Πλοι</a:t>
            </a:r>
            <a:r>
              <a:rPr sz="2400" b="1" spc="1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οι</a:t>
            </a:r>
          </a:p>
          <a:p>
            <a:pPr marL="355092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παίκτεσ</a:t>
            </a:r>
            <a:r>
              <a:rPr sz="2400" b="1" spc="-3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μπορο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</a:t>
            </a:r>
            <a:r>
              <a:rPr sz="2400" b="1" spc="-3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αντικαταςτα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4568" y="2568809"/>
            <a:ext cx="7422062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NRWAAA+Wingdings"/>
                <a:cs typeface="NRWAAA+Wingdings"/>
              </a:rPr>
              <a:t></a:t>
            </a:r>
            <a:r>
              <a:rPr sz="2400" spc="28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Κά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 ομάδα</a:t>
            </a:r>
            <a:r>
              <a:rPr sz="2400" b="1" spc="-29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ζχει ζνα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προπονθτ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spc="-113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36" dirty="0">
                <a:solidFill>
                  <a:srgbClr val="0000FF"/>
                </a:solidFill>
                <a:latin typeface="TCOOAJ+Calibri Bold"/>
                <a:cs typeface="TCOOAJ+Calibri Bold"/>
              </a:rPr>
              <a:t>και</a:t>
            </a:r>
            <a:r>
              <a:rPr sz="2400" b="1" spc="2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TCOOAJ+Calibri Bold"/>
                <a:cs typeface="TCOOAJ+Calibri Bold"/>
              </a:rPr>
              <a:t>αρχθγό</a:t>
            </a:r>
            <a:r>
              <a:rPr sz="2400" b="1" spc="1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ζναν</a:t>
            </a:r>
            <a:r>
              <a:rPr sz="2400" b="1" spc="-3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από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9660" y="2934533"/>
            <a:ext cx="3220867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αγωνιηόμενουσ</a:t>
            </a:r>
            <a:r>
              <a:rPr sz="2400" b="1" spc="-5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παίκτεσ.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11729" y="423899"/>
            <a:ext cx="3387101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spc="19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</a:t>
            </a:r>
            <a:r>
              <a:rPr lang="en-US" sz="2800" b="1" i="1" spc="19" dirty="0" smtClean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      </a:t>
            </a:r>
            <a:r>
              <a:rPr sz="2800" b="1" i="1" spc="19" smtClean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Ενδυμαςία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4568" y="1282807"/>
            <a:ext cx="6763539" cy="1434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400" spc="3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TCOOAJ+Calibri Bold"/>
                <a:cs typeface="TCOOAJ+Calibri Bold"/>
              </a:rPr>
              <a:t>Πλοι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οι</a:t>
            </a:r>
            <a:r>
              <a:rPr sz="2400" b="1" spc="-1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παίκτεσ</a:t>
            </a:r>
            <a:r>
              <a:rPr sz="2400" b="1" spc="-2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τθσ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ομάδασ</a:t>
            </a:r>
            <a:r>
              <a:rPr sz="2400" b="1" spc="-3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οφείλουν</a:t>
            </a:r>
            <a:r>
              <a:rPr sz="2400" b="1" spc="-4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φορο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</a:t>
            </a:r>
          </a:p>
          <a:p>
            <a:pPr marL="355092" marR="0">
              <a:lnSpc>
                <a:spcPts val="2929"/>
              </a:lnSpc>
              <a:spcBef>
                <a:spcPts val="1155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φανζλεσ</a:t>
            </a:r>
            <a:r>
              <a:rPr sz="2400" b="1" spc="-29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του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ίδιου</a:t>
            </a:r>
            <a:r>
              <a:rPr sz="2400" b="1" spc="-2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χρϊματοσ.</a:t>
            </a:r>
            <a:r>
              <a:rPr sz="2400" b="1" spc="-1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Είναι </a:t>
            </a:r>
            <a:r>
              <a:rPr sz="2400" b="1" spc="-31" dirty="0">
                <a:solidFill>
                  <a:srgbClr val="0000FF"/>
                </a:solidFill>
                <a:latin typeface="TCOOAJ+Calibri Bold"/>
                <a:cs typeface="TCOOAJ+Calibri Bold"/>
              </a:rPr>
              <a:t>καλό</a:t>
            </a:r>
            <a:r>
              <a:rPr sz="2400" b="1" spc="1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είναι</a:t>
            </a:r>
          </a:p>
          <a:p>
            <a:pPr marL="355092" marR="0">
              <a:lnSpc>
                <a:spcPts val="2929"/>
              </a:lnSpc>
              <a:spcBef>
                <a:spcPts val="1102"/>
              </a:spcBef>
              <a:spcAft>
                <a:spcPts val="0"/>
              </a:spcAft>
            </a:pPr>
            <a:r>
              <a:rPr sz="2400" b="1" spc="-10" dirty="0">
                <a:solidFill>
                  <a:srgbClr val="0000FF"/>
                </a:solidFill>
                <a:latin typeface="TCOOAJ+Calibri Bold"/>
                <a:cs typeface="TCOOAJ+Calibri Bold"/>
              </a:rPr>
              <a:t>αρι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μθμζνεσ</a:t>
            </a:r>
            <a:r>
              <a:rPr sz="2400" b="1" spc="-2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36" dirty="0">
                <a:solidFill>
                  <a:srgbClr val="0000FF"/>
                </a:solidFill>
                <a:latin typeface="TCOOAJ+Calibri Bold"/>
                <a:cs typeface="TCOOAJ+Calibri Bold"/>
              </a:rPr>
              <a:t>και</a:t>
            </a:r>
            <a:r>
              <a:rPr sz="2400" b="1" spc="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ςτο</a:t>
            </a:r>
            <a:r>
              <a:rPr sz="24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εμπρόσ</a:t>
            </a:r>
            <a:r>
              <a:rPr sz="2400" b="1" spc="-2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36" dirty="0">
                <a:solidFill>
                  <a:srgbClr val="0000FF"/>
                </a:solidFill>
                <a:latin typeface="TCOOAJ+Calibri Bold"/>
                <a:cs typeface="TCOOAJ+Calibri Bold"/>
              </a:rPr>
              <a:t>και</a:t>
            </a:r>
            <a:r>
              <a:rPr sz="2400" b="1" spc="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ςτο πίςω μζροσ.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4568" y="2892532"/>
            <a:ext cx="7372224" cy="922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400" spc="3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Κά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 ομάδα</a:t>
            </a:r>
            <a:r>
              <a:rPr sz="2400" b="1" spc="-29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μπορεί</a:t>
            </a:r>
            <a:r>
              <a:rPr sz="2400" b="1" spc="-2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χρθςιμοποιεί</a:t>
            </a:r>
            <a:r>
              <a:rPr sz="2400" b="1" spc="-3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οποιοδ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ποτε</a:t>
            </a:r>
          </a:p>
          <a:p>
            <a:pPr marL="355092" marR="0">
              <a:lnSpc>
                <a:spcPts val="2929"/>
              </a:lnSpc>
              <a:spcBef>
                <a:spcPts val="1154"/>
              </a:spcBef>
              <a:spcAft>
                <a:spcPts val="0"/>
              </a:spcAft>
            </a:pPr>
            <a:r>
              <a:rPr sz="2400" b="1" spc="-10" dirty="0">
                <a:solidFill>
                  <a:srgbClr val="0000FF"/>
                </a:solidFill>
                <a:latin typeface="TCOOAJ+Calibri Bold"/>
                <a:cs typeface="TCOOAJ+Calibri Bold"/>
              </a:rPr>
              <a:t>αρι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μόσ</a:t>
            </a:r>
            <a:r>
              <a:rPr sz="2400" b="1" spc="-2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με 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τθν</a:t>
            </a:r>
            <a:r>
              <a:rPr sz="2400" b="1" spc="-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προ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χ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πό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εςθ</a:t>
            </a:r>
            <a:r>
              <a:rPr sz="2400" b="1" spc="-2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είναι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μζχρι διψ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φιοσ.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64841" y="423899"/>
            <a:ext cx="3880418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spc="19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</a:t>
            </a:r>
            <a:r>
              <a:rPr lang="en-US" sz="2800" b="1" i="1" spc="19" dirty="0" smtClean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       </a:t>
            </a:r>
            <a:r>
              <a:rPr sz="2800" b="1" i="1" spc="19" smtClean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Ο</a:t>
            </a:r>
            <a:r>
              <a:rPr sz="2800" b="1" i="1" spc="12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προπονητήσ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4568" y="1366403"/>
            <a:ext cx="6197930" cy="3229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NRWAAA+Wingdings"/>
                <a:cs typeface="NRWAAA+Wingdings"/>
              </a:rPr>
              <a:t></a:t>
            </a:r>
            <a:r>
              <a:rPr sz="2200" spc="49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 γυμναςτ</a:t>
            </a:r>
            <a:r>
              <a:rPr sz="22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200" b="1" spc="-3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00FF"/>
                </a:solidFill>
                <a:latin typeface="FEENBH+Calibri Bold"/>
                <a:cs typeface="FEENBH+Calibri Bold"/>
              </a:rPr>
              <a:t>-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προπονθτ</a:t>
            </a:r>
            <a:r>
              <a:rPr sz="22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σ</a:t>
            </a:r>
            <a:r>
              <a:rPr sz="2200" b="1" spc="4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είναι</a:t>
            </a:r>
            <a:r>
              <a:rPr sz="2200" b="1" spc="2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 θγζτθσ</a:t>
            </a:r>
            <a:r>
              <a:rPr sz="2200" b="1" spc="2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τθσ</a:t>
            </a:r>
          </a:p>
          <a:p>
            <a:pPr marL="355092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ομάδασ.</a:t>
            </a:r>
            <a:r>
              <a:rPr sz="2200" b="1" spc="4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Κα</a:t>
            </a:r>
            <a:r>
              <a:rPr sz="22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2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οδθγεί</a:t>
            </a:r>
            <a:r>
              <a:rPr sz="2200" b="1" spc="4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τουσ</a:t>
            </a:r>
            <a:r>
              <a:rPr sz="2200" b="1" spc="4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παίκτεσ</a:t>
            </a:r>
            <a:r>
              <a:rPr sz="2200" b="1" spc="19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TCOOAJ+Calibri Bold"/>
                <a:cs typeface="TCOOAJ+Calibri Bold"/>
              </a:rPr>
              <a:t>του</a:t>
            </a:r>
            <a:r>
              <a:rPr sz="2200" b="1" spc="3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spc="-36" dirty="0">
                <a:solidFill>
                  <a:srgbClr val="0000FF"/>
                </a:solidFill>
                <a:latin typeface="TCOOAJ+Calibri Bold"/>
                <a:cs typeface="TCOOAJ+Calibri Bold"/>
              </a:rPr>
              <a:t>και</a:t>
            </a:r>
            <a:r>
              <a:rPr sz="2200" b="1" spc="3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spc="-17" dirty="0">
                <a:solidFill>
                  <a:srgbClr val="0000FF"/>
                </a:solidFill>
                <a:latin typeface="TCOOAJ+Calibri Bold"/>
                <a:cs typeface="TCOOAJ+Calibri Bold"/>
              </a:rPr>
              <a:t>δίνει</a:t>
            </a:r>
          </a:p>
          <a:p>
            <a:pPr marL="355092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ςυμβουλζσ,</a:t>
            </a:r>
            <a:r>
              <a:rPr sz="2200" b="1" spc="5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ζτςι</a:t>
            </a:r>
            <a:r>
              <a:rPr sz="2200" b="1" spc="1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ϊςτε</a:t>
            </a:r>
            <a:r>
              <a:rPr sz="2200" b="1" spc="1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 </a:t>
            </a:r>
            <a:r>
              <a:rPr sz="2200" b="1" spc="-13" dirty="0">
                <a:solidFill>
                  <a:srgbClr val="0000FF"/>
                </a:solidFill>
                <a:latin typeface="TCOOAJ+Calibri Bold"/>
                <a:cs typeface="TCOOAJ+Calibri Bold"/>
              </a:rPr>
              <a:t>γίνεται</a:t>
            </a:r>
            <a:r>
              <a:rPr sz="2200" b="1" spc="3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ζνα</a:t>
            </a:r>
            <a:r>
              <a:rPr sz="2200" b="1" spc="1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ρεμο</a:t>
            </a:r>
          </a:p>
          <a:p>
            <a:pPr marL="355092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10" dirty="0">
                <a:solidFill>
                  <a:srgbClr val="0000FF"/>
                </a:solidFill>
                <a:latin typeface="TCOOAJ+Calibri Bold"/>
                <a:cs typeface="TCOOAJ+Calibri Bold"/>
              </a:rPr>
              <a:t>παιχνίδι</a:t>
            </a:r>
            <a:r>
              <a:rPr sz="2200" b="1" spc="1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spc="-37" dirty="0">
                <a:solidFill>
                  <a:srgbClr val="0000FF"/>
                </a:solidFill>
                <a:latin typeface="TCOOAJ+Calibri Bold"/>
                <a:cs typeface="TCOOAJ+Calibri Bold"/>
              </a:rPr>
              <a:t>και</a:t>
            </a:r>
            <a:r>
              <a:rPr sz="2200" b="1" spc="3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</a:t>
            </a:r>
            <a:r>
              <a:rPr sz="2200" b="1" spc="1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διαςκεδάηουν</a:t>
            </a:r>
            <a:r>
              <a:rPr sz="2200" b="1" spc="4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spc="-17" dirty="0">
                <a:solidFill>
                  <a:srgbClr val="0000FF"/>
                </a:solidFill>
                <a:latin typeface="TCOOAJ+Calibri Bold"/>
                <a:cs typeface="TCOOAJ+Calibri Bold"/>
              </a:rPr>
              <a:t>όλοι.</a:t>
            </a:r>
          </a:p>
          <a:p>
            <a:pPr marL="0" marR="0">
              <a:lnSpc>
                <a:spcPts val="2680"/>
              </a:lnSpc>
              <a:spcBef>
                <a:spcPts val="223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NRWAAA+Wingdings"/>
                <a:cs typeface="NRWAAA+Wingdings"/>
              </a:rPr>
              <a:t></a:t>
            </a:r>
            <a:r>
              <a:rPr sz="2200" spc="49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 προπονθτ</a:t>
            </a:r>
            <a:r>
              <a:rPr sz="22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σ</a:t>
            </a:r>
            <a:r>
              <a:rPr sz="2200" b="1" spc="4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είναι</a:t>
            </a:r>
            <a:r>
              <a:rPr sz="2200" b="1" spc="1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 μόνοσ</a:t>
            </a:r>
            <a:r>
              <a:rPr sz="2200" b="1" spc="3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υπε</a:t>
            </a:r>
            <a:r>
              <a:rPr sz="22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φκ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υνοσ</a:t>
            </a:r>
            <a:r>
              <a:rPr sz="2200" b="1" spc="4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για τισ</a:t>
            </a:r>
          </a:p>
          <a:p>
            <a:pPr marL="355092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αλλαγζσ</a:t>
            </a:r>
            <a:r>
              <a:rPr sz="2200" b="1" spc="2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των</a:t>
            </a:r>
            <a:r>
              <a:rPr sz="2200" b="1" spc="1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TCOOAJ+Calibri Bold"/>
                <a:cs typeface="TCOOAJ+Calibri Bold"/>
              </a:rPr>
              <a:t>παικτϊν</a:t>
            </a:r>
            <a:r>
              <a:rPr sz="2200" b="1" spc="2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spc="-36" dirty="0">
                <a:solidFill>
                  <a:srgbClr val="0000FF"/>
                </a:solidFill>
                <a:latin typeface="TCOOAJ+Calibri Bold"/>
                <a:cs typeface="TCOOAJ+Calibri Bold"/>
              </a:rPr>
              <a:t>και</a:t>
            </a:r>
            <a:r>
              <a:rPr sz="2200" b="1" spc="3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ςτόχοσ</a:t>
            </a:r>
            <a:r>
              <a:rPr sz="2200" b="1" spc="4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είναι</a:t>
            </a:r>
            <a:r>
              <a:rPr sz="2200" b="1" spc="2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</a:t>
            </a:r>
          </a:p>
          <a:p>
            <a:pPr marL="355092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παίξουν</a:t>
            </a:r>
            <a:r>
              <a:rPr sz="2200" b="1" spc="3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spc="-19" dirty="0">
                <a:solidFill>
                  <a:srgbClr val="0000FF"/>
                </a:solidFill>
                <a:latin typeface="TCOOAJ+Calibri Bold"/>
                <a:cs typeface="TCOOAJ+Calibri Bold"/>
              </a:rPr>
              <a:t>όλοι</a:t>
            </a:r>
            <a:r>
              <a:rPr sz="2200" b="1" spc="5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οι παίκτεσ</a:t>
            </a:r>
            <a:r>
              <a:rPr sz="2200" b="1" spc="1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τθσ</a:t>
            </a:r>
            <a:r>
              <a:rPr sz="2200" b="1" spc="1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ομάδασ.</a:t>
            </a:r>
          </a:p>
          <a:p>
            <a:pPr marL="0" marR="0">
              <a:lnSpc>
                <a:spcPts val="2680"/>
              </a:lnSpc>
              <a:spcBef>
                <a:spcPts val="223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NRWAAA+Wingdings"/>
                <a:cs typeface="NRWAAA+Wingdings"/>
              </a:rPr>
              <a:t></a:t>
            </a:r>
            <a:r>
              <a:rPr sz="2200" spc="49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7" dirty="0">
                <a:solidFill>
                  <a:srgbClr val="0000FF"/>
                </a:solidFill>
                <a:latin typeface="TCOOAJ+Calibri Bold"/>
                <a:cs typeface="TCOOAJ+Calibri Bold"/>
              </a:rPr>
              <a:t>Ρριν</a:t>
            </a:r>
            <a:r>
              <a:rPr sz="2200" b="1" spc="1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spc="-13" dirty="0">
                <a:solidFill>
                  <a:srgbClr val="0000FF"/>
                </a:solidFill>
                <a:latin typeface="TCOOAJ+Calibri Bold"/>
                <a:cs typeface="TCOOAJ+Calibri Bold"/>
              </a:rPr>
              <a:t>τθν</a:t>
            </a:r>
            <a:r>
              <a:rPr sz="2200" b="1" spc="1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ζναρξθ</a:t>
            </a:r>
            <a:r>
              <a:rPr sz="2200" b="1" spc="2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του</a:t>
            </a:r>
            <a:r>
              <a:rPr sz="2200" b="1" spc="2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παιχνιδιο</a:t>
            </a:r>
            <a:r>
              <a:rPr sz="22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200" b="1" spc="-13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είναι</a:t>
            </a:r>
            <a:r>
              <a:rPr sz="2200" b="1" spc="1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υπε</a:t>
            </a:r>
            <a:r>
              <a:rPr sz="22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φκ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υνοσ</a:t>
            </a:r>
          </a:p>
          <a:p>
            <a:pPr marL="355092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</a:t>
            </a:r>
            <a:r>
              <a:rPr sz="2200" b="1" spc="-1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δθλϊςει</a:t>
            </a:r>
            <a:r>
              <a:rPr sz="2200" b="1" spc="3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spc="11" dirty="0">
                <a:solidFill>
                  <a:srgbClr val="0000FF"/>
                </a:solidFill>
                <a:latin typeface="TCOOAJ+Calibri Bold"/>
                <a:cs typeface="TCOOAJ+Calibri Bold"/>
              </a:rPr>
              <a:t>ςτθ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γραμματεία</a:t>
            </a:r>
            <a:r>
              <a:rPr sz="2200" b="1" spc="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spc="-23" dirty="0">
                <a:solidFill>
                  <a:srgbClr val="0000FF"/>
                </a:solidFill>
                <a:latin typeface="TCOOAJ+Calibri Bold"/>
                <a:cs typeface="TCOOAJ+Calibri Bold"/>
              </a:rPr>
              <a:t>τα</a:t>
            </a:r>
            <a:r>
              <a:rPr sz="2200" b="1" spc="2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ονόματα</a:t>
            </a:r>
            <a:r>
              <a:rPr sz="2200" b="1" spc="4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spc="-16" dirty="0">
                <a:solidFill>
                  <a:srgbClr val="0000FF"/>
                </a:solidFill>
                <a:latin typeface="TCOOAJ+Calibri Bold"/>
                <a:cs typeface="TCOOAJ+Calibri Bold"/>
              </a:rPr>
              <a:t>των</a:t>
            </a:r>
          </a:p>
          <a:p>
            <a:pPr marL="355092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παικτϊν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που</a:t>
            </a:r>
            <a:r>
              <a:rPr sz="2200" b="1" spc="1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 </a:t>
            </a:r>
            <a:r>
              <a:rPr sz="22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ξεκιν</a:t>
            </a:r>
            <a:r>
              <a:rPr sz="22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ςουν</a:t>
            </a:r>
            <a:r>
              <a:rPr sz="2200" b="1" spc="2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spc="-24" dirty="0">
                <a:solidFill>
                  <a:srgbClr val="0000FF"/>
                </a:solidFill>
                <a:latin typeface="TCOOAJ+Calibri Bold"/>
                <a:cs typeface="TCOOAJ+Calibri Bold"/>
              </a:rPr>
              <a:t>το</a:t>
            </a:r>
            <a:r>
              <a:rPr sz="2200" b="1" spc="3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παιχνίδι.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4568" y="4585980"/>
            <a:ext cx="6141146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NRWAAA+Wingdings"/>
                <a:cs typeface="NRWAAA+Wingdings"/>
              </a:rPr>
              <a:t></a:t>
            </a:r>
            <a:r>
              <a:rPr sz="2200" spc="49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Δεν </a:t>
            </a:r>
            <a:r>
              <a:rPr sz="22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υπάρχουν</a:t>
            </a:r>
            <a:r>
              <a:rPr sz="2200" b="1" spc="6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ανάπαυλεσ</a:t>
            </a:r>
            <a:r>
              <a:rPr sz="2200" b="1" spc="5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με </a:t>
            </a:r>
            <a:r>
              <a:rPr sz="2200" b="1" spc="-15" dirty="0">
                <a:solidFill>
                  <a:srgbClr val="0000FF"/>
                </a:solidFill>
                <a:latin typeface="TCOOAJ+Calibri Bold"/>
                <a:cs typeface="TCOOAJ+Calibri Bold"/>
              </a:rPr>
              <a:t>ςκοπό</a:t>
            </a:r>
            <a:r>
              <a:rPr sz="2200" b="1" spc="2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</a:t>
            </a:r>
            <a:r>
              <a:rPr sz="2200" b="1" spc="1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μαλϊςει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9660" y="4887732"/>
            <a:ext cx="4809922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τουσ</a:t>
            </a:r>
            <a:r>
              <a:rPr sz="2200" b="1" spc="3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παίκτεσ</a:t>
            </a:r>
            <a:r>
              <a:rPr sz="2200" b="1" spc="1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γιατί δεν</a:t>
            </a:r>
            <a:r>
              <a:rPr sz="2200" b="1" spc="1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αποδίδουν</a:t>
            </a:r>
            <a:r>
              <a:rPr sz="2200" b="1" spc="49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200" b="1" spc="-24" dirty="0">
                <a:solidFill>
                  <a:srgbClr val="0000FF"/>
                </a:solidFill>
                <a:latin typeface="TCOOAJ+Calibri Bold"/>
                <a:cs typeface="TCOOAJ+Calibri Bold"/>
              </a:rPr>
              <a:t>καλά.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2940" y="683337"/>
            <a:ext cx="7479273" cy="1237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spc="72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Σ</a:t>
            </a:r>
            <a:r>
              <a:rPr sz="26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μφωνα</a:t>
            </a:r>
            <a:r>
              <a:rPr sz="2600" b="1" spc="-3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με τισ</a:t>
            </a:r>
            <a:r>
              <a:rPr sz="2600" b="1" spc="2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περιςςότερεσ</a:t>
            </a:r>
            <a:r>
              <a:rPr sz="2600" b="1" spc="-29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επιςτθμονικζσ</a:t>
            </a:r>
          </a:p>
          <a:p>
            <a:pPr marL="268528" marR="0">
              <a:lnSpc>
                <a:spcPts val="3119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ζρευνεσ θ</a:t>
            </a:r>
            <a:r>
              <a:rPr sz="2600" b="1" spc="-1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νευρομυ</a:t>
            </a:r>
            <a:r>
              <a:rPr sz="26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ϊ</a:t>
            </a: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κ</a:t>
            </a:r>
            <a:r>
              <a:rPr sz="26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600" b="1" spc="-58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ανάπτυξθ</a:t>
            </a:r>
            <a:r>
              <a:rPr sz="2600" b="1" spc="-2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600" b="1" spc="-10" dirty="0">
                <a:solidFill>
                  <a:srgbClr val="0000FF"/>
                </a:solidFill>
                <a:latin typeface="TCOOAJ+Calibri Bold"/>
                <a:cs typeface="TCOOAJ+Calibri Bold"/>
              </a:rPr>
              <a:t>των</a:t>
            </a: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παιδιϊν</a:t>
            </a:r>
            <a:r>
              <a:rPr sz="2600" b="1" spc="-1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είναι</a:t>
            </a:r>
          </a:p>
          <a:p>
            <a:pPr marL="268528" marR="0">
              <a:lnSpc>
                <a:spcPts val="3146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δυνατ</a:t>
            </a:r>
            <a:r>
              <a:rPr sz="26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600" b="1" spc="-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από</a:t>
            </a:r>
            <a:r>
              <a:rPr sz="2600" b="1" spc="-19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600" b="1" spc="-17" dirty="0">
                <a:solidFill>
                  <a:srgbClr val="0000FF"/>
                </a:solidFill>
                <a:latin typeface="TCOOAJ+Calibri Bold"/>
                <a:cs typeface="TCOOAJ+Calibri Bold"/>
              </a:rPr>
              <a:t>τθν</a:t>
            </a:r>
            <a:r>
              <a:rPr sz="2600" b="1" spc="19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θλικία</a:t>
            </a:r>
            <a:r>
              <a:rPr sz="2600" b="1" spc="1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των </a:t>
            </a:r>
            <a:r>
              <a:rPr sz="26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6 ετϊν </a:t>
            </a:r>
            <a:r>
              <a:rPr sz="2600" b="1" spc="-41" dirty="0">
                <a:solidFill>
                  <a:srgbClr val="FF0000"/>
                </a:solidFill>
                <a:latin typeface="TCOOAJ+Calibri Bold"/>
                <a:cs typeface="TCOOAJ+Calibri Bold"/>
              </a:rPr>
              <a:t>και</a:t>
            </a:r>
            <a:r>
              <a:rPr sz="2600" b="1" spc="42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μετά.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2940" y="2184126"/>
            <a:ext cx="7297884" cy="1873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229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Ζτςι</a:t>
            </a:r>
            <a:r>
              <a:rPr sz="2400" b="1" spc="-1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 ςυνδυαςμόσ</a:t>
            </a:r>
            <a:r>
              <a:rPr sz="2400" b="1" spc="-5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των</a:t>
            </a:r>
            <a:r>
              <a:rPr sz="24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ψυχοκοινωνικϊν</a:t>
            </a:r>
            <a:r>
              <a:rPr sz="2400" b="1" spc="-2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36" dirty="0">
                <a:solidFill>
                  <a:srgbClr val="0000FF"/>
                </a:solidFill>
                <a:latin typeface="TCOOAJ+Calibri Bold"/>
                <a:cs typeface="TCOOAJ+Calibri Bold"/>
              </a:rPr>
              <a:t>και</a:t>
            </a:r>
            <a:r>
              <a:rPr sz="2400" b="1" spc="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φυςικϊν</a:t>
            </a:r>
          </a:p>
          <a:p>
            <a:pPr marL="268528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παραγόντων</a:t>
            </a:r>
            <a:r>
              <a:rPr sz="2400" b="1" spc="-3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που</a:t>
            </a:r>
            <a:r>
              <a:rPr sz="2400" b="1" spc="-2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καλλιεργο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νται</a:t>
            </a:r>
            <a:r>
              <a:rPr sz="2400" b="1" spc="-3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από</a:t>
            </a:r>
            <a:r>
              <a:rPr sz="2400" b="1" spc="-2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το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ά</a:t>
            </a:r>
            <a:r>
              <a:rPr sz="2400" b="1" spc="-26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λθμα</a:t>
            </a:r>
            <a:r>
              <a:rPr sz="2400" b="1" spc="-2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τθσ</a:t>
            </a:r>
          </a:p>
          <a:p>
            <a:pPr marL="268528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22" dirty="0">
                <a:solidFill>
                  <a:srgbClr val="0000FF"/>
                </a:solidFill>
                <a:latin typeface="TCOOAJ+Calibri Bold"/>
                <a:cs typeface="TCOOAJ+Calibri Bold"/>
              </a:rPr>
              <a:t>καλα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οςφαίριςθσ</a:t>
            </a:r>
            <a:r>
              <a:rPr sz="2400" b="1" spc="-3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μπορο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</a:t>
            </a:r>
            <a:r>
              <a:rPr sz="2400" b="1" spc="-3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</a:t>
            </a:r>
            <a:r>
              <a:rPr sz="2400" b="1" spc="-2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7" dirty="0">
                <a:solidFill>
                  <a:srgbClr val="0000FF"/>
                </a:solidFill>
                <a:latin typeface="TCOOAJ+Calibri Bold"/>
                <a:cs typeface="TCOOAJ+Calibri Bold"/>
              </a:rPr>
              <a:t>το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TCOOAJ+Calibri Bold"/>
                <a:cs typeface="TCOOAJ+Calibri Bold"/>
              </a:rPr>
              <a:t>κατατάξουν</a:t>
            </a:r>
            <a:r>
              <a:rPr sz="2400" b="1" spc="-3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ωσ</a:t>
            </a:r>
            <a:r>
              <a:rPr sz="2400" b="1" spc="-1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ζνα</a:t>
            </a:r>
          </a:p>
          <a:p>
            <a:pPr marL="268528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από</a:t>
            </a:r>
            <a:r>
              <a:rPr sz="2400" b="1" spc="-3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τα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ςθμαντικότερα</a:t>
            </a:r>
            <a:r>
              <a:rPr sz="2400" b="1" spc="-4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</a:t>
            </a:r>
            <a:r>
              <a:rPr sz="2400" b="1" spc="-26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λ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spc="-10" dirty="0">
                <a:solidFill>
                  <a:srgbClr val="0000FF"/>
                </a:solidFill>
                <a:latin typeface="TCOOAJ+Calibri Bold"/>
                <a:cs typeface="TCOOAJ+Calibri Bold"/>
              </a:rPr>
              <a:t>ματα</a:t>
            </a:r>
            <a:r>
              <a:rPr sz="2400" b="1" spc="-19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ςτισ αναπτυξιακζσ</a:t>
            </a:r>
          </a:p>
          <a:p>
            <a:pPr marL="268528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θλικίεσ.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0293" y="826623"/>
            <a:ext cx="7884539" cy="2239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400" spc="3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Θ</a:t>
            </a:r>
            <a:r>
              <a:rPr sz="2400" b="1" spc="-1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εκπαίδευςθ</a:t>
            </a:r>
            <a:r>
              <a:rPr sz="2400" b="1" spc="-3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των</a:t>
            </a:r>
            <a:r>
              <a:rPr sz="2400" b="1" spc="-2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νεαρϊν</a:t>
            </a:r>
            <a:r>
              <a:rPr sz="2400" b="1" spc="-2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μα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θτϊν/α</a:t>
            </a:r>
            <a:r>
              <a:rPr sz="2400" b="1" spc="-29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λθτϊν</a:t>
            </a:r>
            <a:r>
              <a:rPr sz="2400" b="1" spc="-4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γίνεται</a:t>
            </a:r>
          </a:p>
          <a:p>
            <a:pPr marL="35814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κυρίωσ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ςτο</a:t>
            </a:r>
            <a:r>
              <a:rPr sz="24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γ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spc="-10" dirty="0">
                <a:solidFill>
                  <a:srgbClr val="0000FF"/>
                </a:solidFill>
                <a:latin typeface="TCOOAJ+Calibri Bold"/>
                <a:cs typeface="TCOOAJ+Calibri Bold"/>
              </a:rPr>
              <a:t>πεδο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τθσ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23" dirty="0">
                <a:solidFill>
                  <a:srgbClr val="0000FF"/>
                </a:solidFill>
                <a:latin typeface="TCOOAJ+Calibri Bold"/>
                <a:cs typeface="TCOOAJ+Calibri Bold"/>
              </a:rPr>
              <a:t>καλα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οςφαίριςθσ</a:t>
            </a:r>
            <a:r>
              <a:rPr sz="2400" b="1" spc="-1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που</a:t>
            </a:r>
            <a:r>
              <a:rPr sz="2400" b="1" spc="-2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είναι</a:t>
            </a:r>
          </a:p>
          <a:p>
            <a:pPr marL="35814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περιοριςμζνοσ</a:t>
            </a:r>
            <a:r>
              <a:rPr sz="2400" b="1" spc="-4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ςχετικά</a:t>
            </a:r>
            <a:r>
              <a:rPr sz="2400" b="1" spc="1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χϊροσ με μικρό χρόνο</a:t>
            </a:r>
            <a:r>
              <a:rPr sz="2400" b="1" spc="-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7" dirty="0">
                <a:solidFill>
                  <a:srgbClr val="0000FF"/>
                </a:solidFill>
                <a:latin typeface="TCOOAJ+Calibri Bold"/>
                <a:cs typeface="TCOOAJ+Calibri Bold"/>
              </a:rPr>
              <a:t>κατοχ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σ</a:t>
            </a:r>
            <a:r>
              <a:rPr sz="2400" b="1" spc="-29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τθσ</a:t>
            </a:r>
          </a:p>
          <a:p>
            <a:pPr marL="35814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μπάλασ,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αυτό</a:t>
            </a:r>
            <a:r>
              <a:rPr sz="2400" b="1" spc="-2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ζχει</a:t>
            </a:r>
            <a:r>
              <a:rPr sz="2400" b="1" spc="1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ωσ αποτζλεςμα</a:t>
            </a:r>
            <a:r>
              <a:rPr sz="2400" b="1" spc="-6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τθν</a:t>
            </a:r>
            <a:r>
              <a:rPr sz="2400" b="1" spc="-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ςυνεχ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spc="-5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εγρ</a:t>
            </a:r>
            <a:r>
              <a:rPr sz="2400" b="1" spc="-33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γορςθ</a:t>
            </a:r>
          </a:p>
          <a:p>
            <a:pPr marL="35814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των</a:t>
            </a:r>
            <a:r>
              <a:rPr sz="2400" b="1" spc="-3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μα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θτϊν/α</a:t>
            </a:r>
            <a:r>
              <a:rPr sz="2400" b="1" spc="-29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λθτϊν</a:t>
            </a:r>
            <a:r>
              <a:rPr sz="2400" b="1" spc="-4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36" dirty="0">
                <a:solidFill>
                  <a:srgbClr val="0000FF"/>
                </a:solidFill>
                <a:latin typeface="TCOOAJ+Calibri Bold"/>
                <a:cs typeface="TCOOAJ+Calibri Bold"/>
              </a:rPr>
              <a:t>και</a:t>
            </a:r>
            <a:r>
              <a:rPr sz="2400" b="1" spc="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παράλλθλα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 τθν</a:t>
            </a:r>
            <a:r>
              <a:rPr sz="2400" b="1" spc="-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ανάπτυξθ</a:t>
            </a:r>
            <a:r>
              <a:rPr sz="2400" b="1" spc="-4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των</a:t>
            </a:r>
          </a:p>
          <a:p>
            <a:pPr marL="35814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πνευματικϊν</a:t>
            </a:r>
            <a:r>
              <a:rPr sz="2400" b="1" spc="-4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τουσ</a:t>
            </a:r>
            <a:r>
              <a:rPr sz="2400" b="1" spc="-2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λειτουργιϊν.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1616" y="3684631"/>
            <a:ext cx="7599306" cy="2605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226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Ραράλλθλα</a:t>
            </a:r>
            <a:r>
              <a:rPr sz="2400" b="1" spc="-2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θ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αμφίπλευρθ</a:t>
            </a:r>
            <a:r>
              <a:rPr sz="2400" b="1" spc="-27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εξάςκθςθ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των</a:t>
            </a:r>
            <a:r>
              <a:rPr sz="2400" b="1" spc="-2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περιςςότερων</a:t>
            </a:r>
          </a:p>
          <a:p>
            <a:pPr marL="268224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τεχνικϊν</a:t>
            </a:r>
            <a:r>
              <a:rPr sz="2400" b="1" spc="-2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δεξιοτ</a:t>
            </a:r>
            <a:r>
              <a:rPr sz="2400" b="1" spc="-2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των</a:t>
            </a:r>
            <a:r>
              <a:rPr sz="2400" b="1" spc="-5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μασ 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δίνει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τθ</a:t>
            </a:r>
            <a:r>
              <a:rPr sz="2400" b="1" spc="-2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δυνατότθτα</a:t>
            </a:r>
            <a:r>
              <a:rPr sz="2400" b="1" spc="-5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τθσ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όςο</a:t>
            </a:r>
            <a:r>
              <a:rPr sz="24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το</a:t>
            </a:r>
          </a:p>
          <a:p>
            <a:pPr marL="268224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δυνατόν</a:t>
            </a:r>
            <a:r>
              <a:rPr sz="2400" b="1" spc="-5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30" dirty="0">
                <a:solidFill>
                  <a:srgbClr val="0000FF"/>
                </a:solidFill>
                <a:latin typeface="TCOOAJ+Calibri Bold"/>
                <a:cs typeface="TCOOAJ+Calibri Bold"/>
              </a:rPr>
              <a:t>καλ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τερθσ</a:t>
            </a:r>
            <a:r>
              <a:rPr sz="2400" b="1" spc="-3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εκγ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μναςθσ</a:t>
            </a:r>
            <a:r>
              <a:rPr sz="2400" b="1" spc="-3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των</a:t>
            </a:r>
            <a:r>
              <a:rPr sz="2400" b="1" spc="-2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παιδιϊν.</a:t>
            </a:r>
          </a:p>
          <a:p>
            <a:pPr marL="268224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92" dirty="0">
                <a:solidFill>
                  <a:srgbClr val="00B050"/>
                </a:solidFill>
                <a:latin typeface="TCOOAJ+Calibri Bold"/>
                <a:cs typeface="TCOOAJ+Calibri Bold"/>
              </a:rPr>
              <a:t>Το</a:t>
            </a:r>
            <a:r>
              <a:rPr sz="2400" b="1" spc="171" dirty="0">
                <a:solidFill>
                  <a:srgbClr val="00B050"/>
                </a:solidFill>
                <a:latin typeface="TCOOAJ+Calibri Bold"/>
                <a:cs typeface="TCOOAJ+Calibri Bold"/>
              </a:rPr>
              <a:t> </a:t>
            </a:r>
            <a:r>
              <a:rPr sz="2400" b="1" spc="-12" dirty="0">
                <a:solidFill>
                  <a:srgbClr val="00B050"/>
                </a:solidFill>
                <a:latin typeface="TCOOAJ+Calibri Bold"/>
                <a:cs typeface="TCOOAJ+Calibri Bold"/>
              </a:rPr>
              <a:t>Μίνι</a:t>
            </a:r>
            <a:r>
              <a:rPr sz="2400" b="1" spc="12" dirty="0">
                <a:solidFill>
                  <a:srgbClr val="00B050"/>
                </a:solidFill>
                <a:latin typeface="TCOOAJ+Calibri Bold"/>
                <a:cs typeface="TCOOAJ+Calibri Bold"/>
              </a:rPr>
              <a:t> </a:t>
            </a:r>
            <a:r>
              <a:rPr sz="2400" b="1" spc="-12" dirty="0">
                <a:solidFill>
                  <a:srgbClr val="00B050"/>
                </a:solidFill>
                <a:latin typeface="TCOOAJ+Calibri Bold"/>
                <a:cs typeface="TCOOAJ+Calibri Bold"/>
              </a:rPr>
              <a:t>Μπάςκετ</a:t>
            </a:r>
            <a:r>
              <a:rPr sz="2400" b="1" dirty="0">
                <a:solidFill>
                  <a:srgbClr val="00B050"/>
                </a:solidFill>
                <a:latin typeface="TCOOAJ+Calibri Bold"/>
                <a:cs typeface="TCOOAJ+Calibri Bold"/>
              </a:rPr>
              <a:t> είναι θ</a:t>
            </a:r>
            <a:r>
              <a:rPr sz="2400" b="1" spc="-14" dirty="0">
                <a:solidFill>
                  <a:srgbClr val="00B05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B050"/>
                </a:solidFill>
                <a:latin typeface="TCOOAJ+Calibri Bold"/>
                <a:cs typeface="TCOOAJ+Calibri Bold"/>
              </a:rPr>
              <a:t>πρϊτθ</a:t>
            </a:r>
            <a:r>
              <a:rPr sz="2400" b="1" spc="-21" dirty="0">
                <a:solidFill>
                  <a:srgbClr val="00B05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B050"/>
                </a:solidFill>
                <a:latin typeface="TCOOAJ+Calibri Bold"/>
                <a:cs typeface="TCOOAJ+Calibri Bold"/>
              </a:rPr>
              <a:t>αγωνιςτικ</a:t>
            </a:r>
            <a:r>
              <a:rPr sz="2400" b="1" dirty="0">
                <a:solidFill>
                  <a:srgbClr val="00B050"/>
                </a:solidFill>
                <a:latin typeface="HNLVIJ+Calibri Bold"/>
                <a:cs typeface="HNLVIJ+Calibri Bold"/>
              </a:rPr>
              <a:t>ι</a:t>
            </a:r>
            <a:r>
              <a:rPr sz="2400" b="1" spc="-57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B050"/>
                </a:solidFill>
                <a:latin typeface="TCOOAJ+Calibri Bold"/>
                <a:cs typeface="TCOOAJ+Calibri Bold"/>
              </a:rPr>
              <a:t>μορφ</a:t>
            </a:r>
            <a:r>
              <a:rPr sz="2400" b="1" dirty="0">
                <a:solidFill>
                  <a:srgbClr val="00B050"/>
                </a:solidFill>
                <a:latin typeface="HNLVIJ+Calibri Bold"/>
                <a:cs typeface="HNLVIJ+Calibri Bold"/>
              </a:rPr>
              <a:t>ι</a:t>
            </a:r>
            <a:r>
              <a:rPr sz="2400" b="1" spc="-91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B050"/>
                </a:solidFill>
                <a:latin typeface="TCOOAJ+Calibri Bold"/>
                <a:cs typeface="TCOOAJ+Calibri Bold"/>
              </a:rPr>
              <a:t>τθσ</a:t>
            </a:r>
          </a:p>
          <a:p>
            <a:pPr marL="26822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23" dirty="0">
                <a:solidFill>
                  <a:srgbClr val="00B050"/>
                </a:solidFill>
                <a:latin typeface="TCOOAJ+Calibri Bold"/>
                <a:cs typeface="TCOOAJ+Calibri Bold"/>
              </a:rPr>
              <a:t>καλα</a:t>
            </a:r>
            <a:r>
              <a:rPr sz="2400" b="1" dirty="0">
                <a:solidFill>
                  <a:srgbClr val="00B050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B050"/>
                </a:solidFill>
                <a:latin typeface="TCOOAJ+Calibri Bold"/>
                <a:cs typeface="TCOOAJ+Calibri Bold"/>
              </a:rPr>
              <a:t>οςφαίριςθσ</a:t>
            </a:r>
            <a:r>
              <a:rPr sz="2400" b="1" spc="-25" dirty="0">
                <a:solidFill>
                  <a:srgbClr val="00B050"/>
                </a:solidFill>
                <a:latin typeface="TCOOAJ+Calibri Bold"/>
                <a:cs typeface="TCOOAJ+Calibri Bold"/>
              </a:rPr>
              <a:t> </a:t>
            </a:r>
            <a:r>
              <a:rPr sz="2400" b="1" spc="-36" dirty="0">
                <a:solidFill>
                  <a:srgbClr val="00B050"/>
                </a:solidFill>
                <a:latin typeface="TCOOAJ+Calibri Bold"/>
                <a:cs typeface="TCOOAJ+Calibri Bold"/>
              </a:rPr>
              <a:t>και</a:t>
            </a:r>
            <a:r>
              <a:rPr sz="2400" b="1" spc="16" dirty="0">
                <a:solidFill>
                  <a:srgbClr val="00B05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B050"/>
                </a:solidFill>
                <a:latin typeface="TCOOAJ+Calibri Bold"/>
                <a:cs typeface="TCOOAJ+Calibri Bold"/>
              </a:rPr>
              <a:t>αποτελεί</a:t>
            </a:r>
            <a:r>
              <a:rPr sz="2400" b="1" spc="-32" dirty="0">
                <a:solidFill>
                  <a:srgbClr val="00B05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B050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B050"/>
                </a:solidFill>
                <a:latin typeface="TCOOAJ+Calibri Bold"/>
                <a:cs typeface="TCOOAJ+Calibri Bold"/>
              </a:rPr>
              <a:t>αυμάςιο</a:t>
            </a:r>
            <a:r>
              <a:rPr sz="2400" b="1" spc="-17" dirty="0">
                <a:solidFill>
                  <a:srgbClr val="00B05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B050"/>
                </a:solidFill>
                <a:latin typeface="TCOOAJ+Calibri Bold"/>
                <a:cs typeface="TCOOAJ+Calibri Bold"/>
              </a:rPr>
              <a:t>μζςο</a:t>
            </a:r>
            <a:r>
              <a:rPr sz="2400" b="1" spc="-16" dirty="0">
                <a:solidFill>
                  <a:srgbClr val="00B05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B050"/>
                </a:solidFill>
                <a:latin typeface="TCOOAJ+Calibri Bold"/>
                <a:cs typeface="TCOOAJ+Calibri Bold"/>
              </a:rPr>
              <a:t>για τθ</a:t>
            </a:r>
          </a:p>
          <a:p>
            <a:pPr marL="26822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B050"/>
                </a:solidFill>
                <a:latin typeface="TCOOAJ+Calibri Bold"/>
                <a:cs typeface="TCOOAJ+Calibri Bold"/>
              </a:rPr>
              <a:t>φυςικ</a:t>
            </a:r>
            <a:r>
              <a:rPr sz="2400" b="1" dirty="0">
                <a:solidFill>
                  <a:srgbClr val="00B050"/>
                </a:solidFill>
                <a:latin typeface="HNLVIJ+Calibri Bold"/>
                <a:cs typeface="HNLVIJ+Calibri Bold"/>
              </a:rPr>
              <a:t>ι</a:t>
            </a:r>
            <a:r>
              <a:rPr sz="2400" b="1" spc="-81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B050"/>
                </a:solidFill>
                <a:latin typeface="TCOOAJ+Calibri Bold"/>
                <a:cs typeface="TCOOAJ+Calibri Bold"/>
              </a:rPr>
              <a:t>αγωγ</a:t>
            </a:r>
            <a:r>
              <a:rPr sz="2400" b="1" dirty="0">
                <a:solidFill>
                  <a:srgbClr val="00B050"/>
                </a:solidFill>
                <a:latin typeface="HNLVIJ+Calibri Bold"/>
                <a:cs typeface="HNLVIJ+Calibri Bold"/>
              </a:rPr>
              <a:t>ι</a:t>
            </a:r>
            <a:r>
              <a:rPr sz="2400" b="1" spc="-57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b="1" spc="-38" dirty="0">
                <a:solidFill>
                  <a:srgbClr val="00B050"/>
                </a:solidFill>
                <a:latin typeface="TCOOAJ+Calibri Bold"/>
                <a:cs typeface="TCOOAJ+Calibri Bold"/>
              </a:rPr>
              <a:t>και</a:t>
            </a:r>
            <a:r>
              <a:rPr sz="2400" b="1" spc="18" dirty="0">
                <a:solidFill>
                  <a:srgbClr val="00B05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B050"/>
                </a:solidFill>
                <a:latin typeface="TCOOAJ+Calibri Bold"/>
                <a:cs typeface="TCOOAJ+Calibri Bold"/>
              </a:rPr>
              <a:t>τον α</a:t>
            </a:r>
            <a:r>
              <a:rPr sz="2400" b="1" spc="-26" dirty="0">
                <a:solidFill>
                  <a:srgbClr val="00B050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B050"/>
                </a:solidFill>
                <a:latin typeface="TCOOAJ+Calibri Bold"/>
                <a:cs typeface="TCOOAJ+Calibri Bold"/>
              </a:rPr>
              <a:t>λθτιςμό</a:t>
            </a:r>
            <a:r>
              <a:rPr sz="2400" b="1" spc="-31" dirty="0">
                <a:solidFill>
                  <a:srgbClr val="00B05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B050"/>
                </a:solidFill>
                <a:latin typeface="TCOOAJ+Calibri Bold"/>
                <a:cs typeface="TCOOAJ+Calibri Bold"/>
              </a:rPr>
              <a:t>για παιδιά 8 – </a:t>
            </a:r>
            <a:r>
              <a:rPr sz="2400" b="1" dirty="0">
                <a:solidFill>
                  <a:srgbClr val="00B050"/>
                </a:solidFill>
                <a:latin typeface="FEENBH+Calibri Bold"/>
                <a:cs typeface="FEENBH+Calibri Bold"/>
              </a:rPr>
              <a:t>12</a:t>
            </a:r>
          </a:p>
          <a:p>
            <a:pPr marL="268224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B050"/>
                </a:solidFill>
                <a:latin typeface="TCOOAJ+Calibri Bold"/>
                <a:cs typeface="TCOOAJ+Calibri Bold"/>
              </a:rPr>
              <a:t>ετϊν.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0293" y="835132"/>
            <a:ext cx="7222829" cy="77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400" spc="3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ςτόχοσ</a:t>
            </a:r>
            <a:r>
              <a:rPr sz="24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των</a:t>
            </a:r>
            <a:r>
              <a:rPr sz="24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αγϊνων</a:t>
            </a:r>
            <a:r>
              <a:rPr sz="2400" b="1" spc="1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Μίνι</a:t>
            </a:r>
            <a:r>
              <a:rPr sz="2400" b="1" dirty="0">
                <a:solidFill>
                  <a:srgbClr val="0000FF"/>
                </a:solidFill>
                <a:latin typeface="FEENBH+Calibri Bold"/>
                <a:cs typeface="FEENBH+Calibri Bold"/>
              </a:rPr>
              <a:t>-</a:t>
            </a:r>
            <a:r>
              <a:rPr sz="24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Μπάςκετ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είναι θ</a:t>
            </a:r>
            <a:r>
              <a:rPr sz="2400" b="1" spc="-1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παροχ</a:t>
            </a:r>
            <a:r>
              <a:rPr sz="2400" b="1" dirty="0">
                <a:solidFill>
                  <a:srgbClr val="FF0000"/>
                </a:solidFill>
                <a:latin typeface="HNLVIJ+Calibri Bold"/>
                <a:cs typeface="HNLVIJ+Calibri Bold"/>
              </a:rPr>
              <a:t>ι</a:t>
            </a:r>
          </a:p>
          <a:p>
            <a:pPr marL="35814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0" dirty="0">
                <a:solidFill>
                  <a:srgbClr val="FF0000"/>
                </a:solidFill>
                <a:latin typeface="TCOOAJ+Calibri Bold"/>
                <a:cs typeface="TCOOAJ+Calibri Bold"/>
              </a:rPr>
              <a:t>ευκαιριϊν</a:t>
            </a:r>
            <a:r>
              <a:rPr sz="2400" b="1" spc="-20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για </a:t>
            </a:r>
            <a:r>
              <a:rPr sz="2400" b="1" spc="-23" dirty="0">
                <a:solidFill>
                  <a:srgbClr val="FF0000"/>
                </a:solidFill>
                <a:latin typeface="TCOOAJ+Calibri Bold"/>
                <a:cs typeface="TCOOAJ+Calibri Bold"/>
              </a:rPr>
              <a:t>τα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 παιδιά </a:t>
            </a:r>
            <a:r>
              <a:rPr sz="2400" b="1" spc="-17" dirty="0">
                <a:solidFill>
                  <a:srgbClr val="FF0000"/>
                </a:solidFill>
                <a:latin typeface="TCOOAJ+Calibri Bold"/>
                <a:cs typeface="TCOOAJ+Calibri Bold"/>
              </a:rPr>
              <a:t>όλων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 των</a:t>
            </a:r>
            <a:r>
              <a:rPr sz="2400" b="1" spc="-23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spc="-12" dirty="0">
                <a:solidFill>
                  <a:srgbClr val="FF0000"/>
                </a:solidFill>
                <a:latin typeface="TCOOAJ+Calibri Bold"/>
                <a:cs typeface="TCOOAJ+Calibri Bold"/>
              </a:rPr>
              <a:t>ικανοτ</a:t>
            </a:r>
            <a:r>
              <a:rPr sz="2400" b="1" spc="-17" dirty="0">
                <a:solidFill>
                  <a:srgbClr val="FF0000"/>
                </a:solidFill>
                <a:latin typeface="HNLVIJ+Calibri Bold"/>
                <a:cs typeface="HNLVIJ+Calibri Bold"/>
              </a:rPr>
              <a:t>ι</a:t>
            </a:r>
            <a:r>
              <a:rPr sz="2400" b="1" spc="-12" dirty="0">
                <a:solidFill>
                  <a:srgbClr val="FF0000"/>
                </a:solidFill>
                <a:latin typeface="TCOOAJ+Calibri Bold"/>
                <a:cs typeface="TCOOAJ+Calibri Bold"/>
              </a:rPr>
              <a:t>των</a:t>
            </a:r>
            <a:r>
              <a:rPr sz="2400" b="1" spc="-31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8433" y="1566616"/>
            <a:ext cx="7569136" cy="77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απολα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ςουν</a:t>
            </a:r>
            <a:r>
              <a:rPr sz="2400" b="1" spc="-5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τθν</a:t>
            </a:r>
            <a:r>
              <a:rPr sz="2400" b="1" spc="-2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ποιότθτα</a:t>
            </a:r>
            <a:r>
              <a:rPr sz="2400" b="1" spc="-5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35" dirty="0">
                <a:solidFill>
                  <a:srgbClr val="0000FF"/>
                </a:solidFill>
                <a:latin typeface="TCOOAJ+Calibri Bold"/>
                <a:cs typeface="TCOOAJ+Calibri Bold"/>
              </a:rPr>
              <a:t>και</a:t>
            </a:r>
            <a:r>
              <a:rPr sz="2400" b="1" spc="1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τθν</a:t>
            </a:r>
            <a:r>
              <a:rPr sz="2400" b="1" spc="-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πλο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ςια</a:t>
            </a:r>
            <a:r>
              <a:rPr sz="2400" b="1" spc="-2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εμπειρία</a:t>
            </a:r>
            <a:r>
              <a:rPr sz="2400" b="1" spc="-2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τουσ,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τθν</a:t>
            </a:r>
            <a:r>
              <a:rPr sz="2400" b="1" spc="-2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οποία</a:t>
            </a:r>
            <a:r>
              <a:rPr sz="2400" b="1" spc="-2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 μεταφζρουν</a:t>
            </a:r>
            <a:r>
              <a:rPr sz="2400" b="1" spc="-4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ςτο</a:t>
            </a:r>
            <a:r>
              <a:rPr sz="24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 μπάςκετ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με εν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ουςιαςμό.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0293" y="3367385"/>
            <a:ext cx="7674740" cy="776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400" spc="3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Θ</a:t>
            </a:r>
            <a:r>
              <a:rPr sz="2400" b="1" spc="-1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23" dirty="0">
                <a:solidFill>
                  <a:srgbClr val="0000FF"/>
                </a:solidFill>
                <a:latin typeface="TCOOAJ+Calibri Bold"/>
                <a:cs typeface="TCOOAJ+Calibri Bold"/>
              </a:rPr>
              <a:t>καλα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οςφαίριςθ ζχει πολλο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σ</a:t>
            </a:r>
            <a:r>
              <a:rPr sz="2400" b="1" spc="-3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τεχνικο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σ</a:t>
            </a:r>
            <a:r>
              <a:rPr sz="2400" b="1" spc="-3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κανόνεσ,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ςτο</a:t>
            </a:r>
          </a:p>
          <a:p>
            <a:pPr marL="35814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0" dirty="0">
                <a:solidFill>
                  <a:srgbClr val="0000FF"/>
                </a:solidFill>
                <a:latin typeface="TCOOAJ+Calibri Bold"/>
                <a:cs typeface="TCOOAJ+Calibri Bold"/>
              </a:rPr>
              <a:t>Μίνι</a:t>
            </a:r>
            <a:r>
              <a:rPr sz="2400" b="1" dirty="0">
                <a:solidFill>
                  <a:srgbClr val="0000FF"/>
                </a:solidFill>
                <a:latin typeface="FEENBH+Calibri Bold"/>
                <a:cs typeface="FEENBH+Calibri Bold"/>
              </a:rPr>
              <a:t>-</a:t>
            </a:r>
            <a:r>
              <a:rPr sz="24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Μπάςκετ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αυτοί</a:t>
            </a:r>
            <a:r>
              <a:rPr sz="2400" b="1" spc="-2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μειϊνονται</a:t>
            </a:r>
            <a:r>
              <a:rPr sz="2400" b="1" spc="-3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ςτο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ελάχιςτο.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8433" y="4099159"/>
            <a:ext cx="7745522" cy="1141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Ωςτόςο, οι</a:t>
            </a:r>
            <a:r>
              <a:rPr sz="2400" b="1" spc="-1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περιςςότεροι</a:t>
            </a:r>
            <a:r>
              <a:rPr sz="2400" b="1" spc="-2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κανόνεσ,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ζχουν</a:t>
            </a:r>
            <a:r>
              <a:rPr sz="2400" b="1" spc="-2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τροποποιθ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εί</a:t>
            </a:r>
            <a:r>
              <a:rPr sz="2400" b="1" spc="-6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ζτςι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10" dirty="0">
                <a:solidFill>
                  <a:srgbClr val="0000FF"/>
                </a:solidFill>
                <a:latin typeface="TCOOAJ+Calibri Bold"/>
                <a:cs typeface="TCOOAJ+Calibri Bold"/>
              </a:rPr>
              <a:t>ϊςτε</a:t>
            </a:r>
            <a:r>
              <a:rPr sz="2400" b="1" spc="-2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γίνονται 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κατανοθτοί</a:t>
            </a:r>
            <a:r>
              <a:rPr sz="2400" b="1" spc="-4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από 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τα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παιδιά</a:t>
            </a:r>
            <a:r>
              <a:rPr sz="2400" b="1" spc="-19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36" dirty="0">
                <a:solidFill>
                  <a:srgbClr val="0000FF"/>
                </a:solidFill>
                <a:latin typeface="TCOOAJ+Calibri Bold"/>
                <a:cs typeface="TCOOAJ+Calibri Bold"/>
              </a:rPr>
              <a:t>και</a:t>
            </a:r>
            <a:r>
              <a:rPr sz="2400" b="1" spc="2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παράλλθλα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</a:t>
            </a:r>
            <a:r>
              <a:rPr sz="2400" b="1" spc="-3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βοθ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</a:t>
            </a:r>
            <a:r>
              <a:rPr sz="2400" b="1" spc="-29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τθν</a:t>
            </a:r>
            <a:r>
              <a:rPr sz="2400" b="1" spc="-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ανάπτυξθ</a:t>
            </a:r>
            <a:r>
              <a:rPr sz="2400" b="1" spc="-4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των</a:t>
            </a:r>
            <a:r>
              <a:rPr sz="2400" b="1" spc="-2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δεξιοτ</a:t>
            </a:r>
            <a:r>
              <a:rPr sz="2400" b="1" spc="-2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των</a:t>
            </a:r>
            <a:r>
              <a:rPr sz="2400" b="1" spc="-5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τουσ.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0293" y="1018012"/>
            <a:ext cx="7978390" cy="1141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400" spc="3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δάςκαλοσ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spc="-69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προπονθτ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σ</a:t>
            </a:r>
            <a:r>
              <a:rPr sz="2400" b="1" spc="-6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ζχει</a:t>
            </a:r>
            <a:r>
              <a:rPr sz="2400" b="1" spc="1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τθν</a:t>
            </a:r>
            <a:r>
              <a:rPr sz="2400" b="1" spc="-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ευ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κφ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νθ</a:t>
            </a:r>
            <a:r>
              <a:rPr sz="2400" b="1" spc="-3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για </a:t>
            </a:r>
            <a:r>
              <a:rPr sz="24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τθν</a:t>
            </a:r>
          </a:p>
          <a:p>
            <a:pPr marL="358140" marR="0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ειςαγωγ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spc="-63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ςτουσ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 κανόνεσ</a:t>
            </a:r>
            <a:r>
              <a:rPr sz="2400" b="1" spc="-1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35" dirty="0">
                <a:solidFill>
                  <a:srgbClr val="0000FF"/>
                </a:solidFill>
                <a:latin typeface="TCOOAJ+Calibri Bold"/>
                <a:cs typeface="TCOOAJ+Calibri Bold"/>
              </a:rPr>
              <a:t>και</a:t>
            </a:r>
            <a:r>
              <a:rPr sz="2400" b="1" spc="1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τισ 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απαιτ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ςεισ</a:t>
            </a:r>
            <a:r>
              <a:rPr sz="2400" b="1" spc="-3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του</a:t>
            </a:r>
            <a:r>
              <a:rPr sz="24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παιχνιδιο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</a:p>
          <a:p>
            <a:pPr marL="35814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ανάλογα</a:t>
            </a:r>
            <a:r>
              <a:rPr sz="2400" b="1" spc="-2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με 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το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τθν</a:t>
            </a:r>
            <a:r>
              <a:rPr sz="2400" b="1" spc="-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ανάπτυξθ</a:t>
            </a:r>
            <a:r>
              <a:rPr sz="2400" b="1" spc="-3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των</a:t>
            </a:r>
            <a:r>
              <a:rPr sz="2400" b="1" spc="-2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παιδιϊν.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0293" y="2707239"/>
            <a:ext cx="6551011" cy="18734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400" spc="3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Ρριν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φτάςουμε</a:t>
            </a:r>
            <a:r>
              <a:rPr sz="2400" b="1" spc="-4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ςε </a:t>
            </a:r>
            <a:r>
              <a:rPr sz="2400" b="1" spc="-19" dirty="0">
                <a:solidFill>
                  <a:srgbClr val="0000FF"/>
                </a:solidFill>
                <a:latin typeface="TCOOAJ+Calibri Bold"/>
                <a:cs typeface="TCOOAJ+Calibri Bold"/>
              </a:rPr>
              <a:t>κανονικό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παιχνίδι μπορεί</a:t>
            </a:r>
            <a:r>
              <a:rPr sz="2400" b="1" spc="-2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</a:t>
            </a:r>
          </a:p>
          <a:p>
            <a:pPr marL="35814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3" dirty="0">
                <a:solidFill>
                  <a:srgbClr val="0000FF"/>
                </a:solidFill>
                <a:latin typeface="TCOOAJ+Calibri Bold"/>
                <a:cs typeface="TCOOAJ+Calibri Bold"/>
              </a:rPr>
              <a:t>εκδθλω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</a:t>
            </a:r>
            <a:r>
              <a:rPr sz="2400" b="1" spc="-5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διάφορα</a:t>
            </a:r>
            <a:r>
              <a:rPr sz="2400" b="1" spc="-21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επίπεδα</a:t>
            </a:r>
            <a:r>
              <a:rPr sz="2400" b="1" spc="-14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όπωσ:</a:t>
            </a:r>
          </a:p>
          <a:p>
            <a:pPr marL="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400" spc="3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FEENBH+Calibri Bold"/>
                <a:cs typeface="FEENBH+Calibri Bold"/>
              </a:rPr>
              <a:t>1</a:t>
            </a:r>
            <a:r>
              <a:rPr sz="2400" b="1" spc="-19" dirty="0">
                <a:solidFill>
                  <a:srgbClr val="0000FF"/>
                </a:solidFill>
                <a:latin typeface="FEENBH+Calibri Bold"/>
                <a:cs typeface="FEENBH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FEENBH+Calibri Bold"/>
                <a:cs typeface="FEENBH+Calibri Bold"/>
              </a:rPr>
              <a:t>vs 1,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400" spc="3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FEENBH+Calibri Bold"/>
                <a:cs typeface="FEENBH+Calibri Bold"/>
              </a:rPr>
              <a:t>2</a:t>
            </a:r>
            <a:r>
              <a:rPr sz="2400" b="1" spc="-19" dirty="0">
                <a:solidFill>
                  <a:srgbClr val="0000FF"/>
                </a:solidFill>
                <a:latin typeface="FEENBH+Calibri Bold"/>
                <a:cs typeface="FEENBH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FEENBH+Calibri Bold"/>
                <a:cs typeface="FEENBH+Calibri Bold"/>
              </a:rPr>
              <a:t>vs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2 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400" spc="3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FEENBH+Calibri Bold"/>
                <a:cs typeface="FEENBH+Calibri Bold"/>
              </a:rPr>
              <a:t>3</a:t>
            </a:r>
            <a:r>
              <a:rPr sz="2400" b="1" spc="-19" dirty="0">
                <a:solidFill>
                  <a:srgbClr val="0000FF"/>
                </a:solidFill>
                <a:latin typeface="FEENBH+Calibri Bold"/>
                <a:cs typeface="FEENBH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FEENBH+Calibri Bold"/>
                <a:cs typeface="FEENBH+Calibri Bold"/>
              </a:rPr>
              <a:t>vs 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9853" y="4536257"/>
            <a:ext cx="7643346" cy="114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8349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ςε αυτοςχζδιουσ</a:t>
            </a:r>
            <a:r>
              <a:rPr sz="2400" b="1" spc="50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αλλά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αςφαλείσ</a:t>
            </a:r>
            <a:r>
              <a:rPr sz="2400" b="1" spc="-22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χϊρουσ</a:t>
            </a:r>
            <a:r>
              <a:rPr sz="2400" b="1" dirty="0">
                <a:solidFill>
                  <a:srgbClr val="0000FF"/>
                </a:solidFill>
                <a:latin typeface="FEENBH+Calibri Bold"/>
                <a:cs typeface="FEENBH+Calibri Bold"/>
              </a:rPr>
              <a:t>,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ίςωσ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ςε ζνα</a:t>
            </a:r>
            <a:r>
              <a:rPr sz="2400" b="1" spc="-23" dirty="0">
                <a:solidFill>
                  <a:srgbClr val="0000FF"/>
                </a:solidFill>
                <a:latin typeface="TCOOAJ+Calibri Bold"/>
                <a:cs typeface="TCOOAJ+Calibri Bold"/>
              </a:rPr>
              <a:t> καλά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ι, που</a:t>
            </a:r>
            <a:r>
              <a:rPr sz="2400" b="1" spc="-2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εγκα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ίςτανται ςε </a:t>
            </a:r>
            <a:r>
              <a:rPr sz="2400" b="1" spc="-10" dirty="0">
                <a:solidFill>
                  <a:srgbClr val="0000FF"/>
                </a:solidFill>
                <a:latin typeface="TCOOAJ+Calibri Bold"/>
                <a:cs typeface="TCOOAJ+Calibri Bold"/>
              </a:rPr>
              <a:t>εξωτερικό</a:t>
            </a:r>
            <a:r>
              <a:rPr sz="24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3" dirty="0">
                <a:solidFill>
                  <a:srgbClr val="0000FF"/>
                </a:solidFill>
                <a:latin typeface="TCOOAJ+Calibri Bold"/>
                <a:cs typeface="TCOOAJ+Calibri Bold"/>
              </a:rPr>
              <a:t>τοίχο</a:t>
            </a:r>
          </a:p>
          <a:p>
            <a:pPr marL="1781835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με</a:t>
            </a:r>
            <a:r>
              <a:rPr sz="2400" b="1" spc="-1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κάποιουσ</a:t>
            </a:r>
            <a:r>
              <a:rPr sz="2400" b="1" spc="-3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3" dirty="0">
                <a:solidFill>
                  <a:srgbClr val="0000FF"/>
                </a:solidFill>
                <a:latin typeface="TCOOAJ+Calibri Bold"/>
                <a:cs typeface="TCOOAJ+Calibri Bold"/>
              </a:rPr>
              <a:t>βαςικο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σ</a:t>
            </a:r>
            <a:r>
              <a:rPr sz="2400" b="1" spc="-19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κανόνεσ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8665" y="803763"/>
            <a:ext cx="8274046" cy="77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238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Για</a:t>
            </a:r>
            <a:r>
              <a:rPr sz="2400" b="1" spc="-19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κερδίςετε 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το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παιχνίδι πρζπει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πετ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χετε</a:t>
            </a:r>
            <a:r>
              <a:rPr sz="2400" b="1" spc="-2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περιςςότερα</a:t>
            </a:r>
          </a:p>
          <a:p>
            <a:pPr marL="269748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23" dirty="0">
                <a:solidFill>
                  <a:srgbClr val="0000FF"/>
                </a:solidFill>
                <a:latin typeface="TCOOAJ+Calibri Bold"/>
                <a:cs typeface="TCOOAJ+Calibri Bold"/>
              </a:rPr>
              <a:t>καλά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ια</a:t>
            </a:r>
            <a:r>
              <a:rPr sz="2400" b="1" spc="-3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από τουσ</a:t>
            </a:r>
            <a:r>
              <a:rPr sz="2400" b="1" spc="-2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αντιπάλουσ</a:t>
            </a:r>
            <a:r>
              <a:rPr sz="2400" b="1" spc="-4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ςασ.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8665" y="1755337"/>
            <a:ext cx="7561544" cy="114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spc="238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Θ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</a:t>
            </a:r>
            <a:r>
              <a:rPr sz="2400" b="1" spc="-19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πρζπει</a:t>
            </a:r>
            <a:r>
              <a:rPr sz="2400" b="1" spc="-19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 διατθρ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ςετε</a:t>
            </a:r>
            <a:r>
              <a:rPr sz="2400" b="1" spc="-5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τον εαυτό</a:t>
            </a:r>
            <a:r>
              <a:rPr sz="2400" b="1" spc="-2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ςασ </a:t>
            </a:r>
            <a:r>
              <a:rPr sz="2400" b="1" spc="-37" dirty="0">
                <a:solidFill>
                  <a:srgbClr val="0000FF"/>
                </a:solidFill>
                <a:latin typeface="TCOOAJ+Calibri Bold"/>
                <a:cs typeface="TCOOAJ+Calibri Bold"/>
              </a:rPr>
              <a:t>και</a:t>
            </a:r>
            <a:r>
              <a:rPr sz="2400" b="1" spc="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τθν</a:t>
            </a:r>
            <a:r>
              <a:rPr sz="2400" b="1" spc="-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μπάλα</a:t>
            </a:r>
          </a:p>
          <a:p>
            <a:pPr marL="269748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μζςα</a:t>
            </a:r>
            <a:r>
              <a:rPr sz="2400" b="1" spc="-2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ςτθν</a:t>
            </a:r>
            <a:r>
              <a:rPr sz="2400" b="1" spc="-2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περιοχ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spc="-69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των</a:t>
            </a:r>
            <a:r>
              <a:rPr sz="2400" b="1" spc="-2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γραμμϊν που</a:t>
            </a:r>
            <a:r>
              <a:rPr sz="2400" b="1" spc="-2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παίηεται</a:t>
            </a:r>
            <a:r>
              <a:rPr sz="2400" b="1" spc="-2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το</a:t>
            </a:r>
          </a:p>
          <a:p>
            <a:pPr marL="269748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παιχνίδι.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7342" y="2978765"/>
            <a:ext cx="8256037" cy="1142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238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Δεν</a:t>
            </a:r>
            <a:r>
              <a:rPr sz="2400" b="1" spc="-3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μπορείτε</a:t>
            </a:r>
            <a:r>
              <a:rPr sz="2400" b="1" spc="-1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περπατ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ςετε</a:t>
            </a:r>
            <a:r>
              <a:rPr sz="2400" b="1" spc="-49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spc="-69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τρζξετε</a:t>
            </a:r>
            <a:r>
              <a:rPr sz="2400" b="1" spc="-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κρατϊντασ</a:t>
            </a:r>
            <a:r>
              <a:rPr sz="2400" b="1" spc="-27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τθν</a:t>
            </a:r>
          </a:p>
          <a:p>
            <a:pPr marL="269748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μπάλα</a:t>
            </a:r>
            <a:r>
              <a:rPr sz="2400" b="1" spc="-3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ςτα χζρια.</a:t>
            </a:r>
            <a:r>
              <a:rPr sz="2400" b="1" spc="54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Μπορο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με</a:t>
            </a:r>
            <a:r>
              <a:rPr sz="2400" b="1" spc="-4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 περπατάμε</a:t>
            </a:r>
            <a:r>
              <a:rPr sz="2400" b="1" spc="-2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μόνο</a:t>
            </a:r>
            <a:r>
              <a:rPr sz="2400" b="1" spc="-3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χτυπϊντασ</a:t>
            </a:r>
          </a:p>
          <a:p>
            <a:pPr marL="269748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τθ</a:t>
            </a:r>
            <a:r>
              <a:rPr sz="2400" b="1" spc="-3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μπάλα με ζνα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χζρι.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7342" y="4304899"/>
            <a:ext cx="7974641" cy="77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238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Δεν</a:t>
            </a:r>
            <a:r>
              <a:rPr sz="2400" b="1" spc="-3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μπορείτε</a:t>
            </a:r>
            <a:r>
              <a:rPr sz="2400" b="1" spc="-1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χτυπ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ςετε</a:t>
            </a:r>
            <a:r>
              <a:rPr sz="2400" b="1" spc="-4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27" dirty="0">
                <a:solidFill>
                  <a:srgbClr val="0000FF"/>
                </a:solidFill>
                <a:latin typeface="TCOOAJ+Calibri Bold"/>
                <a:cs typeface="TCOOAJ+Calibri Bold"/>
              </a:rPr>
              <a:t>κάτω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τθν</a:t>
            </a:r>
            <a:r>
              <a:rPr sz="2400" b="1" spc="-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μπάλα</a:t>
            </a:r>
            <a:r>
              <a:rPr sz="2400" b="1" spc="-19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τθν</a:t>
            </a:r>
            <a:r>
              <a:rPr sz="2400" b="1" spc="-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πιάςετε</a:t>
            </a:r>
          </a:p>
          <a:p>
            <a:pPr marL="269748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36" dirty="0">
                <a:solidFill>
                  <a:srgbClr val="0000FF"/>
                </a:solidFill>
                <a:latin typeface="TCOOAJ+Calibri Bold"/>
                <a:cs typeface="TCOOAJ+Calibri Bold"/>
              </a:rPr>
              <a:t>και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να 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τθν</a:t>
            </a:r>
            <a:r>
              <a:rPr sz="2400" b="1" spc="-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ξαναχτυπ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ςετε.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7342" y="5456789"/>
            <a:ext cx="7530416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238" dirty="0">
                <a:solidFill>
                  <a:srgbClr val="FF0000"/>
                </a:solidFill>
                <a:latin typeface="NRWAAA+Wingdings"/>
                <a:cs typeface="NRWAAA+Wingdings"/>
              </a:rPr>
              <a:t>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Δεν</a:t>
            </a:r>
            <a:r>
              <a:rPr sz="2400" b="1" spc="-3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μπορείτε</a:t>
            </a:r>
            <a:r>
              <a:rPr sz="2400" b="1" spc="-1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κρατάτε</a:t>
            </a:r>
            <a:r>
              <a:rPr sz="24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ι</a:t>
            </a:r>
            <a:r>
              <a:rPr sz="2400" b="1" spc="-69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ςπρϊχνετε</a:t>
            </a:r>
            <a:r>
              <a:rPr sz="24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τον</a:t>
            </a:r>
            <a:r>
              <a:rPr sz="2400" b="1" spc="-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αντίπαλο.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3215" y="210539"/>
            <a:ext cx="6025216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8662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COOAJ+Calibri Bold"/>
                <a:cs typeface="TCOOAJ+Calibri Bold"/>
              </a:rPr>
              <a:t>          </a:t>
            </a:r>
            <a:r>
              <a:rPr sz="2800" b="1" baseline="30000" smtClean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800" b="1" spc="-78" dirty="0">
                <a:solidFill>
                  <a:srgbClr val="FF0000"/>
                </a:solidFill>
                <a:latin typeface="TCOOAJ+Calibri Bold"/>
                <a:cs typeface="TCOOAJ+Calibri Bold"/>
              </a:rPr>
              <a:t>ΤΟ</a:t>
            </a:r>
            <a:r>
              <a:rPr sz="2800" b="1" spc="93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ΡΑΙΧΝΙΔΙ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spc="19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</a:t>
            </a:r>
            <a:r>
              <a:rPr lang="en-US" sz="2800" b="1" i="1" spc="19" dirty="0" smtClean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         </a:t>
            </a:r>
            <a:r>
              <a:rPr sz="2800" b="1" i="1" spc="19" smtClean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Οριςμόσ</a:t>
            </a:r>
            <a:r>
              <a:rPr sz="2800" b="1" i="1" spc="10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του </a:t>
            </a:r>
            <a:r>
              <a:rPr sz="2800" b="1" i="1" spc="-11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Μίνι</a:t>
            </a:r>
            <a:r>
              <a:rPr sz="2800" b="1" i="1" spc="34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KIFBGS+Calibri Bold Italic"/>
                <a:cs typeface="KIFBGS+Calibri Bold Italic"/>
              </a:rPr>
              <a:t>-</a:t>
            </a:r>
            <a:r>
              <a:rPr sz="2800" b="1" i="1" spc="12" dirty="0">
                <a:solidFill>
                  <a:srgbClr val="FF0000"/>
                </a:solidFill>
                <a:latin typeface="KIFBGS+Calibri Bold Italic"/>
                <a:cs typeface="KIFBGS+Calibri Bold Italic"/>
              </a:rPr>
              <a:t> </a:t>
            </a:r>
            <a:r>
              <a:rPr sz="2800" b="1" i="1" spc="-11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Μπάςκετ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4568" y="1552301"/>
            <a:ext cx="7725272" cy="1580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217" dirty="0">
                <a:solidFill>
                  <a:srgbClr val="FF0000"/>
                </a:solidFill>
                <a:latin typeface="NRWAAA+Wingdings"/>
                <a:cs typeface="NRWAAA+Wingdings"/>
              </a:rPr>
              <a:t></a:t>
            </a:r>
            <a:r>
              <a:rPr sz="2400" spc="-209" dirty="0">
                <a:solidFill>
                  <a:srgbClr val="0000FF"/>
                </a:solidFill>
                <a:latin typeface="TKLOGI+Calibri"/>
                <a:cs typeface="TKLOGI+Calibri"/>
              </a:rPr>
              <a:t>Το</a:t>
            </a:r>
            <a:r>
              <a:rPr sz="2400" spc="208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spc="-14" dirty="0">
                <a:solidFill>
                  <a:srgbClr val="0000FF"/>
                </a:solidFill>
                <a:latin typeface="TKLOGI+Calibri"/>
                <a:cs typeface="TKLOGI+Calibri"/>
              </a:rPr>
              <a:t>Μίνι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spc="-14" dirty="0">
                <a:solidFill>
                  <a:srgbClr val="0000FF"/>
                </a:solidFill>
                <a:latin typeface="TKLOGI+Calibri"/>
                <a:cs typeface="TKLOGI+Calibri"/>
              </a:rPr>
              <a:t>μπάςκετ</a:t>
            </a:r>
            <a:r>
              <a:rPr sz="2400" spc="14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είναι ζνα</a:t>
            </a:r>
            <a:r>
              <a:rPr sz="2400" spc="-24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παιχνίδι</a:t>
            </a:r>
            <a:r>
              <a:rPr sz="2400" spc="31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για αγόρια</a:t>
            </a:r>
            <a:r>
              <a:rPr sz="2400" spc="23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spc="-36" dirty="0">
                <a:solidFill>
                  <a:srgbClr val="0000FF"/>
                </a:solidFill>
                <a:latin typeface="TKLOGI+Calibri"/>
                <a:cs typeface="TKLOGI+Calibri"/>
              </a:rPr>
              <a:t>και</a:t>
            </a:r>
            <a:r>
              <a:rPr sz="2400" spc="35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spc="-20" dirty="0">
                <a:solidFill>
                  <a:srgbClr val="0000FF"/>
                </a:solidFill>
                <a:latin typeface="TKLOGI+Calibri"/>
                <a:cs typeface="TKLOGI+Calibri"/>
              </a:rPr>
              <a:t>κορίτςια</a:t>
            </a:r>
          </a:p>
          <a:p>
            <a:pPr marL="269748" marR="0">
              <a:lnSpc>
                <a:spcPts val="2929"/>
              </a:lnSpc>
              <a:spcBef>
                <a:spcPts val="1678"/>
              </a:spcBef>
              <a:spcAft>
                <a:spcPts val="0"/>
              </a:spcAft>
            </a:pP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που</a:t>
            </a:r>
            <a:r>
              <a:rPr sz="2400" spc="-18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είναι </a:t>
            </a:r>
            <a:r>
              <a:rPr sz="2400" b="1" spc="-11" dirty="0">
                <a:solidFill>
                  <a:srgbClr val="FF0000"/>
                </a:solidFill>
                <a:latin typeface="TCOOAJ+Calibri Bold"/>
                <a:cs typeface="TCOOAJ+Calibri Bold"/>
              </a:rPr>
              <a:t>δϊδεκα</a:t>
            </a:r>
            <a:r>
              <a:rPr sz="2400" b="1" spc="-30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ετϊν</a:t>
            </a:r>
            <a:r>
              <a:rPr sz="2400" b="1" spc="-27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HNLVIJ+Calibri Bold"/>
                <a:cs typeface="HNLVIJ+Calibri Bold"/>
              </a:rPr>
              <a:t>ι</a:t>
            </a:r>
            <a:r>
              <a:rPr sz="2400" b="1" spc="-6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36" dirty="0">
                <a:solidFill>
                  <a:srgbClr val="FF0000"/>
                </a:solidFill>
                <a:latin typeface="TCOOAJ+Calibri Bold"/>
                <a:cs typeface="TCOOAJ+Calibri Bold"/>
              </a:rPr>
              <a:t>και</a:t>
            </a:r>
            <a:r>
              <a:rPr sz="2400" b="1" spc="16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λιγότερο </a:t>
            </a:r>
            <a:r>
              <a:rPr sz="2400" spc="-31" dirty="0">
                <a:solidFill>
                  <a:srgbClr val="0000FF"/>
                </a:solidFill>
                <a:latin typeface="TKLOGI+Calibri"/>
                <a:cs typeface="TKLOGI+Calibri"/>
              </a:rPr>
              <a:t>κατά</a:t>
            </a:r>
            <a:r>
              <a:rPr sz="2400" spc="30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spc="-36" dirty="0">
                <a:solidFill>
                  <a:srgbClr val="0000FF"/>
                </a:solidFill>
                <a:latin typeface="TKLOGI+Calibri"/>
                <a:cs typeface="TKLOGI+Calibri"/>
              </a:rPr>
              <a:t>το</a:t>
            </a:r>
            <a:r>
              <a:rPr sz="2400" spc="35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ζτοσ που</a:t>
            </a:r>
          </a:p>
          <a:p>
            <a:pPr marL="269748" marR="0">
              <a:lnSpc>
                <a:spcPts val="2929"/>
              </a:lnSpc>
              <a:spcBef>
                <a:spcPts val="1678"/>
              </a:spcBef>
              <a:spcAft>
                <a:spcPts val="0"/>
              </a:spcAft>
            </a:pP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αρχίηει </a:t>
            </a:r>
            <a:r>
              <a:rPr sz="2400" spc="-32" dirty="0">
                <a:solidFill>
                  <a:srgbClr val="0000FF"/>
                </a:solidFill>
                <a:latin typeface="TKLOGI+Calibri"/>
                <a:cs typeface="TKLOGI+Calibri"/>
              </a:rPr>
              <a:t>το</a:t>
            </a:r>
            <a:r>
              <a:rPr sz="2400" spc="31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πρωτά</a:t>
            </a:r>
            <a:r>
              <a:rPr sz="2400" spc="-21" dirty="0">
                <a:solidFill>
                  <a:srgbClr val="0000FF"/>
                </a:solidFill>
                <a:latin typeface="ERDAFI+Calibri"/>
                <a:cs typeface="ERDAFI+Calibri"/>
              </a:rPr>
              <a:t>κ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λθμα.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4568" y="3381355"/>
            <a:ext cx="7421913" cy="216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217" dirty="0">
                <a:solidFill>
                  <a:srgbClr val="FF0000"/>
                </a:solidFill>
                <a:latin typeface="NRWAAA+Wingdings"/>
                <a:cs typeface="NRWAAA+Wingdings"/>
              </a:rPr>
              <a:t></a:t>
            </a:r>
            <a:r>
              <a:rPr sz="2400" spc="-209" dirty="0">
                <a:solidFill>
                  <a:srgbClr val="0000FF"/>
                </a:solidFill>
                <a:latin typeface="TKLOGI+Calibri"/>
                <a:cs typeface="TKLOGI+Calibri"/>
              </a:rPr>
              <a:t>Το</a:t>
            </a:r>
            <a:r>
              <a:rPr sz="2400" spc="208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spc="-14" dirty="0">
                <a:solidFill>
                  <a:srgbClr val="0000FF"/>
                </a:solidFill>
                <a:latin typeface="TKLOGI+Calibri"/>
                <a:cs typeface="TKLOGI+Calibri"/>
              </a:rPr>
              <a:t>Μίνι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spc="-14" dirty="0">
                <a:solidFill>
                  <a:srgbClr val="0000FF"/>
                </a:solidFill>
                <a:latin typeface="TKLOGI+Calibri"/>
                <a:cs typeface="TKLOGI+Calibri"/>
              </a:rPr>
              <a:t>μπάςκετ</a:t>
            </a:r>
            <a:r>
              <a:rPr sz="2400" spc="14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παίηεται από 2 </a:t>
            </a:r>
            <a:r>
              <a:rPr sz="2400" spc="-12" dirty="0">
                <a:solidFill>
                  <a:srgbClr val="0000FF"/>
                </a:solidFill>
                <a:latin typeface="TKLOGI+Calibri"/>
                <a:cs typeface="TKLOGI+Calibri"/>
              </a:rPr>
              <a:t>ομάδεσ</a:t>
            </a:r>
            <a:r>
              <a:rPr sz="2400" spc="20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spc="-16" dirty="0">
                <a:solidFill>
                  <a:srgbClr val="0000FF"/>
                </a:solidFill>
                <a:latin typeface="TKLOGI+Calibri"/>
                <a:cs typeface="TKLOGI+Calibri"/>
              </a:rPr>
              <a:t>των</a:t>
            </a:r>
            <a:r>
              <a:rPr sz="2400" spc="26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5 παικτϊν</a:t>
            </a:r>
            <a:r>
              <a:rPr sz="2400" spc="10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θ</a:t>
            </a:r>
          </a:p>
          <a:p>
            <a:pPr marL="269748" marR="0">
              <a:lnSpc>
                <a:spcPts val="2929"/>
              </a:lnSpc>
              <a:spcBef>
                <a:spcPts val="1678"/>
              </a:spcBef>
              <a:spcAft>
                <a:spcPts val="0"/>
              </a:spcAft>
            </a:pPr>
            <a:r>
              <a:rPr sz="2400" spc="-36" dirty="0">
                <a:solidFill>
                  <a:srgbClr val="0000FF"/>
                </a:solidFill>
                <a:latin typeface="TKLOGI+Calibri"/>
                <a:cs typeface="TKLOGI+Calibri"/>
              </a:rPr>
              <a:t>κά</a:t>
            </a:r>
            <a:r>
              <a:rPr sz="2400" dirty="0">
                <a:solidFill>
                  <a:srgbClr val="0000FF"/>
                </a:solidFill>
                <a:latin typeface="ERDAFI+Calibri"/>
                <a:cs typeface="ERDAFI+Calibri"/>
              </a:rPr>
              <a:t>κ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ε</a:t>
            </a:r>
            <a:r>
              <a:rPr sz="2400" spc="-28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μία. Ο </a:t>
            </a:r>
            <a:r>
              <a:rPr sz="2400" spc="-17" dirty="0">
                <a:solidFill>
                  <a:srgbClr val="0000FF"/>
                </a:solidFill>
                <a:latin typeface="TKLOGI+Calibri"/>
                <a:cs typeface="TKLOGI+Calibri"/>
              </a:rPr>
              <a:t>ςκοπόσ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 τθσ </a:t>
            </a:r>
            <a:r>
              <a:rPr sz="2400" spc="-38" dirty="0">
                <a:solidFill>
                  <a:srgbClr val="0000FF"/>
                </a:solidFill>
                <a:latin typeface="TKLOGI+Calibri"/>
                <a:cs typeface="TKLOGI+Calibri"/>
              </a:rPr>
              <a:t>κά</a:t>
            </a:r>
            <a:r>
              <a:rPr sz="2400" dirty="0">
                <a:solidFill>
                  <a:srgbClr val="0000FF"/>
                </a:solidFill>
                <a:latin typeface="ERDAFI+Calibri"/>
                <a:cs typeface="ERDAFI+Calibri"/>
              </a:rPr>
              <a:t>κ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ε </a:t>
            </a:r>
            <a:r>
              <a:rPr sz="2400" spc="-13" dirty="0">
                <a:solidFill>
                  <a:srgbClr val="0000FF"/>
                </a:solidFill>
                <a:latin typeface="TKLOGI+Calibri"/>
                <a:cs typeface="TKLOGI+Calibri"/>
              </a:rPr>
              <a:t>ομάδασ</a:t>
            </a:r>
            <a:r>
              <a:rPr sz="2400" spc="31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είναι θ επίτευξθ</a:t>
            </a:r>
          </a:p>
          <a:p>
            <a:pPr marL="269748" marR="0">
              <a:lnSpc>
                <a:spcPts val="2932"/>
              </a:lnSpc>
              <a:spcBef>
                <a:spcPts val="1679"/>
              </a:spcBef>
              <a:spcAft>
                <a:spcPts val="0"/>
              </a:spcAft>
            </a:pP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πόντων ςτο </a:t>
            </a:r>
            <a:r>
              <a:rPr sz="2400" spc="-26" dirty="0">
                <a:solidFill>
                  <a:srgbClr val="0000FF"/>
                </a:solidFill>
                <a:latin typeface="TKLOGI+Calibri"/>
                <a:cs typeface="TKLOGI+Calibri"/>
              </a:rPr>
              <a:t>καλά</a:t>
            </a:r>
            <a:r>
              <a:rPr sz="2400" spc="-10" dirty="0">
                <a:solidFill>
                  <a:srgbClr val="0000FF"/>
                </a:solidFill>
                <a:latin typeface="ERDAFI+Calibri"/>
                <a:cs typeface="ERDAFI+Calibri"/>
              </a:rPr>
              <a:t>κ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ι </a:t>
            </a:r>
            <a:r>
              <a:rPr sz="2400" spc="-16" dirty="0">
                <a:solidFill>
                  <a:srgbClr val="0000FF"/>
                </a:solidFill>
                <a:latin typeface="TKLOGI+Calibri"/>
                <a:cs typeface="TKLOGI+Calibri"/>
              </a:rPr>
              <a:t>των</a:t>
            </a:r>
            <a:r>
              <a:rPr sz="2400" spc="18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αντιπάλων</a:t>
            </a:r>
            <a:r>
              <a:rPr sz="2400" spc="18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spc="-35" dirty="0">
                <a:solidFill>
                  <a:srgbClr val="0000FF"/>
                </a:solidFill>
                <a:latin typeface="TKLOGI+Calibri"/>
                <a:cs typeface="TKLOGI+Calibri"/>
              </a:rPr>
              <a:t>κα</a:t>
            </a:r>
            <a:r>
              <a:rPr sz="2400" spc="-10" dirty="0">
                <a:solidFill>
                  <a:srgbClr val="0000FF"/>
                </a:solidFill>
                <a:latin typeface="ERDAFI+Calibri"/>
                <a:cs typeface="ERDAFI+Calibri"/>
              </a:rPr>
              <a:t>κ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ϊσ</a:t>
            </a:r>
            <a:r>
              <a:rPr sz="2400" spc="530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spc="-35" dirty="0">
                <a:solidFill>
                  <a:srgbClr val="0000FF"/>
                </a:solidFill>
                <a:latin typeface="TKLOGI+Calibri"/>
                <a:cs typeface="TKLOGI+Calibri"/>
              </a:rPr>
              <a:t>και</a:t>
            </a:r>
            <a:r>
              <a:rPr sz="2400" spc="28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να</a:t>
            </a:r>
          </a:p>
          <a:p>
            <a:pPr marL="269748" marR="0">
              <a:lnSpc>
                <a:spcPts val="2929"/>
              </a:lnSpc>
              <a:spcBef>
                <a:spcPts val="1727"/>
              </a:spcBef>
              <a:spcAft>
                <a:spcPts val="0"/>
              </a:spcAft>
            </a:pP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αποτραπεί</a:t>
            </a:r>
            <a:r>
              <a:rPr sz="2400" spc="-10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θ άλλθ </a:t>
            </a:r>
            <a:r>
              <a:rPr sz="2400" spc="-15" dirty="0">
                <a:solidFill>
                  <a:srgbClr val="0000FF"/>
                </a:solidFill>
                <a:latin typeface="TKLOGI+Calibri"/>
                <a:cs typeface="TKLOGI+Calibri"/>
              </a:rPr>
              <a:t>ομάδα</a:t>
            </a:r>
            <a:r>
              <a:rPr sz="2400" spc="33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να πετφχει </a:t>
            </a:r>
            <a:r>
              <a:rPr sz="2400" spc="-28" dirty="0">
                <a:solidFill>
                  <a:srgbClr val="0000FF"/>
                </a:solidFill>
                <a:latin typeface="TKLOGI+Calibri"/>
                <a:cs typeface="TKLOGI+Calibri"/>
              </a:rPr>
              <a:t>καλά</a:t>
            </a:r>
            <a:r>
              <a:rPr sz="2400" dirty="0">
                <a:solidFill>
                  <a:srgbClr val="0000FF"/>
                </a:solidFill>
                <a:latin typeface="ERDAFI+Calibri"/>
                <a:cs typeface="ERDAFI+Calibri"/>
              </a:rPr>
              <a:t>κ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4568" y="480294"/>
            <a:ext cx="7604184" cy="216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217" dirty="0">
                <a:solidFill>
                  <a:srgbClr val="FF0000"/>
                </a:solidFill>
                <a:latin typeface="NRWAAA+Wingdings"/>
                <a:cs typeface="NRWAAA+Wingdings"/>
              </a:rPr>
              <a:t></a:t>
            </a:r>
            <a:r>
              <a:rPr sz="2400" b="1" spc="-192" dirty="0">
                <a:solidFill>
                  <a:srgbClr val="0000FF"/>
                </a:solidFill>
                <a:latin typeface="TCOOAJ+Calibri Bold"/>
                <a:cs typeface="TCOOAJ+Calibri Bold"/>
              </a:rPr>
              <a:t>Το</a:t>
            </a:r>
            <a:r>
              <a:rPr sz="2400" b="1" spc="17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Μίνι</a:t>
            </a:r>
            <a:r>
              <a:rPr sz="2400" b="1" spc="1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μπάςκετ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παίηεται</a:t>
            </a:r>
            <a:r>
              <a:rPr sz="2400" b="1" spc="-2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από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2 ομάδεσ</a:t>
            </a:r>
            <a:r>
              <a:rPr sz="2400" b="1" spc="-34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των</a:t>
            </a:r>
            <a:r>
              <a:rPr sz="2400" b="1" spc="-2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5 παικτϊν</a:t>
            </a:r>
            <a:r>
              <a:rPr sz="2400" b="1" spc="-20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θ</a:t>
            </a:r>
          </a:p>
          <a:p>
            <a:pPr marL="269748" marR="0">
              <a:lnSpc>
                <a:spcPts val="2929"/>
              </a:lnSpc>
              <a:spcBef>
                <a:spcPts val="1681"/>
              </a:spcBef>
              <a:spcAft>
                <a:spcPts val="0"/>
              </a:spcAft>
            </a:pPr>
            <a:r>
              <a:rPr sz="2400" b="1" spc="-36" dirty="0">
                <a:solidFill>
                  <a:srgbClr val="0000FF"/>
                </a:solidFill>
                <a:latin typeface="TCOOAJ+Calibri Bold"/>
                <a:cs typeface="TCOOAJ+Calibri Bold"/>
              </a:rPr>
              <a:t>κά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</a:t>
            </a:r>
            <a:r>
              <a:rPr sz="2400" b="1" spc="-2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μία. Ο</a:t>
            </a:r>
            <a:r>
              <a:rPr sz="2400" b="1" spc="-1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ςκοπόσ</a:t>
            </a:r>
            <a:r>
              <a:rPr sz="2400" b="1" spc="-1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τθσ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36" dirty="0">
                <a:solidFill>
                  <a:srgbClr val="0000FF"/>
                </a:solidFill>
                <a:latin typeface="TCOOAJ+Calibri Bold"/>
                <a:cs typeface="TCOOAJ+Calibri Bold"/>
              </a:rPr>
              <a:t>κά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</a:t>
            </a:r>
            <a:r>
              <a:rPr sz="24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ομάδασ</a:t>
            </a:r>
            <a:r>
              <a:rPr sz="2400" b="1" spc="-3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είναι θ</a:t>
            </a:r>
            <a:r>
              <a:rPr sz="2400" b="1" spc="-14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επίτευξθ</a:t>
            </a:r>
          </a:p>
          <a:p>
            <a:pPr marL="269748" marR="0">
              <a:lnSpc>
                <a:spcPts val="2929"/>
              </a:lnSpc>
              <a:spcBef>
                <a:spcPts val="1678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πόντων</a:t>
            </a:r>
            <a:r>
              <a:rPr sz="2400" b="1" spc="-5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ςτο </a:t>
            </a:r>
            <a:r>
              <a:rPr sz="2400" b="1" spc="-22" dirty="0">
                <a:solidFill>
                  <a:srgbClr val="0000FF"/>
                </a:solidFill>
                <a:latin typeface="TCOOAJ+Calibri Bold"/>
                <a:cs typeface="TCOOAJ+Calibri Bold"/>
              </a:rPr>
              <a:t>καλά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ι</a:t>
            </a:r>
            <a:r>
              <a:rPr sz="2400" b="1" spc="-20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των</a:t>
            </a:r>
            <a:r>
              <a:rPr sz="2400" b="1" spc="-1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αντιπάλων</a:t>
            </a:r>
            <a:r>
              <a:rPr sz="2400" b="1" spc="-36" dirty="0">
                <a:solidFill>
                  <a:srgbClr val="0000FF"/>
                </a:solidFill>
                <a:latin typeface="TCOOAJ+Calibri Bold"/>
                <a:cs typeface="TCOOAJ+Calibri Bold"/>
              </a:rPr>
              <a:t> κα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ϊσ</a:t>
            </a:r>
            <a:r>
              <a:rPr sz="2400" b="1" spc="535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36" dirty="0">
                <a:solidFill>
                  <a:srgbClr val="0000FF"/>
                </a:solidFill>
                <a:latin typeface="TCOOAJ+Calibri Bold"/>
                <a:cs typeface="TCOOAJ+Calibri Bold"/>
              </a:rPr>
              <a:t>και</a:t>
            </a:r>
            <a:r>
              <a:rPr sz="2400" b="1" spc="16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</a:t>
            </a:r>
          </a:p>
          <a:p>
            <a:pPr marL="269748" marR="0">
              <a:lnSpc>
                <a:spcPts val="2929"/>
              </a:lnSpc>
              <a:spcBef>
                <a:spcPts val="1728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αποτραπεί</a:t>
            </a:r>
            <a:r>
              <a:rPr sz="2400" b="1" spc="-5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θ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άλλθ</a:t>
            </a:r>
            <a:r>
              <a:rPr sz="2400" b="1" spc="-23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ομάδα</a:t>
            </a:r>
            <a:r>
              <a:rPr sz="2400" b="1" spc="-29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να</a:t>
            </a:r>
            <a:r>
              <a:rPr sz="2400" b="1" spc="-18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πετ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φ</a:t>
            </a:r>
            <a:r>
              <a:rPr sz="2400" b="1" spc="-12" dirty="0">
                <a:solidFill>
                  <a:srgbClr val="0000FF"/>
                </a:solidFill>
                <a:latin typeface="TCOOAJ+Calibri Bold"/>
                <a:cs typeface="TCOOAJ+Calibri Bold"/>
              </a:rPr>
              <a:t>χει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 </a:t>
            </a:r>
            <a:r>
              <a:rPr sz="2400" b="1" spc="-23" dirty="0">
                <a:solidFill>
                  <a:srgbClr val="0000FF"/>
                </a:solidFill>
                <a:latin typeface="TCOOAJ+Calibri Bold"/>
                <a:cs typeface="TCOOAJ+Calibri Bold"/>
              </a:rPr>
              <a:t>καλά</a:t>
            </a:r>
            <a:r>
              <a:rPr sz="2400" b="1" dirty="0">
                <a:solidFill>
                  <a:srgbClr val="0000FF"/>
                </a:solidFill>
                <a:latin typeface="HNLVIJ+Calibri Bold"/>
                <a:cs typeface="HNLVIJ+Calibri Bold"/>
              </a:rPr>
              <a:t>κ</a:t>
            </a:r>
            <a:r>
              <a:rPr sz="2400" b="1" dirty="0">
                <a:solidFill>
                  <a:srgbClr val="0000FF"/>
                </a:solidFill>
                <a:latin typeface="TCOOAJ+Calibri Bold"/>
                <a:cs typeface="TCOOAJ+Calibri Bold"/>
              </a:rPr>
              <a:t>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33779" y="210539"/>
            <a:ext cx="6143964" cy="8982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COOAJ+Calibri Bold"/>
                <a:cs typeface="TCOOAJ+Calibri Bold"/>
              </a:rPr>
              <a:t>            </a:t>
            </a:r>
            <a:r>
              <a:rPr sz="2800" b="1" baseline="30000" smtClean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TCOOAJ+Calibri Bold"/>
                <a:cs typeface="TCOOAJ+Calibri Bold"/>
              </a:rPr>
              <a:t>ΔΙΑΣΤΑΣΕΙΣ</a:t>
            </a:r>
            <a:r>
              <a:rPr sz="2800" b="1" spc="60" dirty="0">
                <a:solidFill>
                  <a:srgbClr val="FF0000"/>
                </a:solidFill>
                <a:latin typeface="TCOOAJ+Calibri Bold"/>
                <a:cs typeface="TCOOAJ+Calibri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FEENBH+Calibri Bold"/>
                <a:cs typeface="FEENBH+Calibri Bold"/>
              </a:rPr>
              <a:t>-</a:t>
            </a:r>
            <a:r>
              <a:rPr sz="2800" b="1" spc="10" dirty="0">
                <a:solidFill>
                  <a:srgbClr val="FF0000"/>
                </a:solidFill>
                <a:latin typeface="FEENBH+Calibri Bold"/>
                <a:cs typeface="FEENBH+Calibri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COOAJ+Calibri Bold"/>
                <a:cs typeface="TCOOAJ+Calibri Bold"/>
              </a:rPr>
              <a:t>ΕΞΟΡΛΙΣΜΟΣ</a:t>
            </a:r>
          </a:p>
          <a:p>
            <a:pPr marL="675386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spc="11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</a:t>
            </a:r>
            <a:r>
              <a:rPr lang="en-US" sz="2800" b="1" i="1" spc="11" dirty="0" smtClean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         </a:t>
            </a:r>
            <a:r>
              <a:rPr sz="2800" b="1" i="1" spc="11" smtClean="0">
                <a:solidFill>
                  <a:srgbClr val="FF0000"/>
                </a:solidFill>
                <a:latin typeface="KIFBGS+Calibri Bold Italic"/>
                <a:cs typeface="KIFBGS+Calibri Bold Italic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Διαςτάςεισ</a:t>
            </a:r>
            <a:r>
              <a:rPr sz="2800" b="1" i="1" spc="13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PFEDIF+Calibri Bold Italic"/>
                <a:cs typeface="PFEDIF+Calibri Bold Italic"/>
              </a:rPr>
              <a:t>γηπζδου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4568" y="1414887"/>
            <a:ext cx="7626292" cy="1617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NRWAAA+Wingdings"/>
                <a:cs typeface="NRWAAA+Wingdings"/>
              </a:rPr>
              <a:t></a:t>
            </a:r>
            <a:r>
              <a:rPr sz="2400" spc="31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09" dirty="0">
                <a:solidFill>
                  <a:srgbClr val="0000FF"/>
                </a:solidFill>
                <a:latin typeface="TKLOGI+Calibri"/>
                <a:cs typeface="TKLOGI+Calibri"/>
              </a:rPr>
              <a:t>Το</a:t>
            </a:r>
            <a:r>
              <a:rPr sz="2400" spc="208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TKLOGI+Calibri"/>
                <a:cs typeface="TKLOGI+Calibri"/>
              </a:rPr>
              <a:t>γ</a:t>
            </a:r>
            <a:r>
              <a:rPr sz="2400" dirty="0">
                <a:solidFill>
                  <a:srgbClr val="0000FF"/>
                </a:solidFill>
                <a:latin typeface="ERDAFI+Calibri"/>
                <a:cs typeface="ERDAFI+Calibri"/>
              </a:rPr>
              <a:t>ι</a:t>
            </a:r>
            <a:r>
              <a:rPr sz="2400" spc="-13" dirty="0">
                <a:solidFill>
                  <a:srgbClr val="0000FF"/>
                </a:solidFill>
                <a:latin typeface="TKLOGI+Calibri"/>
                <a:cs typeface="TKLOGI+Calibri"/>
              </a:rPr>
              <a:t>πεδο</a:t>
            </a:r>
            <a:r>
              <a:rPr sz="2400" spc="12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TKLOGI+Calibri"/>
                <a:cs typeface="TKLOGI+Calibri"/>
              </a:rPr>
              <a:t>ζχει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 μια επίπεδθ,</a:t>
            </a:r>
            <a:r>
              <a:rPr sz="2400" spc="-21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ςκλθρ</a:t>
            </a:r>
            <a:r>
              <a:rPr sz="2400" dirty="0">
                <a:solidFill>
                  <a:srgbClr val="0000FF"/>
                </a:solidFill>
                <a:latin typeface="ERDAFI+Calibri"/>
                <a:cs typeface="ERDAFI+Calibri"/>
              </a:rPr>
              <a:t>ι</a:t>
            </a:r>
            <a:r>
              <a:rPr sz="2400" spc="-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επι</a:t>
            </a:r>
            <a:r>
              <a:rPr sz="2400" dirty="0">
                <a:solidFill>
                  <a:srgbClr val="0000FF"/>
                </a:solidFill>
                <a:latin typeface="ERDAFI+Calibri"/>
                <a:cs typeface="ERDAFI+Calibri"/>
              </a:rPr>
              <a:t>φ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άνεια</a:t>
            </a:r>
            <a:r>
              <a:rPr sz="2400" spc="-23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ελεφ</a:t>
            </a:r>
            <a:r>
              <a:rPr sz="2400" dirty="0">
                <a:solidFill>
                  <a:srgbClr val="0000FF"/>
                </a:solidFill>
                <a:latin typeface="ERDAFI+Calibri"/>
                <a:cs typeface="ERDAFI+Calibri"/>
              </a:rPr>
              <a:t>κ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ερθ</a:t>
            </a:r>
          </a:p>
          <a:p>
            <a:pPr marL="358140" marR="0">
              <a:lnSpc>
                <a:spcPts val="2929"/>
              </a:lnSpc>
              <a:spcBef>
                <a:spcPts val="290"/>
              </a:spcBef>
              <a:spcAft>
                <a:spcPts val="0"/>
              </a:spcAft>
            </a:pP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από</a:t>
            </a:r>
            <a:r>
              <a:rPr sz="2400" spc="-20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εμπόδια. </a:t>
            </a:r>
            <a:r>
              <a:rPr sz="2400" spc="-12" dirty="0">
                <a:solidFill>
                  <a:srgbClr val="0000FF"/>
                </a:solidFill>
                <a:latin typeface="TKLOGI+Calibri"/>
                <a:cs typeface="TKLOGI+Calibri"/>
              </a:rPr>
              <a:t>Οι</a:t>
            </a:r>
            <a:r>
              <a:rPr sz="2400" spc="21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διαςτάςεισ</a:t>
            </a:r>
            <a:r>
              <a:rPr sz="2400" spc="27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spc="-16" dirty="0">
                <a:solidFill>
                  <a:srgbClr val="0000FF"/>
                </a:solidFill>
                <a:latin typeface="TKLOGI+Calibri"/>
                <a:cs typeface="TKLOGI+Calibri"/>
              </a:rPr>
              <a:t>των</a:t>
            </a:r>
            <a:r>
              <a:rPr sz="2400" spc="26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γθπζδων μπορεί να</a:t>
            </a:r>
          </a:p>
          <a:p>
            <a:pPr marL="358140" marR="0">
              <a:lnSpc>
                <a:spcPts val="2929"/>
              </a:lnSpc>
              <a:spcBef>
                <a:spcPts val="288"/>
              </a:spcBef>
              <a:spcAft>
                <a:spcPts val="0"/>
              </a:spcAft>
            </a:pP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δια</a:t>
            </a:r>
            <a:r>
              <a:rPr sz="2400" dirty="0">
                <a:solidFill>
                  <a:srgbClr val="0000FF"/>
                </a:solidFill>
                <a:latin typeface="ERDAFI+Calibri"/>
                <a:cs typeface="ERDAFI+Calibri"/>
              </a:rPr>
              <a:t>φ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οροποιοφνται για</a:t>
            </a:r>
            <a:r>
              <a:rPr sz="2400" spc="14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να λαμβάνονται</a:t>
            </a:r>
            <a:r>
              <a:rPr sz="2400" spc="21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υπόψθ</a:t>
            </a:r>
            <a:r>
              <a:rPr sz="2400" spc="-20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οι </a:t>
            </a:r>
            <a:r>
              <a:rPr sz="2400" spc="-11" dirty="0">
                <a:solidFill>
                  <a:srgbClr val="0000FF"/>
                </a:solidFill>
                <a:latin typeface="TKLOGI+Calibri"/>
                <a:cs typeface="TKLOGI+Calibri"/>
              </a:rPr>
              <a:t>τοπικζσ</a:t>
            </a:r>
          </a:p>
          <a:p>
            <a:pPr marL="358140" marR="0">
              <a:lnSpc>
                <a:spcPts val="2929"/>
              </a:lnSpc>
              <a:spcBef>
                <a:spcPts val="238"/>
              </a:spcBef>
              <a:spcAft>
                <a:spcPts val="0"/>
              </a:spcAft>
            </a:pPr>
            <a:r>
              <a:rPr sz="2400" spc="-13" dirty="0">
                <a:solidFill>
                  <a:srgbClr val="0000FF"/>
                </a:solidFill>
                <a:latin typeface="TKLOGI+Calibri"/>
                <a:cs typeface="TKLOGI+Calibri"/>
              </a:rPr>
              <a:t>εγκαταςτάςεισ.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4568" y="3097600"/>
            <a:ext cx="7772985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NRWAAA+Wingdings"/>
                <a:cs typeface="NRWAAA+Wingdings"/>
              </a:rPr>
              <a:t></a:t>
            </a:r>
            <a:r>
              <a:rPr sz="2400" spc="31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08" dirty="0">
                <a:solidFill>
                  <a:srgbClr val="0000FF"/>
                </a:solidFill>
                <a:latin typeface="TKLOGI+Calibri"/>
                <a:cs typeface="TKLOGI+Calibri"/>
              </a:rPr>
              <a:t>Το</a:t>
            </a:r>
            <a:r>
              <a:rPr sz="2400" spc="200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spc="-21" dirty="0">
                <a:solidFill>
                  <a:srgbClr val="0000FF"/>
                </a:solidFill>
                <a:latin typeface="TKLOGI+Calibri"/>
                <a:cs typeface="TKLOGI+Calibri"/>
              </a:rPr>
              <a:t>κανονικό</a:t>
            </a:r>
            <a:r>
              <a:rPr sz="2400" spc="-12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TKLOGI+Calibri"/>
                <a:cs typeface="TKLOGI+Calibri"/>
              </a:rPr>
              <a:t>μζγε</a:t>
            </a:r>
            <a:r>
              <a:rPr sz="2400" dirty="0">
                <a:solidFill>
                  <a:srgbClr val="0000FF"/>
                </a:solidFill>
                <a:latin typeface="ERDAFI+Calibri"/>
                <a:cs typeface="ERDAFI+Calibri"/>
              </a:rPr>
              <a:t>κ</a:t>
            </a:r>
            <a:r>
              <a:rPr sz="2400" spc="-12" dirty="0">
                <a:solidFill>
                  <a:srgbClr val="0000FF"/>
                </a:solidFill>
                <a:latin typeface="TKLOGI+Calibri"/>
                <a:cs typeface="TKLOGI+Calibri"/>
              </a:rPr>
              <a:t>οσ</a:t>
            </a:r>
            <a:r>
              <a:rPr sz="2400" spc="14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spc="-18" dirty="0">
                <a:solidFill>
                  <a:srgbClr val="0000FF"/>
                </a:solidFill>
                <a:latin typeface="TKLOGI+Calibri"/>
                <a:cs typeface="TKLOGI+Calibri"/>
              </a:rPr>
              <a:t>του</a:t>
            </a:r>
            <a:r>
              <a:rPr sz="2400" spc="16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γθπζδου είναι </a:t>
            </a:r>
            <a:r>
              <a:rPr sz="2400" spc="-24" dirty="0">
                <a:solidFill>
                  <a:srgbClr val="0000FF"/>
                </a:solidFill>
                <a:latin typeface="TKLOGI+Calibri"/>
                <a:cs typeface="TKLOGI+Calibri"/>
              </a:rPr>
              <a:t>τα</a:t>
            </a:r>
            <a:r>
              <a:rPr sz="2400" spc="38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TKLOGI+Calibri"/>
                <a:cs typeface="TKLOGI+Calibri"/>
              </a:rPr>
              <a:t>28</a:t>
            </a:r>
            <a:r>
              <a:rPr sz="2400" spc="-26" dirty="0">
                <a:solidFill>
                  <a:srgbClr val="FF0000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TKLOGI+Calibri"/>
                <a:cs typeface="TKLOGI+Calibri"/>
              </a:rPr>
              <a:t>μζτρα μ</a:t>
            </a:r>
            <a:r>
              <a:rPr sz="2400" dirty="0">
                <a:solidFill>
                  <a:srgbClr val="FF0000"/>
                </a:solidFill>
                <a:latin typeface="ERDAFI+Calibri"/>
                <a:cs typeface="ERDAFI+Calibri"/>
              </a:rPr>
              <a:t>ι</a:t>
            </a:r>
            <a:r>
              <a:rPr sz="2400" spc="-37" dirty="0">
                <a:solidFill>
                  <a:srgbClr val="FF0000"/>
                </a:solidFill>
                <a:latin typeface="TKLOGI+Calibri"/>
                <a:cs typeface="TKLOGI+Calibri"/>
              </a:rPr>
              <a:t>κοσ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2708" y="3500227"/>
            <a:ext cx="2755526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-36" dirty="0">
                <a:solidFill>
                  <a:srgbClr val="FF0000"/>
                </a:solidFill>
                <a:latin typeface="TKLOGI+Calibri"/>
                <a:cs typeface="TKLOGI+Calibri"/>
              </a:rPr>
              <a:t>και</a:t>
            </a:r>
            <a:r>
              <a:rPr sz="2400" spc="18" dirty="0">
                <a:solidFill>
                  <a:srgbClr val="FF0000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TKLOGI+Calibri"/>
                <a:cs typeface="TKLOGI+Calibri"/>
              </a:rPr>
              <a:t>15</a:t>
            </a:r>
            <a:r>
              <a:rPr sz="2400" spc="-10" dirty="0">
                <a:solidFill>
                  <a:srgbClr val="FF0000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TKLOGI+Calibri"/>
                <a:cs typeface="TKLOGI+Calibri"/>
              </a:rPr>
              <a:t>μζτρα </a:t>
            </a:r>
            <a:r>
              <a:rPr sz="2400" spc="-11" dirty="0">
                <a:solidFill>
                  <a:srgbClr val="FF0000"/>
                </a:solidFill>
                <a:latin typeface="TKLOGI+Calibri"/>
                <a:cs typeface="TKLOGI+Calibri"/>
              </a:rPr>
              <a:t>πλάτοσ.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4568" y="3975715"/>
            <a:ext cx="7708259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NRWAAA+Wingdings"/>
                <a:cs typeface="NRWAAA+Wingdings"/>
              </a:rPr>
              <a:t></a:t>
            </a:r>
            <a:r>
              <a:rPr sz="2400" spc="31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09" dirty="0">
                <a:solidFill>
                  <a:srgbClr val="0000FF"/>
                </a:solidFill>
                <a:latin typeface="TKLOGI+Calibri"/>
                <a:cs typeface="TKLOGI+Calibri"/>
              </a:rPr>
              <a:t>Το</a:t>
            </a:r>
            <a:r>
              <a:rPr sz="2400" spc="208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TKLOGI+Calibri"/>
                <a:cs typeface="TKLOGI+Calibri"/>
              </a:rPr>
              <a:t>γ</a:t>
            </a:r>
            <a:r>
              <a:rPr sz="2400" dirty="0">
                <a:solidFill>
                  <a:srgbClr val="0000FF"/>
                </a:solidFill>
                <a:latin typeface="ERDAFI+Calibri"/>
                <a:cs typeface="ERDAFI+Calibri"/>
              </a:rPr>
              <a:t>ι</a:t>
            </a:r>
            <a:r>
              <a:rPr sz="2400" spc="-13" dirty="0">
                <a:solidFill>
                  <a:srgbClr val="0000FF"/>
                </a:solidFill>
                <a:latin typeface="TKLOGI+Calibri"/>
                <a:cs typeface="TKLOGI+Calibri"/>
              </a:rPr>
              <a:t>πεδο</a:t>
            </a:r>
            <a:r>
              <a:rPr sz="2400" spc="12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μπορεί</a:t>
            </a:r>
            <a:r>
              <a:rPr sz="2400" spc="-16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να </a:t>
            </a:r>
            <a:r>
              <a:rPr sz="2400" spc="-10" dirty="0">
                <a:solidFill>
                  <a:srgbClr val="0000FF"/>
                </a:solidFill>
                <a:latin typeface="TKLOGI+Calibri"/>
                <a:cs typeface="TKLOGI+Calibri"/>
              </a:rPr>
              <a:t>είναι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 μικρότερο από </a:t>
            </a:r>
            <a:r>
              <a:rPr sz="2400" dirty="0">
                <a:solidFill>
                  <a:srgbClr val="FF0000"/>
                </a:solidFill>
                <a:latin typeface="TKLOGI+Calibri"/>
                <a:cs typeface="TKLOGI+Calibri"/>
              </a:rPr>
              <a:t>26</a:t>
            </a:r>
            <a:r>
              <a:rPr sz="2400" spc="-10" dirty="0">
                <a:solidFill>
                  <a:srgbClr val="FF0000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TKLOGI+Calibri"/>
                <a:cs typeface="TKLOGI+Calibri"/>
              </a:rPr>
              <a:t>μζτρα μ</a:t>
            </a:r>
            <a:r>
              <a:rPr sz="2400" dirty="0">
                <a:solidFill>
                  <a:srgbClr val="FF0000"/>
                </a:solidFill>
                <a:latin typeface="ERDAFI+Calibri"/>
                <a:cs typeface="ERDAFI+Calibri"/>
              </a:rPr>
              <a:t>ι</a:t>
            </a:r>
            <a:r>
              <a:rPr sz="2400" spc="-38" dirty="0">
                <a:solidFill>
                  <a:srgbClr val="FF0000"/>
                </a:solidFill>
                <a:latin typeface="TKLOGI+Calibri"/>
                <a:cs typeface="TKLOGI+Calibri"/>
              </a:rPr>
              <a:t>κοσ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2708" y="4378141"/>
            <a:ext cx="2679169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spc="-35" dirty="0">
                <a:solidFill>
                  <a:srgbClr val="FF0000"/>
                </a:solidFill>
                <a:latin typeface="TKLOGI+Calibri"/>
                <a:cs typeface="TKLOGI+Calibri"/>
              </a:rPr>
              <a:t>και</a:t>
            </a:r>
            <a:r>
              <a:rPr sz="2400" spc="16" dirty="0">
                <a:solidFill>
                  <a:srgbClr val="FF0000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TKLOGI+Calibri"/>
                <a:cs typeface="TKLOGI+Calibri"/>
              </a:rPr>
              <a:t>14</a:t>
            </a:r>
            <a:r>
              <a:rPr sz="2400" spc="-12" dirty="0">
                <a:solidFill>
                  <a:srgbClr val="FF0000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TKLOGI+Calibri"/>
                <a:cs typeface="TKLOGI+Calibri"/>
              </a:rPr>
              <a:t>μζτρα </a:t>
            </a:r>
            <a:r>
              <a:rPr sz="2400" spc="-12" dirty="0">
                <a:solidFill>
                  <a:srgbClr val="FF0000"/>
                </a:solidFill>
                <a:latin typeface="TKLOGI+Calibri"/>
                <a:cs typeface="TKLOGI+Calibri"/>
              </a:rPr>
              <a:t>πλάτοσ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4568" y="4853920"/>
            <a:ext cx="7296419" cy="1215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NRWAAA+Wingdings"/>
                <a:cs typeface="NRWAAA+Wingdings"/>
              </a:rPr>
              <a:t></a:t>
            </a:r>
            <a:r>
              <a:rPr sz="2400" spc="31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μζχρι </a:t>
            </a:r>
            <a:r>
              <a:rPr sz="2400" dirty="0">
                <a:solidFill>
                  <a:srgbClr val="FF0000"/>
                </a:solidFill>
                <a:latin typeface="TKLOGI+Calibri"/>
                <a:cs typeface="TKLOGI+Calibri"/>
              </a:rPr>
              <a:t>12</a:t>
            </a:r>
            <a:r>
              <a:rPr sz="2400" spc="-24" dirty="0">
                <a:solidFill>
                  <a:srgbClr val="FF0000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TKLOGI+Calibri"/>
                <a:cs typeface="TKLOGI+Calibri"/>
              </a:rPr>
              <a:t>μζτρα μ</a:t>
            </a:r>
            <a:r>
              <a:rPr sz="2400" dirty="0">
                <a:solidFill>
                  <a:srgbClr val="FF0000"/>
                </a:solidFill>
                <a:latin typeface="ERDAFI+Calibri"/>
                <a:cs typeface="ERDAFI+Calibri"/>
              </a:rPr>
              <a:t>ι</a:t>
            </a:r>
            <a:r>
              <a:rPr sz="2400" spc="-38" dirty="0">
                <a:solidFill>
                  <a:srgbClr val="FF0000"/>
                </a:solidFill>
                <a:latin typeface="TKLOGI+Calibri"/>
                <a:cs typeface="TKLOGI+Calibri"/>
              </a:rPr>
              <a:t>κοσ</a:t>
            </a:r>
            <a:r>
              <a:rPr sz="2400" spc="29" dirty="0">
                <a:solidFill>
                  <a:srgbClr val="FF0000"/>
                </a:solidFill>
                <a:latin typeface="TKLOGI+Calibri"/>
                <a:cs typeface="TKLOGI+Calibri"/>
              </a:rPr>
              <a:t> </a:t>
            </a:r>
            <a:r>
              <a:rPr sz="2400" spc="-36" dirty="0">
                <a:solidFill>
                  <a:srgbClr val="FF0000"/>
                </a:solidFill>
                <a:latin typeface="TKLOGI+Calibri"/>
                <a:cs typeface="TKLOGI+Calibri"/>
              </a:rPr>
              <a:t>και</a:t>
            </a:r>
            <a:r>
              <a:rPr sz="2400" spc="35" dirty="0">
                <a:solidFill>
                  <a:srgbClr val="FF0000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TKLOGI+Calibri"/>
                <a:cs typeface="TKLOGI+Calibri"/>
              </a:rPr>
              <a:t>7 μζτρα </a:t>
            </a:r>
            <a:r>
              <a:rPr sz="2400" spc="-10" dirty="0">
                <a:solidFill>
                  <a:srgbClr val="FF0000"/>
                </a:solidFill>
                <a:latin typeface="TKLOGI+Calibri"/>
                <a:cs typeface="TKLOGI+Calibri"/>
              </a:rPr>
              <a:t>πλάτοσ.</a:t>
            </a:r>
            <a:r>
              <a:rPr sz="2400" dirty="0">
                <a:solidFill>
                  <a:srgbClr val="FF0000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Σε </a:t>
            </a:r>
            <a:r>
              <a:rPr sz="2400" spc="-37" dirty="0">
                <a:solidFill>
                  <a:srgbClr val="0000FF"/>
                </a:solidFill>
                <a:latin typeface="TKLOGI+Calibri"/>
                <a:cs typeface="TKLOGI+Calibri"/>
              </a:rPr>
              <a:t>κά</a:t>
            </a:r>
            <a:r>
              <a:rPr sz="2400" dirty="0">
                <a:solidFill>
                  <a:srgbClr val="0000FF"/>
                </a:solidFill>
                <a:latin typeface="ERDAFI+Calibri"/>
                <a:cs typeface="ERDAFI+Calibri"/>
              </a:rPr>
              <a:t>κ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ε</a:t>
            </a:r>
          </a:p>
          <a:p>
            <a:pPr marL="358140" marR="0">
              <a:lnSpc>
                <a:spcPts val="2929"/>
              </a:lnSpc>
              <a:spcBef>
                <a:spcPts val="288"/>
              </a:spcBef>
              <a:spcAft>
                <a:spcPts val="0"/>
              </a:spcAft>
            </a:pP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περίπτωςθ</a:t>
            </a:r>
            <a:r>
              <a:rPr sz="2400" spc="-26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θ γραμμ</a:t>
            </a:r>
            <a:r>
              <a:rPr sz="2400" dirty="0">
                <a:solidFill>
                  <a:srgbClr val="0000FF"/>
                </a:solidFill>
                <a:latin typeface="ERDAFI+Calibri"/>
                <a:cs typeface="ERDAFI+Calibri"/>
              </a:rPr>
              <a:t>ι</a:t>
            </a:r>
            <a:r>
              <a:rPr sz="2400" spc="-4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16" dirty="0">
                <a:solidFill>
                  <a:srgbClr val="0000FF"/>
                </a:solidFill>
                <a:latin typeface="TKLOGI+Calibri"/>
                <a:cs typeface="TKLOGI+Calibri"/>
              </a:rPr>
              <a:t>των</a:t>
            </a:r>
            <a:r>
              <a:rPr sz="2400" spc="17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ελευ</a:t>
            </a:r>
            <a:r>
              <a:rPr sz="2400" dirty="0">
                <a:solidFill>
                  <a:srgbClr val="0000FF"/>
                </a:solidFill>
                <a:latin typeface="ERDAFI+Calibri"/>
                <a:cs typeface="ERDAFI+Calibri"/>
              </a:rPr>
              <a:t>κ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ζρων </a:t>
            </a:r>
            <a:r>
              <a:rPr sz="2400" spc="-20" dirty="0">
                <a:solidFill>
                  <a:srgbClr val="0000FF"/>
                </a:solidFill>
                <a:latin typeface="TKLOGI+Calibri"/>
                <a:cs typeface="TKLOGI+Calibri"/>
              </a:rPr>
              <a:t>βολϊν</a:t>
            </a:r>
            <a:r>
              <a:rPr sz="2400" spc="20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πρζπει</a:t>
            </a:r>
            <a:r>
              <a:rPr sz="2400" spc="-27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να</a:t>
            </a:r>
          </a:p>
          <a:p>
            <a:pPr marL="358140" marR="0">
              <a:lnSpc>
                <a:spcPts val="2932"/>
              </a:lnSpc>
              <a:spcBef>
                <a:spcPts val="288"/>
              </a:spcBef>
              <a:spcAft>
                <a:spcPts val="0"/>
              </a:spcAft>
            </a:pP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απζχει</a:t>
            </a:r>
            <a:r>
              <a:rPr sz="2400" spc="-11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TKLOGI+Calibri"/>
                <a:cs typeface="TKLOGI+Calibri"/>
              </a:rPr>
              <a:t>4 μζτρα από</a:t>
            </a:r>
            <a:r>
              <a:rPr sz="2400" spc="-10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spc="-16" dirty="0">
                <a:solidFill>
                  <a:srgbClr val="0000FF"/>
                </a:solidFill>
                <a:latin typeface="TKLOGI+Calibri"/>
                <a:cs typeface="TKLOGI+Calibri"/>
              </a:rPr>
              <a:t>τον</a:t>
            </a:r>
            <a:r>
              <a:rPr sz="2400" spc="11" dirty="0">
                <a:solidFill>
                  <a:srgbClr val="0000FF"/>
                </a:solidFill>
                <a:latin typeface="TKLOGI+Calibri"/>
                <a:cs typeface="TKLOGI+Calibri"/>
              </a:rPr>
              <a:t> </a:t>
            </a:r>
            <a:r>
              <a:rPr sz="2400" spc="-17" dirty="0">
                <a:solidFill>
                  <a:srgbClr val="0000FF"/>
                </a:solidFill>
                <a:latin typeface="TKLOGI+Calibri"/>
                <a:cs typeface="TKLOGI+Calibri"/>
              </a:rPr>
              <a:t>πίνακα.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1094</Words>
  <Application>Microsoft Office PowerPoint</Application>
  <PresentationFormat>Προβολή στην οθόνη (4:3)</PresentationFormat>
  <Paragraphs>155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32" baseType="lpstr">
      <vt:lpstr>Arial</vt:lpstr>
      <vt:lpstr>Calibri</vt:lpstr>
      <vt:lpstr>TCOOAJ+Calibri Bold</vt:lpstr>
      <vt:lpstr>NRWAAA+Wingdings</vt:lpstr>
      <vt:lpstr>Times New Roman</vt:lpstr>
      <vt:lpstr>HNLVIJ+Calibri Bold</vt:lpstr>
      <vt:lpstr>FEENBH+Calibri Bold</vt:lpstr>
      <vt:lpstr>PFEDIF+Calibri Bold Italic</vt:lpstr>
      <vt:lpstr>KIFBGS+Calibri Bold Italic</vt:lpstr>
      <vt:lpstr>TKLOGI+Calibri</vt:lpstr>
      <vt:lpstr>ERDAFI+Calibri</vt:lpstr>
      <vt:lpstr>GPWDKI+Arial Narrow</vt:lpstr>
      <vt:lpstr>TJGKVA+Calibri</vt:lpstr>
      <vt:lpstr>Theme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mpapt</cp:lastModifiedBy>
  <cp:revision>3</cp:revision>
  <dcterms:modified xsi:type="dcterms:W3CDTF">2021-06-25T06:12:02Z</dcterms:modified>
</cp:coreProperties>
</file>