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663B98-0CC5-4F6F-A357-65795FC9AD1E}" type="datetimeFigureOut">
              <a:rPr lang="el-GR" smtClean="0"/>
              <a:pPr/>
              <a:t>10/4/2013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8582B70-A3FD-4905-9F50-0D137F752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424936" cy="2088232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ΘΕΜΑΤΑ ΑΝΑΠΤΥΞΙΑΚΗΣ ΨΥΧΟΛΟΓΙΑΣ</a:t>
            </a:r>
            <a:r>
              <a:rPr lang="el-G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35280" cy="2769422"/>
          </a:xfrm>
        </p:spPr>
        <p:txBody>
          <a:bodyPr/>
          <a:lstStyle/>
          <a:p>
            <a:r>
              <a:rPr lang="el-GR" dirty="0" smtClean="0"/>
              <a:t> Οι φιλίες των παιδιών…..</a:t>
            </a:r>
            <a:endParaRPr lang="el-GR" dirty="0"/>
          </a:p>
        </p:txBody>
      </p:sp>
      <p:pic>
        <p:nvPicPr>
          <p:cNvPr id="1026" name="Picture 2" descr="C:\Users\sounzaki\Desktop\ΠΑΔ 3\Εικόνες και βίντεο παδ 3\friendship_eimaipai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96952"/>
            <a:ext cx="4591050" cy="343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Φιλία και αποδοχή: Δυο διακριτές έννοιες.</a:t>
            </a:r>
            <a:endParaRPr lang="el-GR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Sullivan</a:t>
            </a:r>
            <a:r>
              <a:rPr lang="el-GR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Βασίζονται σε διαφορετικές ανάγκες(κίνητρα).</a:t>
            </a:r>
          </a:p>
          <a:p>
            <a:pPr>
              <a:buNone/>
            </a:pPr>
            <a:r>
              <a:rPr lang="el-GR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ΦΙΛΙΑ: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 Ανάγκη του ανθρώπου για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στενή σχέση, αμοιβαία εμπιστοσύνη.</a:t>
            </a:r>
          </a:p>
          <a:p>
            <a:pPr algn="just"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     Αναπτύσσεται η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ενσυναίσθηση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και αποκτούν αξία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τα ενδιαφέροντα, οι ελπίδες, και η αυτοαντίληψη του ανθρώπου.</a:t>
            </a:r>
          </a:p>
          <a:p>
            <a:pPr algn="just">
              <a:buNone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ΑΠΟΔΟΧΗ: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Ανάγκη του ανθρώπου να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ανήκει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κάπου.</a:t>
            </a:r>
          </a:p>
          <a:p>
            <a:pPr algn="just"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     Αν το άτομο δεν είναι αποδεκτό από την ομάδα, νιώθει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κοινωνικά απομονωμένο.</a:t>
            </a:r>
          </a:p>
          <a:p>
            <a:pPr algn="just">
              <a:buNone/>
            </a:pPr>
            <a:endParaRPr lang="el-GR" sz="14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l-GR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ΣΥΜΠΕΡΑΣΜΑ ΑΠΟ ΕΡΕΥΝΕΣ: </a:t>
            </a:r>
          </a:p>
          <a:p>
            <a:pPr algn="just"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   Χαμηλή δημοτικότητα αλλά έναν πολύ καλό φίλο               Δεν νιώθει μοναξιά, αλλά λειτουργεί σαν πηγή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συναισθηματικής στήριξης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και σαν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«ασπίδα».   </a:t>
            </a:r>
          </a:p>
          <a:p>
            <a:pPr algn="just">
              <a:buNone/>
            </a:pPr>
            <a:endParaRPr lang="el-G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algn="just"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     Υψηλή δημοτικότητα αλλά δεν έχουν στενούς φίλους                 Νιώθουν μοναξιά.</a:t>
            </a:r>
            <a:endParaRPr lang="el-GR" sz="14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4860032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Διάφορο"/>
          <p:cNvSpPr/>
          <p:nvPr/>
        </p:nvSpPr>
        <p:spPr>
          <a:xfrm>
            <a:off x="3995936" y="4797152"/>
            <a:ext cx="1080120" cy="57606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5220072" y="55892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Η φιλία και η οικογένεια του παιδιού στην </a:t>
            </a:r>
            <a:r>
              <a:rPr lang="el-GR" sz="2400" b="1" u="sng" dirty="0" err="1" smtClean="0">
                <a:latin typeface="Arial" pitchFamily="34" charset="0"/>
                <a:cs typeface="Arial" pitchFamily="34" charset="0"/>
              </a:rPr>
              <a:t>διαμορφωση</a:t>
            </a:r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 της Π.Φ.</a:t>
            </a:r>
            <a:endParaRPr lang="el-GR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420888"/>
            <a:ext cx="8424936" cy="4153648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Οι τακτικές ανατροφής και το συναισθηματικό κλίμα στην οικογένεια.</a:t>
            </a:r>
          </a:p>
          <a:p>
            <a:pPr marL="452628" indent="-342900">
              <a:buClr>
                <a:srgbClr val="00B0F0"/>
              </a:buClr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    Η ζεστασιά( στοργή, αποδοχή, ενθάρρυνση και  τη φυσιολογική και ψυχολογική διαθεσιμότητα των γονέων)                  βοηθάει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στην αυξημένη </a:t>
            </a:r>
            <a:r>
              <a:rPr lang="el-GR" sz="1400" b="1" i="1" dirty="0" smtClean="0">
                <a:latin typeface="Arial" pitchFamily="34" charset="0"/>
                <a:cs typeface="Arial" pitchFamily="34" charset="0"/>
              </a:rPr>
              <a:t>κοινωνικότητα και φιλικότητα του παιδιού, </a:t>
            </a:r>
          </a:p>
          <a:p>
            <a:pPr algn="r">
              <a:buClr>
                <a:srgbClr val="00B0F0"/>
              </a:buClr>
              <a:buNone/>
            </a:pPr>
            <a:r>
              <a:rPr lang="el-GR" sz="1400" b="1" i="1" dirty="0" smtClean="0">
                <a:latin typeface="Arial" pitchFamily="34" charset="0"/>
                <a:cs typeface="Arial" pitchFamily="34" charset="0"/>
              </a:rPr>
              <a:t>                        στο να μάθουν τεχνικές διαχείρισης  των συναισθημάτων τους,                                                                                                                                                                            στο να γενικεύει στις μεταγενέστερες σχέσεις του αυτά που έμαθε.                                                               </a:t>
            </a:r>
            <a:endParaRPr lang="el-GR" sz="14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Η προσκόλληση του παιδιού στην οικογένεια.</a:t>
            </a:r>
          </a:p>
          <a:p>
            <a:pPr>
              <a:buClr>
                <a:srgbClr val="00B0F0"/>
              </a:buClr>
              <a:buNone/>
            </a:pPr>
            <a:r>
              <a:rPr lang="el-G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Ασφαλή προσκόλληση</a:t>
            </a:r>
            <a:r>
              <a:rPr lang="el-G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Το παιδί νιώθει ότι οι γονείς είναι διαθέσιμοι, ανταποκρίνονται στις   ανάγκες του και  το άγχος του αποχωρισμού του παιδιού κυμαίνεται σε χαμηλά επίπεδα.                 Ασφαλή βάση για εξερεύνηση του περιβάλλοντος.</a:t>
            </a:r>
          </a:p>
          <a:p>
            <a:pPr>
              <a:buClr>
                <a:srgbClr val="00B0F0"/>
              </a:buClr>
              <a:buNone/>
            </a:pPr>
            <a:r>
              <a:rPr lang="el-GR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Ανασφαλή προσκόλληση: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Δεν είναι βέβαιο ότι οι γονείς του είναι εκεί όταν τους χρειάζεται, νιώθει έντονο το άγχος του αποχωρισμού.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Οι σχέσεις του παιδιού με τα αδέλφια του.</a:t>
            </a:r>
          </a:p>
          <a:p>
            <a:pPr>
              <a:buClr>
                <a:srgbClr val="00B0F0"/>
              </a:buClr>
              <a:buNone/>
            </a:pPr>
            <a:r>
              <a:rPr lang="el-GR" sz="1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Χαρακτηρίζονται από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εγγύτητα και οικειότητα</a:t>
            </a:r>
            <a:r>
              <a:rPr lang="el-GR" sz="14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Βιώνουν</a:t>
            </a:r>
            <a:r>
              <a:rPr lang="el-GR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ανταγωνισμό και αντιζηλία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για την αγάπη και αποκλειστικότητα των γονέων. Η στενή σχέση με τα αδέλφια είναι δυνατόν να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εμποδίσει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τα παιδιά να αναζητήσουν φίλους.</a:t>
            </a:r>
          </a:p>
          <a:p>
            <a:pPr>
              <a:buClr>
                <a:srgbClr val="00B0F0"/>
              </a:buClr>
              <a:buNone/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marL="452628" indent="-342900">
              <a:buClr>
                <a:srgbClr val="0AE6E1"/>
              </a:buClr>
              <a:buNone/>
            </a:pPr>
            <a:r>
              <a:rPr lang="el-GR" sz="1400" b="1" i="1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452628" indent="-342900">
              <a:buClr>
                <a:srgbClr val="FFFF00"/>
              </a:buClr>
              <a:buNone/>
            </a:pPr>
            <a:endParaRPr lang="el-GR" sz="1400" b="1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endParaRPr lang="el-GR" sz="1400" b="1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1835696" y="306896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3968" y="692696"/>
            <a:ext cx="936104" cy="583264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Σύνδεση ανάμεσα στις σχέσεις του παιδιού στην οικογένεια και στις σχέσεις του παιδιού με τους φίλους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08104" y="980728"/>
            <a:ext cx="3456384" cy="5256584"/>
          </a:xfrm>
        </p:spPr>
        <p:txBody>
          <a:bodyPr>
            <a:normAutofit/>
          </a:bodyPr>
          <a:lstStyle/>
          <a:p>
            <a:pPr algn="just">
              <a:buClr>
                <a:srgbClr val="00B0F0"/>
              </a:buClr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itchFamily="2" charset="2"/>
              <a:buChar char="Ø"/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Μια φιλία μπορεί να </a:t>
            </a:r>
            <a:r>
              <a:rPr lang="el-GR" sz="1400" b="1" i="1" dirty="0" smtClean="0">
                <a:latin typeface="Arial" pitchFamily="34" charset="0"/>
                <a:cs typeface="Arial" pitchFamily="34" charset="0"/>
              </a:rPr>
              <a:t>αντισταθμίσει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τις δυσάρεστες επιπτώσεις αρνητικών γεγονότων στην ζωή το παιδιού.(απώλεια γονέων , κακοποίησ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η, διαμάχες των γονέων κ.ά.). </a:t>
            </a:r>
            <a:r>
              <a:rPr lang="el-GR" sz="1400" dirty="0" err="1" smtClean="0">
                <a:latin typeface="Arial" pitchFamily="34" charset="0"/>
                <a:cs typeface="Arial" pitchFamily="34" charset="0"/>
              </a:rPr>
              <a:t>Π.χ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Harry Harlow,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πίθηκοι και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Anna Freud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, παιδιά που έζησαν σε στρατόπεδα συγκέντρωσης κατά την διάρκεια του Β΄ παγκοσμίου πολέμου.</a:t>
            </a:r>
          </a:p>
          <a:p>
            <a:pPr algn="just">
              <a:buClr>
                <a:srgbClr val="00B0F0"/>
              </a:buClr>
              <a:buFont typeface="Wingdings" pitchFamily="2" charset="2"/>
              <a:buChar char="Ø"/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itchFamily="2" charset="2"/>
              <a:buChar char="Ø"/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</a:pP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Τα παιδιά που έχουν υποστεί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κακοποίηση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αναμένεται να έχουν δυσκολίες  να διαμορφώσουν και να διατηρήσουν τις φιλίες τους.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Χαρακτηρίζονται από επιθετική συμπεριφορά, ελλιπείς κοινωνικές δεξιότητες, αδυναμία να «έρχονται στην  θέση» του άλλου, καθώς και στην ικανότητα για αυτό- αποκάλυψη </a:t>
            </a: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16 - Θέση εικόνας" descr="panos-71836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137" r="17137"/>
          <a:stretch>
            <a:fillRect/>
          </a:stretch>
        </p:blipFill>
        <p:spPr>
          <a:xfrm>
            <a:off x="403671" y="1143000"/>
            <a:ext cx="3582144" cy="50223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45840"/>
          </a:xfrm>
        </p:spPr>
        <p:txBody>
          <a:bodyPr>
            <a:normAutofit/>
          </a:bodyPr>
          <a:lstStyle/>
          <a:p>
            <a:pPr algn="ctr"/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Αναπτυξιακές λειτουργίες της φιλίας</a:t>
            </a:r>
            <a:endParaRPr lang="el-GR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500" b="1" i="1" dirty="0" smtClean="0">
                <a:latin typeface="Arial" pitchFamily="34" charset="0"/>
                <a:cs typeface="Arial" pitchFamily="34" charset="0"/>
              </a:rPr>
              <a:t>Sullivan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:Ανάπτυξη αμοιβαιότητας και διαπροσωπικής ευαισθησίας καθώς η παιδική φιλία αποτελεί το πρότυπο για τις μεταγενέστερες  φιλικές , συζυγικές και  </a:t>
            </a:r>
            <a:r>
              <a:rPr lang="el-GR" sz="1400" i="1" dirty="0" err="1" smtClean="0">
                <a:latin typeface="Arial" pitchFamily="34" charset="0"/>
                <a:cs typeface="Arial" pitchFamily="34" charset="0"/>
              </a:rPr>
              <a:t>γονεϊκές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 σχέσεις. </a:t>
            </a:r>
          </a:p>
          <a:p>
            <a:pPr>
              <a:buNone/>
            </a:pPr>
            <a:endParaRPr lang="el-GR" sz="1400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500" b="1" dirty="0" smtClean="0">
                <a:latin typeface="Arial" pitchFamily="34" charset="0"/>
                <a:cs typeface="Arial" pitchFamily="34" charset="0"/>
              </a:rPr>
              <a:t>Συναισθηματική εγγύτητα –οικειότητα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: αυτό - αποκάλυψη , νιώθουν λιγότερη μοναξιά, διαφορές ανάμεσα στα δύο φύλα.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endParaRPr lang="el-GR" sz="15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500" b="1" dirty="0" smtClean="0">
                <a:latin typeface="Arial" pitchFamily="34" charset="0"/>
                <a:cs typeface="Arial" pitchFamily="34" charset="0"/>
              </a:rPr>
              <a:t>Συντροφικότητα: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Χαρά , διασκέδαση μέσα από τις κοινές δραστηριότητες 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endParaRPr lang="el-GR" sz="15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500" b="1" dirty="0" smtClean="0">
                <a:latin typeface="Arial" pitchFamily="34" charset="0"/>
                <a:cs typeface="Arial" pitchFamily="34" charset="0"/>
              </a:rPr>
              <a:t> Ανάπτυξη κοινωνικότητας: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Απόκτηση κοινωνικών δεξιοτήτων(ομιλία ,χαμόγελο, συνεργασία, ηγετικές ικανότητες, παροχή επαίνου, εκμυστηρεύσεις).                Κοινωνική προσαρμογή.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endParaRPr lang="el-GR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500" b="1" dirty="0" smtClean="0">
                <a:latin typeface="Arial" pitchFamily="34" charset="0"/>
                <a:cs typeface="Arial" pitchFamily="34" charset="0"/>
              </a:rPr>
              <a:t> Αξιόπιστη συμμαχία: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Το παιδί μπορεί να βασιστεί  στους φίλους ,  προστασία από </a:t>
            </a:r>
            <a:r>
              <a:rPr lang="el-GR" sz="1500" dirty="0" err="1" smtClean="0">
                <a:latin typeface="Arial" pitchFamily="34" charset="0"/>
                <a:cs typeface="Arial" pitchFamily="34" charset="0"/>
              </a:rPr>
              <a:t>στρεσογόνους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 παράγοντες της ομαδικής ζωής. Επίσης σημαίνει ότι το κάθε παιδί είναι ένας προβλέψιμος σύντροφο για τον άλλο.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endParaRPr lang="el-GR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500" b="1" dirty="0" smtClean="0">
                <a:latin typeface="Arial" pitchFamily="34" charset="0"/>
                <a:cs typeface="Arial" pitchFamily="34" charset="0"/>
              </a:rPr>
              <a:t> Ενίσχυση της προσωπικής αξίας :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Αυθόρμητο μέσα στην φιλική σχέση, υψηλή αυτοεκτίμηση, ο φίλος ως βάση κοινωνικής σύγκρισης, η σύγκριση  αυτή δεν αποβαίνει σε βάρος κανενός γιατί οι φίλοι έχουν πολλές ομοιότητες και σέβονται ο ένας τον άλλο. Αυτό-αποκάλυψη, εκμυστηρεύσεις.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endParaRPr lang="el-GR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500" b="1" dirty="0" smtClean="0">
                <a:latin typeface="Arial" pitchFamily="34" charset="0"/>
                <a:cs typeface="Arial" pitchFamily="34" charset="0"/>
              </a:rPr>
              <a:t> Βοήθεια και καθοδήγηση: 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α) Υλική- λειτουργική, β) συναισθηματική. Αντιμετώπιση </a:t>
            </a:r>
            <a:r>
              <a:rPr lang="el-GR" sz="1500" dirty="0" err="1" smtClean="0">
                <a:latin typeface="Arial" pitchFamily="34" charset="0"/>
                <a:cs typeface="Arial" pitchFamily="34" charset="0"/>
              </a:rPr>
              <a:t>αγχογόνων</a:t>
            </a:r>
            <a:r>
              <a:rPr lang="el-GR" sz="1500" dirty="0" smtClean="0">
                <a:latin typeface="Arial" pitchFamily="34" charset="0"/>
                <a:cs typeface="Arial" pitchFamily="34" charset="0"/>
              </a:rPr>
              <a:t> καταστάσεων (ασφαλή βάση, καταφύγιο, υποστήριξη) – αναζήτηση κοινωνικής στήριξης.</a:t>
            </a:r>
            <a:endParaRPr lang="el-GR" sz="15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None/>
            </a:pPr>
            <a:endParaRPr lang="el-GR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5292080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5472608" cy="5719727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Το παιχνίδι: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09778" indent="-400050">
              <a:buClr>
                <a:srgbClr val="00B0F0"/>
              </a:buClr>
              <a:buFont typeface="+mj-lt"/>
              <a:buAutoNum type="romanUcPeriod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Μοναχικό, παράλληλο,</a:t>
            </a:r>
          </a:p>
          <a:p>
            <a:pPr marL="509778" indent="-400050">
              <a:buClr>
                <a:srgbClr val="00B0F0"/>
              </a:buClr>
              <a:buFont typeface="+mj-lt"/>
              <a:buAutoNum type="romanUcPeriod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Συντροφικό και συνεργατικό( ανάπτυξη κοινωνικών δεξιοτήτων)</a:t>
            </a:r>
          </a:p>
          <a:p>
            <a:pPr marL="509778" indent="-400050">
              <a:buClr>
                <a:srgbClr val="00B0F0"/>
              </a:buClr>
              <a:buFont typeface="+mj-lt"/>
              <a:buAutoNum type="romanUcPeriod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Φανταστικό παιχνίδι, το παιχνίδι της προσποίησης ( στενή , αμοιβαία σχέση, μαζί εξερευνούν το περιβάλλον).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Η προαγωγή  της γνωστικής ανάπτυξης: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Πηγή πληροφοριών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που βοηθούν το παιδί να γνωρίσει τον εαυτό του, τους άλλους. Το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«κουτσομπολιό»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μέσα από την οποία επιβεβαιώνεται η δική τους σχέση, τίθενται όρια για είσοδο ή μη άλλων παιδιών. Ο φίλος </a:t>
            </a:r>
            <a:r>
              <a:rPr lang="el-GR" sz="1400" i="1" dirty="0" smtClean="0">
                <a:latin typeface="Arial" pitchFamily="34" charset="0"/>
                <a:cs typeface="Arial" pitchFamily="34" charset="0"/>
              </a:rPr>
              <a:t>ως ασφαλή βάση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για εξερεύνηση του περιβάλλοντος.</a:t>
            </a:r>
          </a:p>
          <a:p>
            <a:pPr algn="just">
              <a:buClr>
                <a:srgbClr val="00B0F0"/>
              </a:buClr>
              <a:buNone/>
            </a:pPr>
            <a:r>
              <a:rPr lang="en-US" sz="1400" b="1" i="1" u="sng" dirty="0" smtClean="0">
                <a:latin typeface="Arial" pitchFamily="34" charset="0"/>
                <a:cs typeface="Arial" pitchFamily="34" charset="0"/>
              </a:rPr>
              <a:t>Piaget</a:t>
            </a:r>
            <a:r>
              <a:rPr lang="el-GR" sz="1400" b="1" i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Αλληλεπίδραση είναι η διαδικασία στην οποία η οπτική γωνία του παιδιού έρχεται σε επαφή με την οπτική γωνία των άλλων, διορθώνεται και </a:t>
            </a:r>
            <a:r>
              <a:rPr lang="el-GR" sz="1400" b="1" dirty="0" err="1" smtClean="0">
                <a:latin typeface="Arial" pitchFamily="34" charset="0"/>
                <a:cs typeface="Arial" pitchFamily="34" charset="0"/>
              </a:rPr>
              <a:t>επανεστιάζεται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με αποτέλεσμα να μειώνεται ο  εγωκεντρισμός.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 Η προαγωγή της ηθικής ανάπτυξης: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Απόκτηση ηθικών αρχών και αξιών ( αξιοπιστία, εμπιστοσύνη , παροχή βοήθειας).Το παιδί μαθαίνει για τις ανάγκες  και τα συναισθήματα των άλλων και να νιώσει την επιθυμία να ανταποκρίνεται στις ανάγκες αυτές( δικαιοσύνη , αληθινό ενδιαφέρον για </a:t>
            </a:r>
            <a:r>
              <a:rPr lang="el-GR" sz="1400" smtClean="0">
                <a:latin typeface="Arial" pitchFamily="34" charset="0"/>
                <a:cs typeface="Arial" pitchFamily="34" charset="0"/>
              </a:rPr>
              <a:t>τον άλλο).</a:t>
            </a:r>
            <a:endParaRPr lang="el-GR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ounzaki\Desktop\ΠΑΔ 3\Εικόνες και βίντεο παδ 3\paid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3025350" cy="4570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u="sng" dirty="0" smtClean="0">
                <a:latin typeface="Arial" pitchFamily="34" charset="0"/>
                <a:cs typeface="Arial" pitchFamily="34" charset="0"/>
              </a:rPr>
              <a:t>φιλία και η σχολική προσαρμογή του παιδιού</a:t>
            </a:r>
            <a:endParaRPr lang="el-GR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2816"/>
            <a:ext cx="8003232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Σχολική προσαρμογή: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Ο βαθμός στον οποίο τα παιδιά ενδιαφέρονται και εμπλέκονται στις σχολικές δραστηριότητες καθώς και το βαθμό  στον οποίο τα παιδιά νιώθουν άνετα στο σχολείο και επιτυγχάνουν υψηλές επιδόσεις.</a:t>
            </a:r>
          </a:p>
          <a:p>
            <a:pPr>
              <a:buNone/>
            </a:pPr>
            <a:r>
              <a:rPr lang="el-GR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φιλία</a:t>
            </a: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l-GR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μεταξύ των παιδιών διευκολύνει την προσαρμογή τους.</a:t>
            </a:r>
          </a:p>
          <a:p>
            <a:pPr marL="452628" indent="-342900"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Θ</a:t>
            </a: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ετική στάση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απέναντι στο σχολείο</a:t>
            </a:r>
          </a:p>
          <a:p>
            <a:pPr marL="452628" indent="-342900"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επίδοση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τους φαίνεται να ωφελείται από τις φιλίες.</a:t>
            </a:r>
          </a:p>
          <a:p>
            <a:pPr marL="452628" indent="-342900" algn="just">
              <a:buClr>
                <a:schemeClr val="tx2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Μειώνει την </a:t>
            </a:r>
            <a:r>
              <a:rPr lang="el-GR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θυματοποίηση</a:t>
            </a: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Θύματα του εκφοβισμού, της βίας-σωματικής</a:t>
            </a:r>
          </a:p>
          <a:p>
            <a:pPr marL="452628" indent="-342900" algn="just">
              <a:buClr>
                <a:schemeClr val="tx2">
                  <a:lumMod val="75000"/>
                </a:schemeClr>
              </a:buClr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     ή λεκτικής , της κακομεταχείρισης από συνομηλίκους πέφτουν συνήθως παιδιά με τα ακόλουθα προφίλ :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Προφίλ του δειλού 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χαρακτηρίζεται από άγχος, δειλία, απόσυρση, στοιχεία που τα οδηγούν να μην αντιδρούν και να ενδίδουν στις απαιτήσεις των άλλων.</a:t>
            </a:r>
          </a:p>
          <a:p>
            <a:pPr marL="452628" indent="-342900" algn="just">
              <a:buClr>
                <a:schemeClr val="tx2">
                  <a:lumMod val="75000"/>
                </a:schemeClr>
              </a:buClr>
              <a:buNone/>
            </a:pPr>
            <a:r>
              <a:rPr lang="el-G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sz="1400" b="1" dirty="0" smtClean="0">
                <a:latin typeface="Arial" pitchFamily="34" charset="0"/>
                <a:cs typeface="Arial" pitchFamily="34" charset="0"/>
              </a:rPr>
              <a:t>Προφίλ επιθετικού παιδιού 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χαρακτηρίζεται από </a:t>
            </a:r>
            <a:r>
              <a:rPr lang="el-GR" sz="1400" dirty="0" err="1" smtClean="0">
                <a:latin typeface="Arial" pitchFamily="34" charset="0"/>
                <a:cs typeface="Arial" pitchFamily="34" charset="0"/>
              </a:rPr>
              <a:t>εριστικότητα</a:t>
            </a:r>
            <a:r>
              <a:rPr lang="el-GR" sz="1400" dirty="0" smtClean="0">
                <a:latin typeface="Arial" pitchFamily="34" charset="0"/>
                <a:cs typeface="Arial" pitchFamily="34" charset="0"/>
              </a:rPr>
              <a:t> και αναποτελεσματική επιθετικότητα , στοιχεία που τα οδηγούν να προκαλούν τα άλλα παιδιά αλλά δεν τα προστατεύουν από την κακομεταχείριση. </a:t>
            </a:r>
          </a:p>
          <a:p>
            <a:pPr marL="452628" indent="-342900" algn="just">
              <a:buClr>
                <a:schemeClr val="tx2">
                  <a:lumMod val="75000"/>
                </a:schemeClr>
              </a:buClr>
              <a:buNone/>
            </a:pP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el-GR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- Θέση εικόνας" descr="συμμοριες-ανηλικων.jpg"/>
          <p:cNvPicPr>
            <a:picLocks noChangeAspect="1"/>
          </p:cNvPicPr>
          <p:nvPr/>
        </p:nvPicPr>
        <p:blipFill>
          <a:blip r:embed="rId2" cstate="print"/>
          <a:srcRect l="12629" r="12629"/>
          <a:stretch>
            <a:fillRect/>
          </a:stretch>
        </p:blipFill>
        <p:spPr>
          <a:xfrm>
            <a:off x="4932040" y="4941168"/>
            <a:ext cx="3816424" cy="1717018"/>
          </a:xfrm>
          <a:prstGeom prst="rect">
            <a:avLst/>
          </a:prstGeom>
        </p:spPr>
      </p:pic>
      <p:pic>
        <p:nvPicPr>
          <p:cNvPr id="1027" name="Picture 3" descr="C:\Users\sounzaki\Desktop\ΠΑΔ 3\Εικόνες και βίντεο παδ 3\FD641863C30DEFA77166D2E0999DD1B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013176"/>
            <a:ext cx="3359274" cy="1658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333</TotalTime>
  <Words>930</Words>
  <Application>Microsoft Office PowerPoint</Application>
  <PresentationFormat>Προβολή στην οθόνη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Αστικό</vt:lpstr>
      <vt:lpstr>ΘΕΜΑΤΑ ΑΝΑΠΤΥΞΙΑΚΗΣ ΨΥΧΟΛΟΓΙΑΣ    </vt:lpstr>
      <vt:lpstr>Φιλία και αποδοχή: Δυο διακριτές έννοιες.</vt:lpstr>
      <vt:lpstr>Η φιλία και η οικογένεια του παιδιού στην διαμορφωση της Π.Φ.</vt:lpstr>
      <vt:lpstr>Σύνδεση ανάμεσα στις σχέσεις του παιδιού στην οικογένεια και στις σχέσεις του παιδιού με τους φίλους</vt:lpstr>
      <vt:lpstr>Αναπτυξιακές λειτουργίες της φιλίας</vt:lpstr>
      <vt:lpstr>Διαφάνεια 6</vt:lpstr>
      <vt:lpstr>Η φιλία και η σχολική προσαρμογή του παιδιού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ΘΕΜΑΤΑ ΑΝΑΠΤΥΞΙΑΚΗΣ ΨΥΧΟΛΟΓΙΑΣ</dc:title>
  <dc:creator>sounzaki</dc:creator>
  <cp:lastModifiedBy>sounzaki</cp:lastModifiedBy>
  <cp:revision>38</cp:revision>
  <dcterms:created xsi:type="dcterms:W3CDTF">2013-04-09T21:53:44Z</dcterms:created>
  <dcterms:modified xsi:type="dcterms:W3CDTF">2013-04-10T10:28:42Z</dcterms:modified>
</cp:coreProperties>
</file>