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62" r:id="rId5"/>
    <p:sldId id="259" r:id="rId6"/>
    <p:sldId id="261" r:id="rId7"/>
    <p:sldId id="260" r:id="rId8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22 - Ορθογώνιο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23 - Ορθογώνιο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24 - Ορθογώνιο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25 - Ορθογώνιο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26 - Ορθογώνιο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29 - Στρογγυλεμένο ορθογώνιο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30 - Στρογγυλεμένο ορθογώνιο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- Ορθογώνιο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- Ορθογώνιο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Ορθογώνιο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- Ορθογώνιο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D9663B98-0CC5-4F6F-A357-65795FC9AD1E}" type="datetimeFigureOut">
              <a:rPr lang="el-GR" smtClean="0"/>
              <a:pPr/>
              <a:t>10/4/2013</a:t>
            </a:fld>
            <a:endParaRPr lang="el-GR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l-GR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08582B70-A3FD-4905-9F50-0D137F752F4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63B98-0CC5-4F6F-A357-65795FC9AD1E}" type="datetimeFigureOut">
              <a:rPr lang="el-GR" smtClean="0"/>
              <a:pPr/>
              <a:t>10/4/2013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82B70-A3FD-4905-9F50-0D137F752F4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63B98-0CC5-4F6F-A357-65795FC9AD1E}" type="datetimeFigureOut">
              <a:rPr lang="el-GR" smtClean="0"/>
              <a:pPr/>
              <a:t>10/4/2013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82B70-A3FD-4905-9F50-0D137F752F4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63B98-0CC5-4F6F-A357-65795FC9AD1E}" type="datetimeFigureOut">
              <a:rPr lang="el-GR" smtClean="0"/>
              <a:pPr/>
              <a:t>10/4/2013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82B70-A3FD-4905-9F50-0D137F752F4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63B98-0CC5-4F6F-A357-65795FC9AD1E}" type="datetimeFigureOut">
              <a:rPr lang="el-GR" smtClean="0"/>
              <a:pPr/>
              <a:t>10/4/2013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82B70-A3FD-4905-9F50-0D137F752F4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63B98-0CC5-4F6F-A357-65795FC9AD1E}" type="datetimeFigureOut">
              <a:rPr lang="el-GR" smtClean="0"/>
              <a:pPr/>
              <a:t>10/4/2013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82B70-A3FD-4905-9F50-0D137F752F4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6" name="25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9663B98-0CC5-4F6F-A357-65795FC9AD1E}" type="datetimeFigureOut">
              <a:rPr lang="el-GR" smtClean="0"/>
              <a:pPr/>
              <a:t>10/4/2013</a:t>
            </a:fld>
            <a:endParaRPr lang="el-GR"/>
          </a:p>
        </p:txBody>
      </p:sp>
      <p:sp>
        <p:nvSpPr>
          <p:cNvPr id="27" name="26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8582B70-A3FD-4905-9F50-0D137F752F4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8" name="27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D9663B98-0CC5-4F6F-A357-65795FC9AD1E}" type="datetimeFigureOut">
              <a:rPr lang="el-GR" smtClean="0"/>
              <a:pPr/>
              <a:t>10/4/2013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08582B70-A3FD-4905-9F50-0D137F752F4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63B98-0CC5-4F6F-A357-65795FC9AD1E}" type="datetimeFigureOut">
              <a:rPr lang="el-GR" smtClean="0"/>
              <a:pPr/>
              <a:t>10/4/2013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82B70-A3FD-4905-9F50-0D137F752F4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63B98-0CC5-4F6F-A357-65795FC9AD1E}" type="datetimeFigureOut">
              <a:rPr lang="el-GR" smtClean="0"/>
              <a:pPr/>
              <a:t>10/4/2013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82B70-A3FD-4905-9F50-0D137F752F4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63B98-0CC5-4F6F-A357-65795FC9AD1E}" type="datetimeFigureOut">
              <a:rPr lang="el-GR" smtClean="0"/>
              <a:pPr/>
              <a:t>10/4/2013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82B70-A3FD-4905-9F50-0D137F752F4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27 - Ορθογώνιο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28 - Ορθογώνιο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29 - Ορθογώνιο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30 - Ορθογώνιο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31 - Ορθογώνιο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32 - Στρογγυλεμένο ορθογώνιο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33 - Στρογγυλεμένο ορθογώνιο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34 - Ορθογώνιο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35 - Ορθογώνιο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36 - Ορθογώνιο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37 - Ορθογώνιο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38 - Ορθογώνιο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39 - Ορθογώνιο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D9663B98-0CC5-4F6F-A357-65795FC9AD1E}" type="datetimeFigureOut">
              <a:rPr lang="el-GR" smtClean="0"/>
              <a:pPr/>
              <a:t>10/4/2013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l-GR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08582B70-A3FD-4905-9F50-0D137F752F4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251520" y="548680"/>
            <a:ext cx="8424936" cy="2088232"/>
          </a:xfrm>
        </p:spPr>
        <p:txBody>
          <a:bodyPr>
            <a:normAutofit/>
          </a:bodyPr>
          <a:lstStyle/>
          <a:p>
            <a:pPr algn="ctr"/>
            <a:r>
              <a:rPr lang="el-GR" sz="2400" dirty="0" smtClean="0">
                <a:solidFill>
                  <a:schemeClr val="bg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ΘΕΜΑΤΑ ΑΝΑΠΤΥΞΙΑΚΗΣ ΨΥΧΟΛΟΓΙΑΣ</a:t>
            </a:r>
            <a:r>
              <a:rPr lang="el-GR" sz="24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l-GR" sz="24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</a:br>
            <a:r>
              <a:rPr lang="el-GR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l-GR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el-GR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l-GR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endParaRPr lang="el-GR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8435280" cy="2769422"/>
          </a:xfrm>
        </p:spPr>
        <p:txBody>
          <a:bodyPr/>
          <a:lstStyle/>
          <a:p>
            <a:r>
              <a:rPr lang="el-GR" dirty="0" smtClean="0"/>
              <a:t> Οι φιλίες των παιδιών…..</a:t>
            </a:r>
            <a:endParaRPr lang="el-GR" dirty="0"/>
          </a:p>
        </p:txBody>
      </p:sp>
      <p:pic>
        <p:nvPicPr>
          <p:cNvPr id="1026" name="Picture 2" descr="C:\Users\sounzaki\Desktop\ΠΑΔ 3\Εικόνες και βίντεο παδ 3\friendship_eimaipaid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3968" y="2996952"/>
            <a:ext cx="4591050" cy="34385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2400" b="1" u="sng" dirty="0" smtClean="0">
                <a:latin typeface="Arial" pitchFamily="34" charset="0"/>
                <a:cs typeface="Arial" pitchFamily="34" charset="0"/>
              </a:rPr>
              <a:t>Φιλία και αποδοχή: Δυο διακριτές έννοιες.</a:t>
            </a:r>
            <a:endParaRPr lang="el-GR" sz="2400" b="1" u="sng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1400" b="1" u="sng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Sullivan</a:t>
            </a:r>
            <a:r>
              <a:rPr lang="el-GR" sz="1400" b="1" u="sng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:</a:t>
            </a:r>
            <a:r>
              <a:rPr lang="el-GR" sz="1400" dirty="0" smtClean="0">
                <a:latin typeface="Arial" pitchFamily="34" charset="0"/>
                <a:cs typeface="Arial" pitchFamily="34" charset="0"/>
              </a:rPr>
              <a:t> Βασίζονται σε διαφορετικές ανάγκες(κίνητρα).</a:t>
            </a:r>
          </a:p>
          <a:p>
            <a:pPr>
              <a:buNone/>
            </a:pPr>
            <a:r>
              <a:rPr lang="el-GR" sz="1400" b="1" u="sng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ΦΙΛΙΑ:</a:t>
            </a:r>
            <a:r>
              <a:rPr lang="el-GR" sz="1400" dirty="0" smtClean="0">
                <a:latin typeface="Arial" pitchFamily="34" charset="0"/>
                <a:cs typeface="Arial" pitchFamily="34" charset="0"/>
              </a:rPr>
              <a:t>  Ανάγκη του ανθρώπου για </a:t>
            </a:r>
            <a:r>
              <a:rPr lang="el-GR" sz="1400" b="1" dirty="0" smtClean="0">
                <a:latin typeface="Arial" pitchFamily="34" charset="0"/>
                <a:cs typeface="Arial" pitchFamily="34" charset="0"/>
              </a:rPr>
              <a:t>στενή σχέση, αμοιβαία εμπιστοσύνη.</a:t>
            </a:r>
          </a:p>
          <a:p>
            <a:pPr algn="just">
              <a:buNone/>
            </a:pPr>
            <a:r>
              <a:rPr lang="el-GR" sz="1400" dirty="0" smtClean="0">
                <a:latin typeface="Arial" pitchFamily="34" charset="0"/>
                <a:cs typeface="Arial" pitchFamily="34" charset="0"/>
              </a:rPr>
              <a:t>      Αναπτύσσεται η </a:t>
            </a:r>
            <a:r>
              <a:rPr lang="el-GR" sz="1400" b="1" dirty="0" smtClean="0">
                <a:latin typeface="Arial" pitchFamily="34" charset="0"/>
                <a:cs typeface="Arial" pitchFamily="34" charset="0"/>
              </a:rPr>
              <a:t>ενσυναίσθηση </a:t>
            </a:r>
            <a:r>
              <a:rPr lang="el-GR" sz="1400" dirty="0" smtClean="0">
                <a:latin typeface="Arial" pitchFamily="34" charset="0"/>
                <a:cs typeface="Arial" pitchFamily="34" charset="0"/>
              </a:rPr>
              <a:t>και αποκτούν αξία </a:t>
            </a:r>
            <a:r>
              <a:rPr lang="el-GR" sz="1400" b="1" dirty="0" smtClean="0">
                <a:latin typeface="Arial" pitchFamily="34" charset="0"/>
                <a:cs typeface="Arial" pitchFamily="34" charset="0"/>
              </a:rPr>
              <a:t>τα ενδιαφέροντα, οι ελπίδες, και η αυτοαντίληψη του ανθρώπου.</a:t>
            </a:r>
          </a:p>
          <a:p>
            <a:pPr algn="just">
              <a:buNone/>
            </a:pPr>
            <a:r>
              <a:rPr lang="el-GR" sz="1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1400" b="1" u="sng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ΑΠΟΔΟΧΗ: </a:t>
            </a:r>
            <a:r>
              <a:rPr lang="el-GR" sz="1400" dirty="0" smtClean="0">
                <a:latin typeface="Arial" pitchFamily="34" charset="0"/>
                <a:cs typeface="Arial" pitchFamily="34" charset="0"/>
              </a:rPr>
              <a:t>Ανάγκη του ανθρώπου να </a:t>
            </a:r>
            <a:r>
              <a:rPr lang="el-GR" sz="1400" b="1" dirty="0" smtClean="0">
                <a:latin typeface="Arial" pitchFamily="34" charset="0"/>
                <a:cs typeface="Arial" pitchFamily="34" charset="0"/>
              </a:rPr>
              <a:t>ανήκει </a:t>
            </a:r>
            <a:r>
              <a:rPr lang="el-GR" sz="1400" dirty="0" smtClean="0">
                <a:latin typeface="Arial" pitchFamily="34" charset="0"/>
                <a:cs typeface="Arial" pitchFamily="34" charset="0"/>
              </a:rPr>
              <a:t>κάπου.</a:t>
            </a:r>
          </a:p>
          <a:p>
            <a:pPr algn="just">
              <a:buNone/>
            </a:pPr>
            <a:r>
              <a:rPr lang="el-GR" sz="1400" dirty="0" smtClean="0">
                <a:latin typeface="Arial" pitchFamily="34" charset="0"/>
                <a:cs typeface="Arial" pitchFamily="34" charset="0"/>
              </a:rPr>
              <a:t>      Αν το άτομο δεν είναι αποδεκτό από την ομάδα, νιώθει </a:t>
            </a:r>
            <a:r>
              <a:rPr lang="el-GR" sz="1400" b="1" dirty="0" smtClean="0">
                <a:latin typeface="Arial" pitchFamily="34" charset="0"/>
                <a:cs typeface="Arial" pitchFamily="34" charset="0"/>
              </a:rPr>
              <a:t>κοινωνικά απομονωμένο.</a:t>
            </a:r>
          </a:p>
          <a:p>
            <a:pPr algn="just">
              <a:buNone/>
            </a:pPr>
            <a:endParaRPr lang="el-GR" sz="1400" b="1" u="sng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el-GR" sz="1400" b="1" u="sng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ΣΥΜΠΕΡΑΣΜΑ ΑΠΟ ΕΡΕΥΝΕΣ: </a:t>
            </a:r>
          </a:p>
          <a:p>
            <a:pPr algn="just">
              <a:buNone/>
            </a:pPr>
            <a:r>
              <a:rPr lang="el-GR" sz="1400" dirty="0" smtClean="0">
                <a:latin typeface="Arial" pitchFamily="34" charset="0"/>
                <a:cs typeface="Arial" pitchFamily="34" charset="0"/>
              </a:rPr>
              <a:t>    Χαμηλή δημοτικότητα αλλά έναν πολύ καλό φίλο               Δεν νιώθει μοναξιά, αλλά λειτουργεί σαν πηγή </a:t>
            </a:r>
            <a:r>
              <a:rPr lang="el-GR" sz="1400" b="1" dirty="0" smtClean="0">
                <a:latin typeface="Arial" pitchFamily="34" charset="0"/>
                <a:cs typeface="Arial" pitchFamily="34" charset="0"/>
              </a:rPr>
              <a:t>συναισθηματικής στήριξης </a:t>
            </a:r>
            <a:r>
              <a:rPr lang="el-GR" sz="1400" dirty="0" smtClean="0">
                <a:latin typeface="Arial" pitchFamily="34" charset="0"/>
                <a:cs typeface="Arial" pitchFamily="34" charset="0"/>
              </a:rPr>
              <a:t>και σαν </a:t>
            </a:r>
            <a:r>
              <a:rPr lang="el-GR" sz="1400" b="1" dirty="0" smtClean="0">
                <a:latin typeface="Arial" pitchFamily="34" charset="0"/>
                <a:cs typeface="Arial" pitchFamily="34" charset="0"/>
              </a:rPr>
              <a:t>«ασπίδα».   </a:t>
            </a:r>
          </a:p>
          <a:p>
            <a:pPr algn="just">
              <a:buNone/>
            </a:pPr>
            <a:endParaRPr lang="el-GR" sz="1400" b="1" dirty="0" smtClean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el-GR" sz="1400" b="1" dirty="0" smtClean="0">
                <a:latin typeface="Arial" pitchFamily="34" charset="0"/>
                <a:cs typeface="Arial" pitchFamily="34" charset="0"/>
              </a:rPr>
              <a:t>    </a:t>
            </a:r>
          </a:p>
          <a:p>
            <a:pPr algn="just">
              <a:buNone/>
            </a:pPr>
            <a:r>
              <a:rPr lang="el-GR" sz="1400" dirty="0" smtClean="0">
                <a:latin typeface="Arial" pitchFamily="34" charset="0"/>
                <a:cs typeface="Arial" pitchFamily="34" charset="0"/>
              </a:rPr>
              <a:t>      </a:t>
            </a:r>
          </a:p>
          <a:p>
            <a:pPr algn="just">
              <a:buNone/>
            </a:pPr>
            <a:r>
              <a:rPr lang="el-GR" sz="1400" dirty="0" smtClean="0">
                <a:latin typeface="Arial" pitchFamily="34" charset="0"/>
                <a:cs typeface="Arial" pitchFamily="34" charset="0"/>
              </a:rPr>
              <a:t>      Υψηλή δημοτικότητα αλλά δεν έχουν στενούς φίλους                 Νιώθουν μοναξιά.</a:t>
            </a:r>
            <a:endParaRPr lang="el-GR" sz="1400" b="1" u="sng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0" name="9 - Ευθύγραμμο βέλος σύνδεσης"/>
          <p:cNvCxnSpPr/>
          <p:nvPr/>
        </p:nvCxnSpPr>
        <p:spPr>
          <a:xfrm>
            <a:off x="4860032" y="4365104"/>
            <a:ext cx="50405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10 - Διάφορο"/>
          <p:cNvSpPr/>
          <p:nvPr/>
        </p:nvSpPr>
        <p:spPr>
          <a:xfrm>
            <a:off x="3995936" y="4797152"/>
            <a:ext cx="1080120" cy="576064"/>
          </a:xfrm>
          <a:prstGeom prst="mathNot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  <p:cxnSp>
        <p:nvCxnSpPr>
          <p:cNvPr id="13" name="12 - Ευθύγραμμο βέλος σύνδεσης"/>
          <p:cNvCxnSpPr/>
          <p:nvPr/>
        </p:nvCxnSpPr>
        <p:spPr>
          <a:xfrm>
            <a:off x="5220072" y="5589240"/>
            <a:ext cx="50405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2400" b="1" u="sng" dirty="0" smtClean="0">
                <a:latin typeface="Arial" pitchFamily="34" charset="0"/>
                <a:cs typeface="Arial" pitchFamily="34" charset="0"/>
              </a:rPr>
              <a:t>Η φιλία και η οικογένεια του παιδιού στην </a:t>
            </a:r>
            <a:r>
              <a:rPr lang="el-GR" sz="2400" b="1" u="sng" dirty="0" err="1" smtClean="0">
                <a:latin typeface="Arial" pitchFamily="34" charset="0"/>
                <a:cs typeface="Arial" pitchFamily="34" charset="0"/>
              </a:rPr>
              <a:t>διαμορφωση</a:t>
            </a:r>
            <a:r>
              <a:rPr lang="el-GR" sz="2400" b="1" u="sng" dirty="0" smtClean="0">
                <a:latin typeface="Arial" pitchFamily="34" charset="0"/>
                <a:cs typeface="Arial" pitchFamily="34" charset="0"/>
              </a:rPr>
              <a:t> της Π.Φ.</a:t>
            </a:r>
            <a:endParaRPr lang="el-GR" sz="2400" b="1" u="sng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539552" y="2420888"/>
            <a:ext cx="8424936" cy="4153648"/>
          </a:xfrm>
        </p:spPr>
        <p:txBody>
          <a:bodyPr>
            <a:normAutofit/>
          </a:bodyPr>
          <a:lstStyle/>
          <a:p>
            <a:pPr>
              <a:buClr>
                <a:srgbClr val="00B0F0"/>
              </a:buClr>
              <a:buFont typeface="Wingdings" pitchFamily="2" charset="2"/>
              <a:buChar char="Ø"/>
            </a:pPr>
            <a:r>
              <a:rPr lang="el-GR" sz="1400" b="1" i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Οι τακτικές ανατροφής και το συναισθηματικό κλίμα στην οικογένεια.</a:t>
            </a:r>
          </a:p>
          <a:p>
            <a:pPr marL="452628" indent="-342900">
              <a:buClr>
                <a:srgbClr val="00B0F0"/>
              </a:buClr>
              <a:buNone/>
            </a:pPr>
            <a:r>
              <a:rPr lang="el-GR" sz="1400" dirty="0" smtClean="0">
                <a:latin typeface="Arial" pitchFamily="34" charset="0"/>
                <a:cs typeface="Arial" pitchFamily="34" charset="0"/>
              </a:rPr>
              <a:t>     Η ζεστασιά( στοργή, αποδοχή, ενθάρρυνση και  τη φυσιολογική και ψυχολογική διαθεσιμότητα των γονέων)                  βοηθάει </a:t>
            </a:r>
            <a:r>
              <a:rPr lang="el-GR" sz="1400" b="1" dirty="0" smtClean="0">
                <a:latin typeface="Arial" pitchFamily="34" charset="0"/>
                <a:cs typeface="Arial" pitchFamily="34" charset="0"/>
              </a:rPr>
              <a:t>στην αυξημένη </a:t>
            </a:r>
            <a:r>
              <a:rPr lang="el-GR" sz="1400" b="1" i="1" dirty="0" smtClean="0">
                <a:latin typeface="Arial" pitchFamily="34" charset="0"/>
                <a:cs typeface="Arial" pitchFamily="34" charset="0"/>
              </a:rPr>
              <a:t>κοινωνικότητα και φιλικότητα του παιδιού, </a:t>
            </a:r>
          </a:p>
          <a:p>
            <a:pPr algn="r">
              <a:buClr>
                <a:srgbClr val="00B0F0"/>
              </a:buClr>
              <a:buNone/>
            </a:pPr>
            <a:r>
              <a:rPr lang="el-GR" sz="1400" b="1" i="1" dirty="0" smtClean="0">
                <a:latin typeface="Arial" pitchFamily="34" charset="0"/>
                <a:cs typeface="Arial" pitchFamily="34" charset="0"/>
              </a:rPr>
              <a:t>                        στο να μάθουν τεχνικές διαχείρισης  των συναισθημάτων τους,                                                                                                                                                                            στο να γενικεύει στις μεταγενέστερες σχέσεις του αυτά που έμαθε.                                                               </a:t>
            </a:r>
            <a:endParaRPr lang="el-GR" sz="1400" b="1" i="1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Clr>
                <a:srgbClr val="00B0F0"/>
              </a:buClr>
              <a:buFont typeface="Wingdings" pitchFamily="2" charset="2"/>
              <a:buChar char="Ø"/>
            </a:pPr>
            <a:r>
              <a:rPr lang="el-GR" sz="1400" b="1" i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Η προσκόλληση του παιδιού στην οικογένεια.</a:t>
            </a:r>
          </a:p>
          <a:p>
            <a:pPr>
              <a:buClr>
                <a:srgbClr val="00B0F0"/>
              </a:buClr>
              <a:buNone/>
            </a:pPr>
            <a:r>
              <a:rPr lang="el-GR" sz="14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     </a:t>
            </a:r>
            <a:r>
              <a:rPr lang="el-GR" sz="14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Ασφαλή προσκόλληση</a:t>
            </a:r>
            <a:r>
              <a:rPr lang="el-GR" sz="14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: Το παιδί νιώθει ότι οι γονείς είναι διαθέσιμοι, ανταποκρίνονται στις   ανάγκες του και  το άγχος του αποχωρισμού του παιδιού κυμαίνεται σε χαμηλά επίπεδα.                 Ασφαλή βάση για εξερεύνηση του περιβάλλοντος.</a:t>
            </a:r>
          </a:p>
          <a:p>
            <a:pPr>
              <a:buClr>
                <a:srgbClr val="00B0F0"/>
              </a:buClr>
              <a:buNone/>
            </a:pPr>
            <a:r>
              <a:rPr lang="el-GR" sz="14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     </a:t>
            </a:r>
            <a:r>
              <a:rPr lang="el-GR" sz="14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Ανασφαλή προσκόλληση: </a:t>
            </a:r>
            <a:r>
              <a:rPr lang="el-GR" sz="1400" dirty="0" smtClean="0">
                <a:latin typeface="Arial" pitchFamily="34" charset="0"/>
                <a:cs typeface="Arial" pitchFamily="34" charset="0"/>
              </a:rPr>
              <a:t>Δεν είναι βέβαιο ότι οι γονείς του είναι εκεί όταν τους χρειάζεται, νιώθει έντονο το άγχος του αποχωρισμού.</a:t>
            </a:r>
          </a:p>
          <a:p>
            <a:pPr>
              <a:buClr>
                <a:srgbClr val="00B0F0"/>
              </a:buClr>
              <a:buFont typeface="Wingdings" pitchFamily="2" charset="2"/>
              <a:buChar char="Ø"/>
            </a:pPr>
            <a:r>
              <a:rPr lang="el-GR" sz="1400" b="1" i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Οι σχέσεις του παιδιού με τα αδέλφια του.</a:t>
            </a:r>
          </a:p>
          <a:p>
            <a:pPr>
              <a:buClr>
                <a:srgbClr val="00B0F0"/>
              </a:buClr>
              <a:buNone/>
            </a:pPr>
            <a:r>
              <a:rPr lang="el-GR" sz="1400" b="1" i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     </a:t>
            </a:r>
            <a:r>
              <a:rPr lang="el-GR" sz="1400" dirty="0" smtClean="0">
                <a:latin typeface="Arial" pitchFamily="34" charset="0"/>
                <a:cs typeface="Arial" pitchFamily="34" charset="0"/>
              </a:rPr>
              <a:t>Χαρακτηρίζονται από </a:t>
            </a:r>
            <a:r>
              <a:rPr lang="el-GR" sz="1400" b="1" dirty="0" smtClean="0">
                <a:latin typeface="Arial" pitchFamily="34" charset="0"/>
                <a:cs typeface="Arial" pitchFamily="34" charset="0"/>
              </a:rPr>
              <a:t>εγγύτητα και οικειότητα</a:t>
            </a:r>
            <a:r>
              <a:rPr lang="el-GR" sz="1400" b="1" i="1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l-GR" sz="1400" dirty="0" smtClean="0">
                <a:latin typeface="Arial" pitchFamily="34" charset="0"/>
                <a:cs typeface="Arial" pitchFamily="34" charset="0"/>
              </a:rPr>
              <a:t>Βιώνουν</a:t>
            </a:r>
            <a:r>
              <a:rPr lang="el-GR" sz="14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1400" b="1" dirty="0" smtClean="0">
                <a:latin typeface="Arial" pitchFamily="34" charset="0"/>
                <a:cs typeface="Arial" pitchFamily="34" charset="0"/>
              </a:rPr>
              <a:t>ανταγωνισμό και αντιζηλία </a:t>
            </a:r>
            <a:r>
              <a:rPr lang="el-GR" sz="1400" dirty="0" smtClean="0">
                <a:latin typeface="Arial" pitchFamily="34" charset="0"/>
                <a:cs typeface="Arial" pitchFamily="34" charset="0"/>
              </a:rPr>
              <a:t>για την αγάπη και αποκλειστικότητα των γονέων. Η στενή σχέση με τα αδέλφια είναι δυνατόν να </a:t>
            </a:r>
            <a:r>
              <a:rPr lang="el-GR" sz="1400" b="1" dirty="0" smtClean="0">
                <a:latin typeface="Arial" pitchFamily="34" charset="0"/>
                <a:cs typeface="Arial" pitchFamily="34" charset="0"/>
              </a:rPr>
              <a:t>εμποδίσει</a:t>
            </a:r>
            <a:r>
              <a:rPr lang="el-GR" sz="1400" dirty="0" smtClean="0">
                <a:latin typeface="Arial" pitchFamily="34" charset="0"/>
                <a:cs typeface="Arial" pitchFamily="34" charset="0"/>
              </a:rPr>
              <a:t> τα παιδιά να αναζητήσουν φίλους.</a:t>
            </a:r>
          </a:p>
          <a:p>
            <a:pPr>
              <a:buClr>
                <a:srgbClr val="00B0F0"/>
              </a:buClr>
              <a:buNone/>
            </a:pPr>
            <a:endParaRPr lang="el-GR" sz="1400" dirty="0" smtClean="0">
              <a:latin typeface="Arial" pitchFamily="34" charset="0"/>
              <a:cs typeface="Arial" pitchFamily="34" charset="0"/>
            </a:endParaRPr>
          </a:p>
          <a:p>
            <a:pPr marL="452628" indent="-342900">
              <a:buClr>
                <a:srgbClr val="0AE6E1"/>
              </a:buClr>
              <a:buNone/>
            </a:pPr>
            <a:r>
              <a:rPr lang="el-GR" sz="1400" b="1" i="1" dirty="0" smtClean="0">
                <a:latin typeface="Arial" pitchFamily="34" charset="0"/>
                <a:cs typeface="Arial" pitchFamily="34" charset="0"/>
              </a:rPr>
              <a:t>       </a:t>
            </a:r>
          </a:p>
          <a:p>
            <a:pPr marL="452628" indent="-342900">
              <a:buClr>
                <a:srgbClr val="FFFF00"/>
              </a:buClr>
              <a:buNone/>
            </a:pPr>
            <a:endParaRPr lang="el-GR" sz="1400" b="1" i="1" dirty="0" smtClean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Clr>
                <a:srgbClr val="00B0F0"/>
              </a:buClr>
              <a:buFont typeface="Wingdings" pitchFamily="2" charset="2"/>
              <a:buChar char="Ø"/>
            </a:pPr>
            <a:endParaRPr lang="el-GR" sz="1400" b="1" i="1" dirty="0" smtClean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" name="4 - Ευθύγραμμο βέλος σύνδεσης"/>
          <p:cNvCxnSpPr/>
          <p:nvPr/>
        </p:nvCxnSpPr>
        <p:spPr>
          <a:xfrm>
            <a:off x="1835696" y="3068960"/>
            <a:ext cx="64807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283968" y="692696"/>
            <a:ext cx="936104" cy="5832648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Σύνδεση ανάμεσα στις σχέσεις του παιδιού στην οικογένεια και στις σχέσεις του παιδιού με τους φίλους</a:t>
            </a:r>
            <a:endParaRPr lang="el-GR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5508104" y="980728"/>
            <a:ext cx="3456384" cy="5256584"/>
          </a:xfrm>
        </p:spPr>
        <p:txBody>
          <a:bodyPr>
            <a:normAutofit/>
          </a:bodyPr>
          <a:lstStyle/>
          <a:p>
            <a:pPr algn="just">
              <a:buClr>
                <a:srgbClr val="00B0F0"/>
              </a:buClr>
            </a:pPr>
            <a:endParaRPr lang="el-GR" sz="1400" dirty="0" smtClean="0">
              <a:latin typeface="Arial" pitchFamily="34" charset="0"/>
              <a:cs typeface="Arial" pitchFamily="34" charset="0"/>
            </a:endParaRPr>
          </a:p>
          <a:p>
            <a:pPr algn="just">
              <a:buClr>
                <a:srgbClr val="00B0F0"/>
              </a:buClr>
              <a:buFont typeface="Wingdings" pitchFamily="2" charset="2"/>
              <a:buChar char="Ø"/>
            </a:pPr>
            <a:endParaRPr lang="el-GR" sz="1400" dirty="0" smtClean="0">
              <a:latin typeface="Arial" pitchFamily="34" charset="0"/>
              <a:cs typeface="Arial" pitchFamily="34" charset="0"/>
            </a:endParaRPr>
          </a:p>
          <a:p>
            <a:pPr algn="just">
              <a:buClr>
                <a:srgbClr val="00B0F0"/>
              </a:buClr>
            </a:pPr>
            <a:endParaRPr lang="el-GR" sz="1400" dirty="0" smtClean="0">
              <a:latin typeface="Arial" pitchFamily="34" charset="0"/>
              <a:cs typeface="Arial" pitchFamily="34" charset="0"/>
            </a:endParaRPr>
          </a:p>
          <a:p>
            <a:pPr algn="just">
              <a:buClr>
                <a:srgbClr val="00B0F0"/>
              </a:buClr>
              <a:buFont typeface="Wingdings" pitchFamily="2" charset="2"/>
              <a:buChar char="Ø"/>
            </a:pPr>
            <a:r>
              <a:rPr lang="el-GR" sz="1400" dirty="0" smtClean="0">
                <a:latin typeface="Arial" pitchFamily="34" charset="0"/>
                <a:cs typeface="Arial" pitchFamily="34" charset="0"/>
              </a:rPr>
              <a:t>Μια φιλία μπορεί να </a:t>
            </a:r>
            <a:r>
              <a:rPr lang="el-GR" sz="1400" b="1" i="1" dirty="0" smtClean="0">
                <a:latin typeface="Arial" pitchFamily="34" charset="0"/>
                <a:cs typeface="Arial" pitchFamily="34" charset="0"/>
              </a:rPr>
              <a:t>αντισταθμίσει</a:t>
            </a:r>
            <a:r>
              <a:rPr lang="el-GR" sz="1400" dirty="0" smtClean="0">
                <a:latin typeface="Arial" pitchFamily="34" charset="0"/>
                <a:cs typeface="Arial" pitchFamily="34" charset="0"/>
              </a:rPr>
              <a:t> τις δυσάρεστες επιπτώσεις αρνητικών γεγονότων στην ζωή το παιδιού.(απώλεια γονέων , κακοποίησ</a:t>
            </a:r>
            <a:r>
              <a:rPr lang="el-GR" sz="1400" dirty="0" smtClean="0">
                <a:latin typeface="Arial" pitchFamily="34" charset="0"/>
                <a:cs typeface="Arial" pitchFamily="34" charset="0"/>
              </a:rPr>
              <a:t>η, διαμάχες των γονέων κ.ά.). </a:t>
            </a:r>
            <a:r>
              <a:rPr lang="el-GR" sz="1400" dirty="0" err="1" smtClean="0">
                <a:latin typeface="Arial" pitchFamily="34" charset="0"/>
                <a:cs typeface="Arial" pitchFamily="34" charset="0"/>
              </a:rPr>
              <a:t>Π.χ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. Harry Harlow, </a:t>
            </a:r>
            <a:r>
              <a:rPr lang="el-GR" sz="1400" dirty="0" smtClean="0">
                <a:latin typeface="Arial" pitchFamily="34" charset="0"/>
                <a:cs typeface="Arial" pitchFamily="34" charset="0"/>
              </a:rPr>
              <a:t>πίθηκοι και  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Anna Freud</a:t>
            </a:r>
            <a:r>
              <a:rPr lang="el-GR" sz="1400" dirty="0" smtClean="0">
                <a:latin typeface="Arial" pitchFamily="34" charset="0"/>
                <a:cs typeface="Arial" pitchFamily="34" charset="0"/>
              </a:rPr>
              <a:t>, παιδιά που έζησαν σε στρατόπεδα συγκέντρωσης κατά την διάρκεια του Β΄ παγκοσμίου πολέμου.</a:t>
            </a:r>
          </a:p>
          <a:p>
            <a:pPr algn="just">
              <a:buClr>
                <a:srgbClr val="00B0F0"/>
              </a:buClr>
              <a:buFont typeface="Wingdings" pitchFamily="2" charset="2"/>
              <a:buChar char="Ø"/>
            </a:pPr>
            <a:endParaRPr lang="el-GR" sz="1400" dirty="0" smtClean="0">
              <a:latin typeface="Arial" pitchFamily="34" charset="0"/>
              <a:cs typeface="Arial" pitchFamily="34" charset="0"/>
            </a:endParaRPr>
          </a:p>
          <a:p>
            <a:pPr algn="just">
              <a:buClr>
                <a:srgbClr val="00B0F0"/>
              </a:buClr>
              <a:buFont typeface="Wingdings" pitchFamily="2" charset="2"/>
              <a:buChar char="Ø"/>
            </a:pPr>
            <a:endParaRPr lang="el-GR" sz="1400" dirty="0" smtClean="0">
              <a:latin typeface="Arial" pitchFamily="34" charset="0"/>
              <a:cs typeface="Arial" pitchFamily="34" charset="0"/>
            </a:endParaRPr>
          </a:p>
          <a:p>
            <a:pPr algn="just">
              <a:buClr>
                <a:srgbClr val="00B0F0"/>
              </a:buClr>
            </a:pPr>
            <a:endParaRPr lang="el-GR" sz="1400" dirty="0" smtClean="0">
              <a:latin typeface="Arial" pitchFamily="34" charset="0"/>
              <a:cs typeface="Arial" pitchFamily="34" charset="0"/>
            </a:endParaRPr>
          </a:p>
          <a:p>
            <a:pPr algn="just">
              <a:buClr>
                <a:srgbClr val="00B0F0"/>
              </a:buClr>
              <a:buFont typeface="Wingdings" pitchFamily="2" charset="2"/>
              <a:buChar char="Ø"/>
            </a:pPr>
            <a:r>
              <a:rPr lang="el-GR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1400" dirty="0" smtClean="0">
                <a:latin typeface="Arial" pitchFamily="34" charset="0"/>
                <a:cs typeface="Arial" pitchFamily="34" charset="0"/>
              </a:rPr>
              <a:t>Τα παιδιά που έχουν υποστεί </a:t>
            </a:r>
            <a:r>
              <a:rPr lang="el-GR" sz="1400" b="1" dirty="0" smtClean="0">
                <a:latin typeface="Arial" pitchFamily="34" charset="0"/>
                <a:cs typeface="Arial" pitchFamily="34" charset="0"/>
              </a:rPr>
              <a:t>κακοποίηση</a:t>
            </a:r>
            <a:r>
              <a:rPr lang="el-GR" sz="1400" dirty="0" smtClean="0">
                <a:latin typeface="Arial" pitchFamily="34" charset="0"/>
                <a:cs typeface="Arial" pitchFamily="34" charset="0"/>
              </a:rPr>
              <a:t> αναμένεται να έχουν δυσκολίες  να διαμορφώσουν και να διατηρήσουν τις φιλίες τους. </a:t>
            </a:r>
            <a:r>
              <a:rPr lang="el-GR" sz="1400" dirty="0" smtClean="0">
                <a:latin typeface="Arial" pitchFamily="34" charset="0"/>
                <a:cs typeface="Arial" pitchFamily="34" charset="0"/>
              </a:rPr>
              <a:t>Χαρακτηρίζονται από επιθετική συμπεριφορά, ελλιπείς κοινωνικές δεξιότητες, αδυναμία να «έρχονται στην  θέση» του άλλου, καθώς και στην ικανότητα για αυτό- αποκάλυψη </a:t>
            </a:r>
            <a:endParaRPr lang="el-GR" sz="1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7" name="16 - Θέση εικόνας" descr="panos-718360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l="17137" r="17137"/>
          <a:stretch>
            <a:fillRect/>
          </a:stretch>
        </p:blipFill>
        <p:spPr>
          <a:xfrm>
            <a:off x="403671" y="1143000"/>
            <a:ext cx="3582144" cy="5022304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845840"/>
          </a:xfrm>
        </p:spPr>
        <p:txBody>
          <a:bodyPr>
            <a:normAutofit/>
          </a:bodyPr>
          <a:lstStyle/>
          <a:p>
            <a:pPr algn="ctr"/>
            <a:r>
              <a:rPr lang="el-GR" sz="2400" b="1" u="sng" dirty="0" smtClean="0">
                <a:latin typeface="Arial" pitchFamily="34" charset="0"/>
                <a:cs typeface="Arial" pitchFamily="34" charset="0"/>
              </a:rPr>
              <a:t>Αναπτυξιακές λειτουργίες της φιλίας</a:t>
            </a:r>
            <a:endParaRPr lang="el-GR" sz="2400" b="1" u="sng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325112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sz="1500" b="1" i="1" dirty="0" smtClean="0">
                <a:latin typeface="Arial" pitchFamily="34" charset="0"/>
                <a:cs typeface="Arial" pitchFamily="34" charset="0"/>
              </a:rPr>
              <a:t>Sullivan </a:t>
            </a:r>
            <a:r>
              <a:rPr lang="el-GR" sz="1400" i="1" dirty="0" smtClean="0">
                <a:latin typeface="Arial" pitchFamily="34" charset="0"/>
                <a:cs typeface="Arial" pitchFamily="34" charset="0"/>
              </a:rPr>
              <a:t>:Ανάπτυξη αμοιβαιότητας και διαπροσωπικής ευαισθησίας καθώς η παιδική φιλία αποτελεί το πρότυπο για τις μεταγενέστερες  φιλικές , συζυγικές και  </a:t>
            </a:r>
            <a:r>
              <a:rPr lang="el-GR" sz="1400" i="1" dirty="0" err="1" smtClean="0">
                <a:latin typeface="Arial" pitchFamily="34" charset="0"/>
                <a:cs typeface="Arial" pitchFamily="34" charset="0"/>
              </a:rPr>
              <a:t>γονεϊκές</a:t>
            </a:r>
            <a:r>
              <a:rPr lang="el-GR" sz="1400" i="1" dirty="0" smtClean="0">
                <a:latin typeface="Arial" pitchFamily="34" charset="0"/>
                <a:cs typeface="Arial" pitchFamily="34" charset="0"/>
              </a:rPr>
              <a:t> σχέσεις. </a:t>
            </a:r>
          </a:p>
          <a:p>
            <a:pPr>
              <a:buNone/>
            </a:pPr>
            <a:endParaRPr lang="el-GR" sz="1400" i="1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rgbClr val="00B0F0"/>
              </a:buClr>
              <a:buFont typeface="Wingdings" pitchFamily="2" charset="2"/>
              <a:buChar char="Ø"/>
            </a:pPr>
            <a:r>
              <a:rPr lang="el-GR" sz="1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1500" b="1" dirty="0" smtClean="0">
                <a:latin typeface="Arial" pitchFamily="34" charset="0"/>
                <a:cs typeface="Arial" pitchFamily="34" charset="0"/>
              </a:rPr>
              <a:t>Συναισθηματική εγγύτητα –οικειότητα </a:t>
            </a:r>
            <a:r>
              <a:rPr lang="el-GR" sz="1500" dirty="0" smtClean="0">
                <a:latin typeface="Arial" pitchFamily="34" charset="0"/>
                <a:cs typeface="Arial" pitchFamily="34" charset="0"/>
              </a:rPr>
              <a:t>: αυτό - αποκάλυψη , νιώθουν λιγότερη μοναξιά, διαφορές ανάμεσα στα δύο φύλα.</a:t>
            </a:r>
          </a:p>
          <a:p>
            <a:pPr>
              <a:buClr>
                <a:srgbClr val="00B0F0"/>
              </a:buClr>
              <a:buFont typeface="Wingdings" pitchFamily="2" charset="2"/>
              <a:buChar char="Ø"/>
            </a:pPr>
            <a:endParaRPr lang="el-GR" sz="1500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rgbClr val="00B0F0"/>
              </a:buClr>
              <a:buFont typeface="Wingdings" pitchFamily="2" charset="2"/>
              <a:buChar char="Ø"/>
            </a:pPr>
            <a:r>
              <a:rPr lang="el-GR" sz="1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1500" b="1" dirty="0" smtClean="0">
                <a:latin typeface="Arial" pitchFamily="34" charset="0"/>
                <a:cs typeface="Arial" pitchFamily="34" charset="0"/>
              </a:rPr>
              <a:t>Συντροφικότητα: </a:t>
            </a:r>
            <a:r>
              <a:rPr lang="el-GR" sz="1500" dirty="0" smtClean="0">
                <a:latin typeface="Arial" pitchFamily="34" charset="0"/>
                <a:cs typeface="Arial" pitchFamily="34" charset="0"/>
              </a:rPr>
              <a:t>Χαρά , διασκέδαση μέσα από τις κοινές δραστηριότητες .</a:t>
            </a:r>
          </a:p>
          <a:p>
            <a:pPr>
              <a:buClr>
                <a:srgbClr val="00B0F0"/>
              </a:buClr>
              <a:buFont typeface="Wingdings" pitchFamily="2" charset="2"/>
              <a:buChar char="Ø"/>
            </a:pPr>
            <a:endParaRPr lang="el-GR" sz="1500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rgbClr val="00B0F0"/>
              </a:buClr>
              <a:buFont typeface="Wingdings" pitchFamily="2" charset="2"/>
              <a:buChar char="Ø"/>
            </a:pPr>
            <a:r>
              <a:rPr lang="el-GR" sz="1500" b="1" dirty="0" smtClean="0">
                <a:latin typeface="Arial" pitchFamily="34" charset="0"/>
                <a:cs typeface="Arial" pitchFamily="34" charset="0"/>
              </a:rPr>
              <a:t> Ανάπτυξη κοινωνικότητας: </a:t>
            </a:r>
            <a:r>
              <a:rPr lang="el-GR" sz="1500" dirty="0" smtClean="0">
                <a:latin typeface="Arial" pitchFamily="34" charset="0"/>
                <a:cs typeface="Arial" pitchFamily="34" charset="0"/>
              </a:rPr>
              <a:t>Απόκτηση κοινωνικών δεξιοτήτων(ομιλία ,χαμόγελο, συνεργασία, ηγετικές ικανότητες, παροχή επαίνου, εκμυστηρεύσεις).                Κοινωνική προσαρμογή.</a:t>
            </a:r>
          </a:p>
          <a:p>
            <a:pPr>
              <a:buClr>
                <a:srgbClr val="00B0F0"/>
              </a:buClr>
              <a:buFont typeface="Wingdings" pitchFamily="2" charset="2"/>
              <a:buChar char="Ø"/>
            </a:pPr>
            <a:endParaRPr lang="el-GR" sz="1500" b="1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rgbClr val="00B0F0"/>
              </a:buClr>
              <a:buFont typeface="Wingdings" pitchFamily="2" charset="2"/>
              <a:buChar char="Ø"/>
            </a:pPr>
            <a:r>
              <a:rPr lang="el-GR" sz="1500" b="1" dirty="0" smtClean="0">
                <a:latin typeface="Arial" pitchFamily="34" charset="0"/>
                <a:cs typeface="Arial" pitchFamily="34" charset="0"/>
              </a:rPr>
              <a:t> Αξιόπιστη συμμαχία: </a:t>
            </a:r>
            <a:r>
              <a:rPr lang="el-GR" sz="1500" dirty="0" smtClean="0">
                <a:latin typeface="Arial" pitchFamily="34" charset="0"/>
                <a:cs typeface="Arial" pitchFamily="34" charset="0"/>
              </a:rPr>
              <a:t>Το παιδί μπορεί να βασιστεί  στους φίλους ,  προστασία από </a:t>
            </a:r>
            <a:r>
              <a:rPr lang="el-GR" sz="1500" dirty="0" err="1" smtClean="0">
                <a:latin typeface="Arial" pitchFamily="34" charset="0"/>
                <a:cs typeface="Arial" pitchFamily="34" charset="0"/>
              </a:rPr>
              <a:t>στρεσογόνους</a:t>
            </a:r>
            <a:r>
              <a:rPr lang="el-GR" sz="1500" dirty="0" smtClean="0">
                <a:latin typeface="Arial" pitchFamily="34" charset="0"/>
                <a:cs typeface="Arial" pitchFamily="34" charset="0"/>
              </a:rPr>
              <a:t> παράγοντες της ομαδικής ζωής. Επίσης σημαίνει ότι το κάθε παιδί είναι ένας προβλέψιμος σύντροφο για τον άλλο.</a:t>
            </a:r>
          </a:p>
          <a:p>
            <a:pPr>
              <a:buClr>
                <a:srgbClr val="00B0F0"/>
              </a:buClr>
              <a:buFont typeface="Wingdings" pitchFamily="2" charset="2"/>
              <a:buChar char="Ø"/>
            </a:pPr>
            <a:endParaRPr lang="el-GR" sz="1500" b="1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rgbClr val="00B0F0"/>
              </a:buClr>
              <a:buFont typeface="Wingdings" pitchFamily="2" charset="2"/>
              <a:buChar char="Ø"/>
            </a:pPr>
            <a:r>
              <a:rPr lang="el-GR" sz="1500" b="1" dirty="0" smtClean="0">
                <a:latin typeface="Arial" pitchFamily="34" charset="0"/>
                <a:cs typeface="Arial" pitchFamily="34" charset="0"/>
              </a:rPr>
              <a:t> Ενίσχυση της προσωπικής αξίας :</a:t>
            </a:r>
            <a:r>
              <a:rPr lang="el-GR" sz="1500" dirty="0" smtClean="0">
                <a:latin typeface="Arial" pitchFamily="34" charset="0"/>
                <a:cs typeface="Arial" pitchFamily="34" charset="0"/>
              </a:rPr>
              <a:t>Αυθόρμητο μέσα στην φιλική σχέση, υψηλή αυτοεκτίμηση, ο φίλος ως βάση κοινωνικής σύγκρισης, η σύγκριση  αυτή δεν αποβαίνει σε βάρος κανενός γιατί οι φίλοι έχουν πολλές ομοιότητες και σέβονται ο ένας τον άλλο. Αυτό-αποκάλυψη, εκμυστηρεύσεις.</a:t>
            </a:r>
          </a:p>
          <a:p>
            <a:pPr>
              <a:buClr>
                <a:srgbClr val="00B0F0"/>
              </a:buClr>
              <a:buFont typeface="Wingdings" pitchFamily="2" charset="2"/>
              <a:buChar char="Ø"/>
            </a:pPr>
            <a:endParaRPr lang="el-GR" sz="1500" b="1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rgbClr val="00B0F0"/>
              </a:buClr>
              <a:buFont typeface="Wingdings" pitchFamily="2" charset="2"/>
              <a:buChar char="Ø"/>
            </a:pPr>
            <a:r>
              <a:rPr lang="el-GR" sz="1500" b="1" dirty="0" smtClean="0">
                <a:latin typeface="Arial" pitchFamily="34" charset="0"/>
                <a:cs typeface="Arial" pitchFamily="34" charset="0"/>
              </a:rPr>
              <a:t> Βοήθεια και καθοδήγηση: </a:t>
            </a:r>
            <a:r>
              <a:rPr lang="el-GR" sz="1500" dirty="0" smtClean="0">
                <a:latin typeface="Arial" pitchFamily="34" charset="0"/>
                <a:cs typeface="Arial" pitchFamily="34" charset="0"/>
              </a:rPr>
              <a:t>α) Υλική- λειτουργική, β) συναισθηματική. Αντιμετώπιση </a:t>
            </a:r>
            <a:r>
              <a:rPr lang="el-GR" sz="1500" dirty="0" err="1" smtClean="0">
                <a:latin typeface="Arial" pitchFamily="34" charset="0"/>
                <a:cs typeface="Arial" pitchFamily="34" charset="0"/>
              </a:rPr>
              <a:t>αγχογόνων</a:t>
            </a:r>
            <a:r>
              <a:rPr lang="el-GR" sz="1500" dirty="0" smtClean="0">
                <a:latin typeface="Arial" pitchFamily="34" charset="0"/>
                <a:cs typeface="Arial" pitchFamily="34" charset="0"/>
              </a:rPr>
              <a:t> καταστάσεων (ασφαλή βάση, καταφύγιο, υποστήριξη) – αναζήτηση κοινωνικής στήριξης.</a:t>
            </a:r>
            <a:endParaRPr lang="el-GR" sz="1500" b="1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rgbClr val="00B0F0"/>
              </a:buClr>
              <a:buNone/>
            </a:pPr>
            <a:endParaRPr lang="el-GR" sz="14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" name="4 - Ευθύγραμμο βέλος σύνδεσης"/>
          <p:cNvCxnSpPr/>
          <p:nvPr/>
        </p:nvCxnSpPr>
        <p:spPr>
          <a:xfrm>
            <a:off x="5292080" y="3717032"/>
            <a:ext cx="64807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323528" y="980728"/>
            <a:ext cx="5472608" cy="5719727"/>
          </a:xfrm>
        </p:spPr>
        <p:txBody>
          <a:bodyPr>
            <a:normAutofit/>
          </a:bodyPr>
          <a:lstStyle/>
          <a:p>
            <a:pPr>
              <a:buClr>
                <a:srgbClr val="00B0F0"/>
              </a:buClr>
              <a:buFont typeface="Wingdings" pitchFamily="2" charset="2"/>
              <a:buChar char="Ø"/>
            </a:pPr>
            <a:r>
              <a:rPr lang="el-GR" sz="1400" b="1" dirty="0" smtClean="0">
                <a:latin typeface="Arial" pitchFamily="34" charset="0"/>
                <a:cs typeface="Arial" pitchFamily="34" charset="0"/>
              </a:rPr>
              <a:t> Το παιχνίδι: </a:t>
            </a:r>
            <a:r>
              <a:rPr lang="el-GR" sz="14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marL="509778" indent="-400050">
              <a:buClr>
                <a:srgbClr val="00B0F0"/>
              </a:buClr>
              <a:buFont typeface="+mj-lt"/>
              <a:buAutoNum type="romanUcPeriod"/>
            </a:pPr>
            <a:r>
              <a:rPr lang="el-GR" sz="1400" dirty="0" smtClean="0">
                <a:latin typeface="Arial" pitchFamily="34" charset="0"/>
                <a:cs typeface="Arial" pitchFamily="34" charset="0"/>
              </a:rPr>
              <a:t>Μοναχικό, παράλληλο,</a:t>
            </a:r>
          </a:p>
          <a:p>
            <a:pPr marL="509778" indent="-400050">
              <a:buClr>
                <a:srgbClr val="00B0F0"/>
              </a:buClr>
              <a:buFont typeface="+mj-lt"/>
              <a:buAutoNum type="romanUcPeriod"/>
            </a:pPr>
            <a:r>
              <a:rPr lang="el-GR" sz="1400" dirty="0" smtClean="0">
                <a:latin typeface="Arial" pitchFamily="34" charset="0"/>
                <a:cs typeface="Arial" pitchFamily="34" charset="0"/>
              </a:rPr>
              <a:t>Συντροφικό και συνεργατικό( ανάπτυξη κοινωνικών δεξιοτήτων)</a:t>
            </a:r>
          </a:p>
          <a:p>
            <a:pPr marL="509778" indent="-400050">
              <a:buClr>
                <a:srgbClr val="00B0F0"/>
              </a:buClr>
              <a:buFont typeface="+mj-lt"/>
              <a:buAutoNum type="romanUcPeriod"/>
            </a:pPr>
            <a:r>
              <a:rPr lang="el-GR" sz="1400" dirty="0" smtClean="0">
                <a:latin typeface="Arial" pitchFamily="34" charset="0"/>
                <a:cs typeface="Arial" pitchFamily="34" charset="0"/>
              </a:rPr>
              <a:t>Φανταστικό παιχνίδι, το παιχνίδι της προσποίησης ( στενή , αμοιβαία σχέση, μαζί εξερευνούν το περιβάλλον).</a:t>
            </a:r>
          </a:p>
          <a:p>
            <a:pPr>
              <a:buClr>
                <a:srgbClr val="00B0F0"/>
              </a:buClr>
              <a:buFont typeface="Wingdings" pitchFamily="2" charset="2"/>
              <a:buChar char="Ø"/>
            </a:pPr>
            <a:r>
              <a:rPr lang="el-GR" sz="1400" b="1" dirty="0" smtClean="0">
                <a:latin typeface="Arial" pitchFamily="34" charset="0"/>
                <a:cs typeface="Arial" pitchFamily="34" charset="0"/>
              </a:rPr>
              <a:t> Η προαγωγή  της γνωστικής ανάπτυξης: </a:t>
            </a:r>
            <a:r>
              <a:rPr lang="el-GR" sz="1400" i="1" dirty="0" smtClean="0">
                <a:latin typeface="Arial" pitchFamily="34" charset="0"/>
                <a:cs typeface="Arial" pitchFamily="34" charset="0"/>
              </a:rPr>
              <a:t>Πηγή πληροφοριών</a:t>
            </a:r>
            <a:r>
              <a:rPr lang="el-GR" sz="1400" dirty="0" smtClean="0">
                <a:latin typeface="Arial" pitchFamily="34" charset="0"/>
                <a:cs typeface="Arial" pitchFamily="34" charset="0"/>
              </a:rPr>
              <a:t> που βοηθούν το παιδί να γνωρίσει τον εαυτό του, τους άλλους. Το </a:t>
            </a:r>
            <a:r>
              <a:rPr lang="el-GR" sz="1400" i="1" dirty="0" smtClean="0">
                <a:latin typeface="Arial" pitchFamily="34" charset="0"/>
                <a:cs typeface="Arial" pitchFamily="34" charset="0"/>
              </a:rPr>
              <a:t>«κουτσομπολιό» </a:t>
            </a:r>
            <a:r>
              <a:rPr lang="el-GR" sz="1400" dirty="0" smtClean="0">
                <a:latin typeface="Arial" pitchFamily="34" charset="0"/>
                <a:cs typeface="Arial" pitchFamily="34" charset="0"/>
              </a:rPr>
              <a:t>μέσα από την οποία επιβεβαιώνεται η δική τους σχέση, τίθενται όρια για είσοδο ή μη άλλων παιδιών. Ο φίλος </a:t>
            </a:r>
            <a:r>
              <a:rPr lang="el-GR" sz="1400" i="1" dirty="0" smtClean="0">
                <a:latin typeface="Arial" pitchFamily="34" charset="0"/>
                <a:cs typeface="Arial" pitchFamily="34" charset="0"/>
              </a:rPr>
              <a:t>ως ασφαλή βάση </a:t>
            </a:r>
            <a:r>
              <a:rPr lang="el-GR" sz="1400" dirty="0" smtClean="0">
                <a:latin typeface="Arial" pitchFamily="34" charset="0"/>
                <a:cs typeface="Arial" pitchFamily="34" charset="0"/>
              </a:rPr>
              <a:t>για εξερεύνηση του περιβάλλοντος.</a:t>
            </a:r>
          </a:p>
          <a:p>
            <a:pPr algn="just">
              <a:buClr>
                <a:srgbClr val="00B0F0"/>
              </a:buClr>
              <a:buNone/>
            </a:pPr>
            <a:r>
              <a:rPr lang="en-US" sz="1400" b="1" i="1" u="sng" dirty="0" smtClean="0">
                <a:latin typeface="Arial" pitchFamily="34" charset="0"/>
                <a:cs typeface="Arial" pitchFamily="34" charset="0"/>
              </a:rPr>
              <a:t>Piaget</a:t>
            </a:r>
            <a:r>
              <a:rPr lang="el-GR" sz="1400" b="1" i="1" u="sng" dirty="0" smtClean="0">
                <a:latin typeface="Arial" pitchFamily="34" charset="0"/>
                <a:cs typeface="Arial" pitchFamily="34" charset="0"/>
              </a:rPr>
              <a:t>:</a:t>
            </a:r>
            <a:r>
              <a:rPr lang="el-GR" sz="1400" b="1" dirty="0" smtClean="0">
                <a:latin typeface="Arial" pitchFamily="34" charset="0"/>
                <a:cs typeface="Arial" pitchFamily="34" charset="0"/>
              </a:rPr>
              <a:t> Αλληλεπίδραση είναι η διαδικασία στην οποία η οπτική γωνία του παιδιού έρχεται σε επαφή με την οπτική γωνία των άλλων, διορθώνεται και </a:t>
            </a:r>
            <a:r>
              <a:rPr lang="el-GR" sz="1400" b="1" dirty="0" err="1" smtClean="0">
                <a:latin typeface="Arial" pitchFamily="34" charset="0"/>
                <a:cs typeface="Arial" pitchFamily="34" charset="0"/>
              </a:rPr>
              <a:t>επανεστιάζεται</a:t>
            </a:r>
            <a:r>
              <a:rPr lang="el-GR" sz="1400" b="1" dirty="0" smtClean="0">
                <a:latin typeface="Arial" pitchFamily="34" charset="0"/>
                <a:cs typeface="Arial" pitchFamily="34" charset="0"/>
              </a:rPr>
              <a:t> με αποτέλεσμα να μειώνεται ο  εγωκεντρισμός.</a:t>
            </a:r>
          </a:p>
          <a:p>
            <a:pPr>
              <a:buClr>
                <a:srgbClr val="00B0F0"/>
              </a:buClr>
              <a:buFont typeface="Wingdings" pitchFamily="2" charset="2"/>
              <a:buChar char="Ø"/>
            </a:pPr>
            <a:r>
              <a:rPr lang="el-GR" sz="1400" b="1" dirty="0" smtClean="0">
                <a:latin typeface="Arial" pitchFamily="34" charset="0"/>
                <a:cs typeface="Arial" pitchFamily="34" charset="0"/>
              </a:rPr>
              <a:t> Η προαγωγή της ηθικής ανάπτυξης: </a:t>
            </a:r>
            <a:r>
              <a:rPr lang="el-GR" sz="1400" dirty="0" smtClean="0">
                <a:latin typeface="Arial" pitchFamily="34" charset="0"/>
                <a:cs typeface="Arial" pitchFamily="34" charset="0"/>
              </a:rPr>
              <a:t>Απόκτηση ηθικών αρχών και αξιών ( αξιοπιστία, εμπιστοσύνη , παροχή βοήθειας).Το παιδί μαθαίνει για τις ανάγκες  και τα συναισθήματα των άλλων και να νιώσει την επιθυμία να ανταποκρίνεται στις ανάγκες αυτές( δικαιοσύνη , αληθινό ενδιαφέρον για </a:t>
            </a:r>
            <a:r>
              <a:rPr lang="el-GR" sz="1400" smtClean="0">
                <a:latin typeface="Arial" pitchFamily="34" charset="0"/>
                <a:cs typeface="Arial" pitchFamily="34" charset="0"/>
              </a:rPr>
              <a:t>τον άλλο).</a:t>
            </a:r>
            <a:endParaRPr lang="el-GR" sz="1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l-GR" sz="1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C:\Users\sounzaki\Desktop\ΠΑΔ 3\Εικόνες και βίντεο παδ 3\paidi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0152" y="1196752"/>
            <a:ext cx="3025350" cy="457021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95536" y="836712"/>
            <a:ext cx="8229600" cy="792088"/>
          </a:xfrm>
        </p:spPr>
        <p:txBody>
          <a:bodyPr>
            <a:normAutofit/>
          </a:bodyPr>
          <a:lstStyle/>
          <a:p>
            <a:pPr algn="ctr"/>
            <a:r>
              <a:rPr lang="el-GR" sz="2400" b="1" u="sng" dirty="0" smtClean="0">
                <a:latin typeface="Arial" pitchFamily="34" charset="0"/>
                <a:cs typeface="Arial" pitchFamily="34" charset="0"/>
              </a:rPr>
              <a:t>Η</a:t>
            </a:r>
            <a:r>
              <a:rPr lang="el-GR" sz="2400" u="sng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2400" b="1" u="sng" dirty="0" smtClean="0">
                <a:latin typeface="Arial" pitchFamily="34" charset="0"/>
                <a:cs typeface="Arial" pitchFamily="34" charset="0"/>
              </a:rPr>
              <a:t>φιλία και η σχολική προσαρμογή του παιδιού</a:t>
            </a:r>
            <a:endParaRPr lang="el-GR" sz="2400" b="1" u="sng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772816"/>
            <a:ext cx="8003232" cy="489654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sz="1800" dirty="0" smtClean="0">
                <a:latin typeface="Arial" pitchFamily="34" charset="0"/>
                <a:cs typeface="Arial" pitchFamily="34" charset="0"/>
              </a:rPr>
              <a:t>Σχολική προσαρμογή: </a:t>
            </a:r>
            <a:r>
              <a:rPr lang="el-GR" sz="1400" dirty="0" smtClean="0">
                <a:latin typeface="Arial" pitchFamily="34" charset="0"/>
                <a:cs typeface="Arial" pitchFamily="34" charset="0"/>
              </a:rPr>
              <a:t>Ο βαθμός στον οποίο τα παιδιά ενδιαφέρονται και εμπλέκονται στις σχολικές δραστηριότητες καθώς και το βαθμό  στον οποίο τα παιδιά νιώθουν άνετα στο σχολείο και επιτυγχάνουν υψηλές επιδόσεις.</a:t>
            </a:r>
          </a:p>
          <a:p>
            <a:pPr>
              <a:buNone/>
            </a:pPr>
            <a:r>
              <a:rPr lang="el-GR" sz="14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Η</a:t>
            </a:r>
            <a:r>
              <a:rPr lang="el-GR" sz="14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l-GR" sz="18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φιλία</a:t>
            </a:r>
            <a:r>
              <a:rPr lang="el-GR" sz="14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l-GR" sz="14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μεταξύ των παιδιών διευκολύνει την προσαρμογή τους.</a:t>
            </a:r>
          </a:p>
          <a:p>
            <a:pPr marL="452628" indent="-342900">
              <a:buClr>
                <a:schemeClr val="tx2">
                  <a:lumMod val="75000"/>
                </a:schemeClr>
              </a:buClr>
              <a:buFont typeface="Wingdings" pitchFamily="2" charset="2"/>
              <a:buChar char="v"/>
            </a:pPr>
            <a:r>
              <a:rPr lang="el-GR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14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Θ</a:t>
            </a:r>
            <a:r>
              <a:rPr lang="el-GR" sz="14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ετική στάση </a:t>
            </a:r>
            <a:r>
              <a:rPr lang="el-GR" sz="1400" dirty="0" smtClean="0">
                <a:latin typeface="Arial" pitchFamily="34" charset="0"/>
                <a:cs typeface="Arial" pitchFamily="34" charset="0"/>
              </a:rPr>
              <a:t>απέναντι στο σχολείο</a:t>
            </a:r>
          </a:p>
          <a:p>
            <a:pPr marL="452628" indent="-342900">
              <a:buClr>
                <a:schemeClr val="tx2">
                  <a:lumMod val="75000"/>
                </a:schemeClr>
              </a:buClr>
              <a:buFont typeface="Wingdings" pitchFamily="2" charset="2"/>
              <a:buChar char="v"/>
            </a:pPr>
            <a:r>
              <a:rPr lang="el-GR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1400" dirty="0" smtClean="0">
                <a:latin typeface="Arial" pitchFamily="34" charset="0"/>
                <a:cs typeface="Arial" pitchFamily="34" charset="0"/>
              </a:rPr>
              <a:t>Η </a:t>
            </a:r>
            <a:r>
              <a:rPr lang="el-GR" sz="14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επίδοση</a:t>
            </a:r>
            <a:r>
              <a:rPr lang="el-GR" sz="1400" dirty="0" smtClean="0">
                <a:latin typeface="Arial" pitchFamily="34" charset="0"/>
                <a:cs typeface="Arial" pitchFamily="34" charset="0"/>
              </a:rPr>
              <a:t> τους φαίνεται να ωφελείται από τις φιλίες.</a:t>
            </a:r>
          </a:p>
          <a:p>
            <a:pPr marL="452628" indent="-342900" algn="just">
              <a:buClr>
                <a:schemeClr val="tx2">
                  <a:lumMod val="75000"/>
                </a:schemeClr>
              </a:buClr>
              <a:buFont typeface="Wingdings" pitchFamily="2" charset="2"/>
              <a:buChar char="v"/>
            </a:pPr>
            <a:r>
              <a:rPr lang="el-GR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1400" dirty="0" smtClean="0">
                <a:latin typeface="Arial" pitchFamily="34" charset="0"/>
                <a:cs typeface="Arial" pitchFamily="34" charset="0"/>
              </a:rPr>
              <a:t>Μειώνει την </a:t>
            </a:r>
            <a:r>
              <a:rPr lang="el-GR" sz="1400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θυματοποίηση</a:t>
            </a:r>
            <a:r>
              <a:rPr lang="el-GR" sz="14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l-GR" sz="1400" dirty="0" smtClean="0">
                <a:latin typeface="Arial" pitchFamily="34" charset="0"/>
                <a:cs typeface="Arial" pitchFamily="34" charset="0"/>
              </a:rPr>
              <a:t>Θύματα του εκφοβισμού, της βίας-σωματικής</a:t>
            </a:r>
          </a:p>
          <a:p>
            <a:pPr marL="452628" indent="-342900" algn="just">
              <a:buClr>
                <a:schemeClr val="tx2">
                  <a:lumMod val="75000"/>
                </a:schemeClr>
              </a:buClr>
              <a:buNone/>
            </a:pPr>
            <a:r>
              <a:rPr lang="el-GR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1400" dirty="0" smtClean="0">
                <a:latin typeface="Arial" pitchFamily="34" charset="0"/>
                <a:cs typeface="Arial" pitchFamily="34" charset="0"/>
              </a:rPr>
              <a:t>      ή λεκτικής , της κακομεταχείρισης από συνομηλίκους πέφτουν συνήθως παιδιά με τα ακόλουθα προφίλ :</a:t>
            </a:r>
            <a:r>
              <a:rPr lang="el-GR" sz="1400" b="1" dirty="0" smtClean="0">
                <a:latin typeface="Arial" pitchFamily="34" charset="0"/>
                <a:cs typeface="Arial" pitchFamily="34" charset="0"/>
              </a:rPr>
              <a:t>Προφίλ του δειλού  </a:t>
            </a:r>
            <a:r>
              <a:rPr lang="el-GR" sz="1400" dirty="0" smtClean="0">
                <a:latin typeface="Arial" pitchFamily="34" charset="0"/>
                <a:cs typeface="Arial" pitchFamily="34" charset="0"/>
              </a:rPr>
              <a:t>χαρακτηρίζεται από άγχος, δειλία, απόσυρση, στοιχεία που τα οδηγούν να μην αντιδρούν και να ενδίδουν στις απαιτήσεις των άλλων.</a:t>
            </a:r>
          </a:p>
          <a:p>
            <a:pPr marL="452628" indent="-342900" algn="just">
              <a:buClr>
                <a:schemeClr val="tx2">
                  <a:lumMod val="75000"/>
                </a:schemeClr>
              </a:buClr>
              <a:buNone/>
            </a:pPr>
            <a:r>
              <a:rPr lang="el-GR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1400" dirty="0" smtClean="0">
                <a:latin typeface="Arial" pitchFamily="34" charset="0"/>
                <a:cs typeface="Arial" pitchFamily="34" charset="0"/>
              </a:rPr>
              <a:t>      </a:t>
            </a:r>
            <a:r>
              <a:rPr lang="el-GR" sz="1400" b="1" dirty="0" smtClean="0">
                <a:latin typeface="Arial" pitchFamily="34" charset="0"/>
                <a:cs typeface="Arial" pitchFamily="34" charset="0"/>
              </a:rPr>
              <a:t>Προφίλ επιθετικού παιδιού </a:t>
            </a:r>
            <a:r>
              <a:rPr lang="el-GR" sz="1400" dirty="0" smtClean="0">
                <a:latin typeface="Arial" pitchFamily="34" charset="0"/>
                <a:cs typeface="Arial" pitchFamily="34" charset="0"/>
              </a:rPr>
              <a:t>χαρακτηρίζεται από </a:t>
            </a:r>
            <a:r>
              <a:rPr lang="el-GR" sz="1400" dirty="0" err="1" smtClean="0">
                <a:latin typeface="Arial" pitchFamily="34" charset="0"/>
                <a:cs typeface="Arial" pitchFamily="34" charset="0"/>
              </a:rPr>
              <a:t>εριστικότητα</a:t>
            </a:r>
            <a:r>
              <a:rPr lang="el-GR" sz="1400" dirty="0" smtClean="0">
                <a:latin typeface="Arial" pitchFamily="34" charset="0"/>
                <a:cs typeface="Arial" pitchFamily="34" charset="0"/>
              </a:rPr>
              <a:t> και αναποτελεσματική επιθετικότητα , στοιχεία που τα οδηγούν να προκαλούν τα άλλα παιδιά αλλά δεν τα προστατεύουν από την κακομεταχείριση. </a:t>
            </a:r>
          </a:p>
          <a:p>
            <a:pPr marL="452628" indent="-342900" algn="just">
              <a:buClr>
                <a:schemeClr val="tx2">
                  <a:lumMod val="75000"/>
                </a:schemeClr>
              </a:buClr>
              <a:buNone/>
            </a:pPr>
            <a:r>
              <a:rPr lang="el-GR" sz="14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l-GR" sz="14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    </a:t>
            </a:r>
            <a:endParaRPr lang="el-GR" sz="18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4 - Θέση εικόνας" descr="συμμοριες-ανηλικων.jpg"/>
          <p:cNvPicPr>
            <a:picLocks noChangeAspect="1"/>
          </p:cNvPicPr>
          <p:nvPr/>
        </p:nvPicPr>
        <p:blipFill>
          <a:blip r:embed="rId2" cstate="print"/>
          <a:srcRect l="12629" r="12629"/>
          <a:stretch>
            <a:fillRect/>
          </a:stretch>
        </p:blipFill>
        <p:spPr>
          <a:xfrm>
            <a:off x="4932040" y="4941168"/>
            <a:ext cx="3816424" cy="1717018"/>
          </a:xfrm>
          <a:prstGeom prst="rect">
            <a:avLst/>
          </a:prstGeom>
        </p:spPr>
      </p:pic>
      <p:pic>
        <p:nvPicPr>
          <p:cNvPr id="1027" name="Picture 3" descr="C:\Users\sounzaki\Desktop\ΠΑΔ 3\Εικόνες και βίντεο παδ 3\FD641863C30DEFA77166D2E0999DD1B6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584" y="5013176"/>
            <a:ext cx="3359274" cy="165852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Αστικό">
  <a:themeElements>
    <a:clrScheme name="Αστικό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Αστικό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Αστικό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333</TotalTime>
  <Words>930</Words>
  <Application>Microsoft Office PowerPoint</Application>
  <PresentationFormat>Προβολή στην οθόνη (4:3)</PresentationFormat>
  <Paragraphs>65</Paragraphs>
  <Slides>7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7</vt:i4>
      </vt:variant>
    </vt:vector>
  </HeadingPairs>
  <TitlesOfParts>
    <vt:vector size="8" baseType="lpstr">
      <vt:lpstr>Αστικό</vt:lpstr>
      <vt:lpstr>ΘΕΜΑΤΑ ΑΝΑΠΤΥΞΙΑΚΗΣ ΨΥΧΟΛΟΓΙΑΣ    </vt:lpstr>
      <vt:lpstr>Φιλία και αποδοχή: Δυο διακριτές έννοιες.</vt:lpstr>
      <vt:lpstr>Η φιλία και η οικογένεια του παιδιού στην διαμορφωση της Π.Φ.</vt:lpstr>
      <vt:lpstr>Σύνδεση ανάμεσα στις σχέσεις του παιδιού στην οικογένεια και στις σχέσεις του παιδιού με τους φίλους</vt:lpstr>
      <vt:lpstr>Αναπτυξιακές λειτουργίες της φιλίας</vt:lpstr>
      <vt:lpstr>Διαφάνεια 6</vt:lpstr>
      <vt:lpstr>Η φιλία και η σχολική προσαρμογή του παιδιού</vt:lpstr>
    </vt:vector>
  </TitlesOfParts>
  <Company>Deftones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ΘΕΜΑΤΑ ΑΝΑΠΤΥΞΙΑΚΗΣ ΨΥΧΟΛΟΓΙΑΣ</dc:title>
  <dc:creator>sounzaki</dc:creator>
  <cp:lastModifiedBy>sounzaki</cp:lastModifiedBy>
  <cp:revision>38</cp:revision>
  <dcterms:created xsi:type="dcterms:W3CDTF">2013-04-09T21:53:44Z</dcterms:created>
  <dcterms:modified xsi:type="dcterms:W3CDTF">2013-04-10T10:28:42Z</dcterms:modified>
</cp:coreProperties>
</file>