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  <p:sldId id="262" r:id="rId5"/>
    <p:sldId id="276" r:id="rId6"/>
    <p:sldId id="278" r:id="rId7"/>
    <p:sldId id="258" r:id="rId8"/>
    <p:sldId id="260" r:id="rId9"/>
    <p:sldId id="261" r:id="rId10"/>
    <p:sldId id="259" r:id="rId11"/>
    <p:sldId id="264" r:id="rId12"/>
    <p:sldId id="281" r:id="rId13"/>
    <p:sldId id="284" r:id="rId14"/>
    <p:sldId id="289" r:id="rId15"/>
    <p:sldId id="290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1CA6-1E33-4E95-A75A-CFEEDE342F5E}" type="datetimeFigureOut">
              <a:rPr lang="el-GR" smtClean="0"/>
              <a:pPr/>
              <a:t>28/3/2011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7EBD-03A3-419E-B2FD-566F47DC4C8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1CA6-1E33-4E95-A75A-CFEEDE342F5E}" type="datetimeFigureOut">
              <a:rPr lang="el-GR" smtClean="0"/>
              <a:pPr/>
              <a:t>28/3/2011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7EBD-03A3-419E-B2FD-566F47DC4C8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1CA6-1E33-4E95-A75A-CFEEDE342F5E}" type="datetimeFigureOut">
              <a:rPr lang="el-GR" smtClean="0"/>
              <a:pPr/>
              <a:t>28/3/2011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7EBD-03A3-419E-B2FD-566F47DC4C8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1CA6-1E33-4E95-A75A-CFEEDE342F5E}" type="datetimeFigureOut">
              <a:rPr lang="el-GR" smtClean="0"/>
              <a:pPr/>
              <a:t>28/3/2011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7EBD-03A3-419E-B2FD-566F47DC4C8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1CA6-1E33-4E95-A75A-CFEEDE342F5E}" type="datetimeFigureOut">
              <a:rPr lang="el-GR" smtClean="0"/>
              <a:pPr/>
              <a:t>28/3/2011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7EBD-03A3-419E-B2FD-566F47DC4C8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1CA6-1E33-4E95-A75A-CFEEDE342F5E}" type="datetimeFigureOut">
              <a:rPr lang="el-GR" smtClean="0"/>
              <a:pPr/>
              <a:t>28/3/2011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7EBD-03A3-419E-B2FD-566F47DC4C8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1CA6-1E33-4E95-A75A-CFEEDE342F5E}" type="datetimeFigureOut">
              <a:rPr lang="el-GR" smtClean="0"/>
              <a:pPr/>
              <a:t>28/3/2011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7EBD-03A3-419E-B2FD-566F47DC4C8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1CA6-1E33-4E95-A75A-CFEEDE342F5E}" type="datetimeFigureOut">
              <a:rPr lang="el-GR" smtClean="0"/>
              <a:pPr/>
              <a:t>28/3/2011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7EBD-03A3-419E-B2FD-566F47DC4C8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1CA6-1E33-4E95-A75A-CFEEDE342F5E}" type="datetimeFigureOut">
              <a:rPr lang="el-GR" smtClean="0"/>
              <a:pPr/>
              <a:t>28/3/2011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7EBD-03A3-419E-B2FD-566F47DC4C8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1CA6-1E33-4E95-A75A-CFEEDE342F5E}" type="datetimeFigureOut">
              <a:rPr lang="el-GR" smtClean="0"/>
              <a:pPr/>
              <a:t>28/3/2011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7EBD-03A3-419E-B2FD-566F47DC4C8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1CA6-1E33-4E95-A75A-CFEEDE342F5E}" type="datetimeFigureOut">
              <a:rPr lang="el-GR" smtClean="0"/>
              <a:pPr/>
              <a:t>28/3/2011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7EBD-03A3-419E-B2FD-566F47DC4C8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91CA6-1E33-4E95-A75A-CFEEDE342F5E}" type="datetimeFigureOut">
              <a:rPr lang="el-GR" smtClean="0"/>
              <a:pPr/>
              <a:t>28/3/2011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77EBD-03A3-419E-B2FD-566F47DC4C81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gif"/><Relationship Id="rId3" Type="http://schemas.openxmlformats.org/officeDocument/2006/relationships/image" Target="../media/image13.gif"/><Relationship Id="rId7" Type="http://schemas.openxmlformats.org/officeDocument/2006/relationships/image" Target="../media/image17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gif"/><Relationship Id="rId5" Type="http://schemas.openxmlformats.org/officeDocument/2006/relationships/image" Target="../media/image15.gif"/><Relationship Id="rId4" Type="http://schemas.openxmlformats.org/officeDocument/2006/relationships/image" Target="../media/image14.gif"/><Relationship Id="rId9" Type="http://schemas.openxmlformats.org/officeDocument/2006/relationships/image" Target="../media/image19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357166"/>
            <a:ext cx="6758006" cy="850900"/>
          </a:xfrm>
        </p:spPr>
        <p:txBody>
          <a:bodyPr>
            <a:normAutofit/>
          </a:bodyPr>
          <a:lstStyle/>
          <a:p>
            <a:r>
              <a:rPr lang="el-GR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Το </a:t>
            </a:r>
            <a:r>
              <a:rPr lang="el-GR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κυκλοφορικό </a:t>
            </a:r>
            <a:r>
              <a:rPr lang="el-GR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σύστημα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11188" y="2300288"/>
            <a:ext cx="471646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40000"/>
              </a:lnSpc>
            </a:pPr>
            <a:r>
              <a:rPr lang="el-GR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είναι ο μηχανισμός </a:t>
            </a:r>
          </a:p>
          <a:p>
            <a:pPr algn="ctr">
              <a:lnSpc>
                <a:spcPct val="140000"/>
              </a:lnSpc>
            </a:pPr>
            <a:r>
              <a:rPr lang="el-GR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που </a:t>
            </a:r>
            <a:r>
              <a:rPr lang="el-GR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αντλεί</a:t>
            </a:r>
            <a:r>
              <a:rPr lang="el-GR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lnSpc>
                <a:spcPct val="140000"/>
              </a:lnSpc>
            </a:pPr>
            <a:r>
              <a:rPr lang="el-GR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και </a:t>
            </a:r>
            <a:r>
              <a:rPr lang="el-GR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μεταφέρει</a:t>
            </a:r>
            <a:r>
              <a:rPr lang="el-GR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lnSpc>
                <a:spcPct val="140000"/>
              </a:lnSpc>
            </a:pPr>
            <a:r>
              <a:rPr lang="el-GR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το </a:t>
            </a:r>
            <a:r>
              <a:rPr lang="el-GR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αίμα </a:t>
            </a:r>
          </a:p>
          <a:p>
            <a:pPr algn="ctr">
              <a:lnSpc>
                <a:spcPct val="140000"/>
              </a:lnSpc>
            </a:pPr>
            <a:r>
              <a:rPr lang="el-GR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σε όλο το σώμα </a:t>
            </a:r>
          </a:p>
        </p:txBody>
      </p:sp>
      <p:pic>
        <p:nvPicPr>
          <p:cNvPr id="5" name="4 - Εικόνα" descr="ginaik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142852"/>
            <a:ext cx="2143140" cy="65193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3428992" y="357166"/>
            <a:ext cx="214314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9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Οι κοιλίες</a:t>
            </a:r>
            <a:endParaRPr lang="el-GR" sz="29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1643042" y="1071546"/>
            <a:ext cx="5572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Προωθούν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το αίμα έξω από την καρδιά</a:t>
            </a:r>
            <a:endParaRPr lang="el-GR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714348" y="2143116"/>
            <a:ext cx="67866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Η </a:t>
            </a:r>
            <a:r>
              <a:rPr lang="el-GR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δεξιά κοιλία 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προωθεί το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μη οξυγονωμένο αίμα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προς την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πνευμονική αρτηρία 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η οποία το κατευθύνει στους πνεύμονες όπου και οξυγονώνεται</a:t>
            </a:r>
            <a:endParaRPr lang="el-GR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785786" y="4357694"/>
            <a:ext cx="6929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Η </a:t>
            </a:r>
            <a:r>
              <a:rPr lang="el-GR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αριστερή κοιλία 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προωθεί το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ήδη οξυγονωμένο αίμα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στην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αορτή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μέσω της οποίας κατευθύνεται σε όλο το σώμα</a:t>
            </a:r>
            <a:endParaRPr lang="el-GR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2865120" y="2628138"/>
          <a:ext cx="3413760" cy="1601724"/>
        </p:xfrm>
        <a:graphic>
          <a:graphicData uri="http://schemas.openxmlformats.org/drawingml/2006/table">
            <a:tbl>
              <a:tblPr/>
              <a:tblGrid>
                <a:gridCol w="34137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1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8200" name="Εικόνα 1" descr="http://www.incardiology.gr/kardia/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0"/>
            <a:ext cx="1366840" cy="3571876"/>
          </a:xfrm>
          <a:prstGeom prst="rect">
            <a:avLst/>
          </a:prstGeom>
          <a:noFill/>
        </p:spPr>
      </p:pic>
      <p:pic>
        <p:nvPicPr>
          <p:cNvPr id="8199" name="Εικόνα 2" descr="http://www.incardiology.gr/kardia/8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0"/>
            <a:ext cx="1357322" cy="3513068"/>
          </a:xfrm>
          <a:prstGeom prst="rect">
            <a:avLst/>
          </a:prstGeom>
          <a:noFill/>
        </p:spPr>
      </p:pic>
      <p:pic>
        <p:nvPicPr>
          <p:cNvPr id="8198" name="Εικόνα 3" descr="http://www.incardiology.gr/kardia/Image15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214290"/>
            <a:ext cx="1857388" cy="3025145"/>
          </a:xfrm>
          <a:prstGeom prst="rect">
            <a:avLst/>
          </a:prstGeom>
          <a:noFill/>
        </p:spPr>
      </p:pic>
      <p:pic>
        <p:nvPicPr>
          <p:cNvPr id="8197" name="Εικόνα 4" descr="http://www.incardiology.gr/kardia/82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5984" y="3500438"/>
            <a:ext cx="3436303" cy="1660124"/>
          </a:xfrm>
          <a:prstGeom prst="rect">
            <a:avLst/>
          </a:prstGeom>
          <a:noFill/>
        </p:spPr>
      </p:pic>
      <p:pic>
        <p:nvPicPr>
          <p:cNvPr id="8196" name="Εικόνα 5" descr="http://www.incardiology.gr/kardia/5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5008" y="3500438"/>
            <a:ext cx="887214" cy="1643074"/>
          </a:xfrm>
          <a:prstGeom prst="rect">
            <a:avLst/>
          </a:prstGeom>
          <a:noFill/>
        </p:spPr>
      </p:pic>
      <p:pic>
        <p:nvPicPr>
          <p:cNvPr id="8195" name="Εικόνα 6" descr="http://www.incardiology.gr/kardia/6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85984" y="5159663"/>
            <a:ext cx="1357322" cy="1698337"/>
          </a:xfrm>
          <a:prstGeom prst="rect">
            <a:avLst/>
          </a:prstGeom>
          <a:noFill/>
        </p:spPr>
      </p:pic>
      <p:pic>
        <p:nvPicPr>
          <p:cNvPr id="8194" name="Εικόνα 7" descr="http://www.incardiology.gr/kardia/7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643306" y="5151062"/>
            <a:ext cx="1285884" cy="1706938"/>
          </a:xfrm>
          <a:prstGeom prst="rect">
            <a:avLst/>
          </a:prstGeom>
          <a:noFill/>
        </p:spPr>
      </p:pic>
      <p:pic>
        <p:nvPicPr>
          <p:cNvPr id="8193" name="Εικόνα 8" descr="http://www.incardiology.gr/kardia/83.gi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929190" y="5111738"/>
            <a:ext cx="1714512" cy="1746262"/>
          </a:xfrm>
          <a:prstGeom prst="rect">
            <a:avLst/>
          </a:prstGeom>
          <a:noFill/>
        </p:spPr>
      </p:pic>
      <p:sp>
        <p:nvSpPr>
          <p:cNvPr id="11" name="10 - TextBox"/>
          <p:cNvSpPr txBox="1"/>
          <p:nvPr/>
        </p:nvSpPr>
        <p:spPr>
          <a:xfrm>
            <a:off x="214282" y="214290"/>
            <a:ext cx="22145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Η κυκλοφορία του αίματος</a:t>
            </a:r>
            <a:endParaRPr lang="el-GR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trixoeidi"/>
          <p:cNvPicPr>
            <a:picLocks noChangeAspect="1" noChangeArrowheads="1"/>
          </p:cNvPicPr>
          <p:nvPr/>
        </p:nvPicPr>
        <p:blipFill>
          <a:blip r:embed="rId2"/>
          <a:srcRect t="2742"/>
          <a:stretch>
            <a:fillRect/>
          </a:stretch>
        </p:blipFill>
        <p:spPr bwMode="auto">
          <a:xfrm>
            <a:off x="4143372" y="1000108"/>
            <a:ext cx="4392613" cy="3208354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57163"/>
            <a:ext cx="8229600" cy="823912"/>
          </a:xfrm>
        </p:spPr>
        <p:txBody>
          <a:bodyPr>
            <a:normAutofit/>
          </a:bodyPr>
          <a:lstStyle/>
          <a:p>
            <a:r>
              <a:rPr lang="el-GR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Τα αγγεία που μεταφέρουν το αίμα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4925" y="1700213"/>
            <a:ext cx="4465638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Οι 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αρτηρίες </a:t>
            </a:r>
          </a:p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μεταφέρουν το αίμα</a:t>
            </a:r>
          </a:p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στα 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τριχοειδή αγγεία </a:t>
            </a:r>
            <a:r>
              <a:rPr lang="el-GR" sz="2800" dirty="0"/>
              <a:t> </a:t>
            </a:r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7235825" y="1125538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 flipH="1">
            <a:off x="7164388" y="1701800"/>
            <a:ext cx="73025" cy="50323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rot="20517581" flipH="1">
            <a:off x="7219896" y="2213492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 rot="2816624" flipH="1">
            <a:off x="6947694" y="2493169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611188" y="4344988"/>
            <a:ext cx="77771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Τα τριχοειδή αγγεία είναι 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«γέφυρες» </a:t>
            </a:r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μεταξύ των αρτηριών και των φλεβών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900113" y="5651500"/>
            <a:ext cx="69119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«Γέφυρες» που επιτρέπουν τη 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εύκολη διαφυγή </a:t>
            </a:r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κάποιων ουσιών</a:t>
            </a:r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 rot="2816624" flipH="1">
            <a:off x="6587331" y="2853532"/>
            <a:ext cx="73025" cy="50323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 rot="5203533" flipH="1">
            <a:off x="6803231" y="1629569"/>
            <a:ext cx="73025" cy="50323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 rot="5203533" flipH="1">
            <a:off x="6226969" y="1629569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7" grpId="0"/>
      <p:bldP spid="22538" grpId="0"/>
      <p:bldP spid="22539" grpId="0" animBg="1"/>
      <p:bldP spid="2254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trixoeid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1071546"/>
            <a:ext cx="4392613" cy="32988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0" y="1500174"/>
            <a:ext cx="446563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Στα τριχοειδή αγγεία, </a:t>
            </a:r>
          </a:p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το 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οξυγόνο </a:t>
            </a:r>
          </a:p>
          <a:p>
            <a:pPr algn="ctr"/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αφήνει το αίμα </a:t>
            </a:r>
          </a:p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και μπαίνει </a:t>
            </a:r>
            <a:b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στον ιστό του σώματος</a:t>
            </a:r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 flipH="1">
            <a:off x="7429520" y="1571612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7500958" y="2285992"/>
            <a:ext cx="45720" cy="42862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rot="20517581" flipH="1">
            <a:off x="7577085" y="2856433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 rot="2816624" flipH="1">
            <a:off x="7101722" y="2661464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rot="2816624" flipH="1">
            <a:off x="6601657" y="3090093"/>
            <a:ext cx="73025" cy="50323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rot="5203533" flipH="1">
            <a:off x="7074797" y="1728008"/>
            <a:ext cx="73025" cy="50323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rot="5203533" flipH="1">
            <a:off x="6431855" y="1728008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5615" name="Oval 15"/>
          <p:cNvSpPr>
            <a:spLocks noChangeArrowheads="1"/>
          </p:cNvSpPr>
          <p:nvPr/>
        </p:nvSpPr>
        <p:spPr bwMode="auto">
          <a:xfrm>
            <a:off x="6143636" y="1785926"/>
            <a:ext cx="142877" cy="12701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25616" name="Oval 16"/>
          <p:cNvSpPr>
            <a:spLocks noChangeArrowheads="1"/>
          </p:cNvSpPr>
          <p:nvPr/>
        </p:nvSpPr>
        <p:spPr bwMode="auto">
          <a:xfrm>
            <a:off x="6500826" y="1643050"/>
            <a:ext cx="142876" cy="142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25617" name="Oval 17"/>
          <p:cNvSpPr>
            <a:spLocks noChangeArrowheads="1"/>
          </p:cNvSpPr>
          <p:nvPr/>
        </p:nvSpPr>
        <p:spPr bwMode="auto">
          <a:xfrm>
            <a:off x="6786578" y="1500174"/>
            <a:ext cx="142876" cy="142876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25618" name="Oval 18"/>
          <p:cNvSpPr>
            <a:spLocks noChangeArrowheads="1"/>
          </p:cNvSpPr>
          <p:nvPr/>
        </p:nvSpPr>
        <p:spPr bwMode="auto">
          <a:xfrm>
            <a:off x="6786578" y="2857496"/>
            <a:ext cx="142876" cy="142876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25619" name="Oval 19"/>
          <p:cNvSpPr>
            <a:spLocks noChangeArrowheads="1"/>
          </p:cNvSpPr>
          <p:nvPr/>
        </p:nvSpPr>
        <p:spPr bwMode="auto">
          <a:xfrm>
            <a:off x="6929454" y="2643182"/>
            <a:ext cx="142876" cy="142876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25622" name="Oval 22"/>
          <p:cNvSpPr>
            <a:spLocks noChangeArrowheads="1"/>
          </p:cNvSpPr>
          <p:nvPr/>
        </p:nvSpPr>
        <p:spPr bwMode="auto">
          <a:xfrm flipV="1">
            <a:off x="6429388" y="3071810"/>
            <a:ext cx="142875" cy="142876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trixoeid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0200" y="981075"/>
            <a:ext cx="4392613" cy="32988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27653" name="Line 5"/>
          <p:cNvSpPr>
            <a:spLocks noChangeShapeType="1"/>
          </p:cNvSpPr>
          <p:nvPr/>
        </p:nvSpPr>
        <p:spPr bwMode="auto">
          <a:xfrm flipH="1">
            <a:off x="7235825" y="1125538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 flipH="1">
            <a:off x="7164388" y="1701800"/>
            <a:ext cx="73025" cy="50323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 rot="20517581" flipH="1">
            <a:off x="7235825" y="2205038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rot="2816624" flipH="1">
            <a:off x="6947694" y="2493169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rot="2816624" flipH="1">
            <a:off x="6587331" y="2853532"/>
            <a:ext cx="73025" cy="50323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 rot="5203533" flipH="1">
            <a:off x="6803231" y="1629569"/>
            <a:ext cx="73025" cy="50323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 rot="5203533" flipH="1">
            <a:off x="6226969" y="1629569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27661" name="Oval 13"/>
          <p:cNvSpPr>
            <a:spLocks noChangeArrowheads="1"/>
          </p:cNvSpPr>
          <p:nvPr/>
        </p:nvSpPr>
        <p:spPr bwMode="auto">
          <a:xfrm>
            <a:off x="6143637" y="1628774"/>
            <a:ext cx="142876" cy="15715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27662" name="Oval 14"/>
          <p:cNvSpPr>
            <a:spLocks noChangeArrowheads="1"/>
          </p:cNvSpPr>
          <p:nvPr/>
        </p:nvSpPr>
        <p:spPr bwMode="auto">
          <a:xfrm>
            <a:off x="6516688" y="1643050"/>
            <a:ext cx="127014" cy="128601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27663" name="Oval 15"/>
          <p:cNvSpPr>
            <a:spLocks noChangeArrowheads="1"/>
          </p:cNvSpPr>
          <p:nvPr/>
        </p:nvSpPr>
        <p:spPr bwMode="auto">
          <a:xfrm>
            <a:off x="6572264" y="3213100"/>
            <a:ext cx="142875" cy="14446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27664" name="Oval 16"/>
          <p:cNvSpPr>
            <a:spLocks noChangeArrowheads="1"/>
          </p:cNvSpPr>
          <p:nvPr/>
        </p:nvSpPr>
        <p:spPr bwMode="auto">
          <a:xfrm>
            <a:off x="6805613" y="3068638"/>
            <a:ext cx="123841" cy="14604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27665" name="Oval 17"/>
          <p:cNvSpPr>
            <a:spLocks noChangeArrowheads="1"/>
          </p:cNvSpPr>
          <p:nvPr/>
        </p:nvSpPr>
        <p:spPr bwMode="auto">
          <a:xfrm>
            <a:off x="6286512" y="3284538"/>
            <a:ext cx="157151" cy="14446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27666" name="Oval 18"/>
          <p:cNvSpPr>
            <a:spLocks noChangeArrowheads="1"/>
          </p:cNvSpPr>
          <p:nvPr/>
        </p:nvSpPr>
        <p:spPr bwMode="auto">
          <a:xfrm flipH="1" flipV="1">
            <a:off x="5786445" y="1785926"/>
            <a:ext cx="142876" cy="142876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0" y="1773238"/>
            <a:ext cx="40671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Επίσης, </a:t>
            </a:r>
          </a:p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το αίμα 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απορροφάει</a:t>
            </a:r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από τους ιστούς του σώματος</a:t>
            </a:r>
          </a:p>
          <a:p>
            <a:pPr algn="ctr"/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διοξείδιο του άνθρακα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trixoeid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0200" y="981075"/>
            <a:ext cx="4392613" cy="32988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32772" name="Line 4"/>
          <p:cNvSpPr>
            <a:spLocks noChangeShapeType="1"/>
          </p:cNvSpPr>
          <p:nvPr/>
        </p:nvSpPr>
        <p:spPr bwMode="auto">
          <a:xfrm flipH="1">
            <a:off x="7235825" y="1125538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 flipH="1">
            <a:off x="7164388" y="1701800"/>
            <a:ext cx="73025" cy="50323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 rot="20517581" flipH="1">
            <a:off x="7235825" y="2205038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 rot="2816624" flipH="1">
            <a:off x="6947694" y="2493169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 rot="2816624" flipH="1">
            <a:off x="6587331" y="2853532"/>
            <a:ext cx="73025" cy="50323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rot="5203533" flipH="1">
            <a:off x="6803231" y="1629569"/>
            <a:ext cx="73025" cy="50323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rot="5203533" flipH="1">
            <a:off x="6226969" y="1629569"/>
            <a:ext cx="73025" cy="5032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0" y="1857364"/>
            <a:ext cx="40671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Οι μικρές φλέβες 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(φλεβίδια) </a:t>
            </a:r>
          </a:p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μεταδίδουν το αίμα στις μεγαλύτερες 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φλέβες</a:t>
            </a:r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και τελικά πίσω στην 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καρδιά</a:t>
            </a:r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 rot="5633249" flipH="1">
            <a:off x="6011069" y="2997994"/>
            <a:ext cx="73025" cy="503237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 rot="9894333" flipH="1">
            <a:off x="5580063" y="2708275"/>
            <a:ext cx="73025" cy="503238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32790" name="Line 22"/>
          <p:cNvSpPr>
            <a:spLocks noChangeShapeType="1"/>
          </p:cNvSpPr>
          <p:nvPr/>
        </p:nvSpPr>
        <p:spPr bwMode="auto">
          <a:xfrm rot="8625597" flipH="1">
            <a:off x="5435600" y="2133600"/>
            <a:ext cx="73025" cy="503238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32791" name="Line 23"/>
          <p:cNvSpPr>
            <a:spLocks noChangeShapeType="1"/>
          </p:cNvSpPr>
          <p:nvPr/>
        </p:nvSpPr>
        <p:spPr bwMode="auto">
          <a:xfrm rot="9352610" flipH="1">
            <a:off x="5219700" y="1628775"/>
            <a:ext cx="73025" cy="503238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32792" name="Line 24"/>
          <p:cNvSpPr>
            <a:spLocks noChangeShapeType="1"/>
          </p:cNvSpPr>
          <p:nvPr/>
        </p:nvSpPr>
        <p:spPr bwMode="auto">
          <a:xfrm rot="1198925" flipH="1">
            <a:off x="5651500" y="1846263"/>
            <a:ext cx="73025" cy="503237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2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2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2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5" grpId="0"/>
      <p:bldP spid="32787" grpId="0" animBg="1"/>
      <p:bldP spid="32789" grpId="0" animBg="1"/>
      <p:bldP spid="32790" grpId="0" animBg="1"/>
      <p:bldP spid="32791" grpId="0" animBg="1"/>
      <p:bldP spid="3279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14290"/>
            <a:ext cx="6615130" cy="714380"/>
          </a:xfrm>
        </p:spPr>
        <p:txBody>
          <a:bodyPr>
            <a:normAutofit/>
          </a:bodyPr>
          <a:lstStyle/>
          <a:p>
            <a:r>
              <a:rPr lang="el-GR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Το </a:t>
            </a:r>
            <a:r>
              <a:rPr lang="el-GR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κυκλοφορικό </a:t>
            </a:r>
            <a:r>
              <a:rPr lang="el-GR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σύστημα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42910" y="1285860"/>
            <a:ext cx="33845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l-GR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Αποτελείται από: 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42844" y="2428868"/>
            <a:ext cx="25003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l-GR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την</a:t>
            </a:r>
            <a:r>
              <a:rPr lang="el-GR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καρδιά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14282" y="3500438"/>
            <a:ext cx="24288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l-GR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τις</a:t>
            </a:r>
            <a:r>
              <a:rPr lang="el-GR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αρτηρίες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42844" y="4429132"/>
            <a:ext cx="250033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l-GR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τα</a:t>
            </a:r>
            <a:r>
              <a:rPr lang="el-GR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τριχοειδή αγγεία 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214282" y="5572140"/>
            <a:ext cx="28575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l-GR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και τις </a:t>
            </a:r>
            <a:r>
              <a:rPr lang="el-GR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φλέβες</a:t>
            </a:r>
          </a:p>
        </p:txBody>
      </p:sp>
      <p:pic>
        <p:nvPicPr>
          <p:cNvPr id="10" name="9 - Εικόνα" descr="heart-human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1214422"/>
            <a:ext cx="2438400" cy="2000264"/>
          </a:xfrm>
          <a:prstGeom prst="rect">
            <a:avLst/>
          </a:prstGeom>
        </p:spPr>
      </p:pic>
      <p:pic>
        <p:nvPicPr>
          <p:cNvPr id="11" name="10 - Εικόνα" descr="arthries k fleves.png"/>
          <p:cNvPicPr>
            <a:picLocks noChangeAspect="1"/>
          </p:cNvPicPr>
          <p:nvPr/>
        </p:nvPicPr>
        <p:blipFill>
          <a:blip r:embed="rId3"/>
          <a:srcRect l="2576" t="6482" r="2103" b="4937"/>
          <a:stretch>
            <a:fillRect/>
          </a:stretch>
        </p:blipFill>
        <p:spPr>
          <a:xfrm>
            <a:off x="3714744" y="3500438"/>
            <a:ext cx="5286412" cy="29289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295" grpId="0"/>
      <p:bldP spid="12296" grpId="0"/>
      <p:bldP spid="1229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14290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el-GR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Η καρδιά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42844" y="857232"/>
            <a:ext cx="87154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Η καρδιά είναι ένα όργανο μυώδες και κοίλο και έχει σχήμα τριγωνικής πυραμίδας. </a:t>
            </a:r>
            <a:endParaRPr lang="en-US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- Εικόνα" descr="h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3143248"/>
            <a:ext cx="5279958" cy="3591148"/>
          </a:xfrm>
          <a:prstGeom prst="rect">
            <a:avLst/>
          </a:prstGeom>
        </p:spPr>
      </p:pic>
      <p:sp>
        <p:nvSpPr>
          <p:cNvPr id="6" name="5 - TextBox"/>
          <p:cNvSpPr txBox="1"/>
          <p:nvPr/>
        </p:nvSpPr>
        <p:spPr>
          <a:xfrm>
            <a:off x="214282" y="1857364"/>
            <a:ext cx="8501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Βρίσκεται στη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θωρακική κοιλότητα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πάνω απ’ το διάφραγμα, μεταξύ των 2 πνευμόνων με την κορυφή προς τα κάτω και τη βάση προς τα πάνω  </a:t>
            </a:r>
            <a:endParaRPr lang="el-GR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kard.png"/>
          <p:cNvPicPr/>
          <p:nvPr/>
        </p:nvPicPr>
        <p:blipFill>
          <a:blip r:embed="rId2"/>
          <a:srcRect l="15169" t="10504" r="17366" b="17017"/>
          <a:stretch>
            <a:fillRect/>
          </a:stretch>
        </p:blipFill>
        <p:spPr>
          <a:xfrm>
            <a:off x="2000232" y="428604"/>
            <a:ext cx="5214974" cy="600079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7163"/>
            <a:ext cx="8229600" cy="628631"/>
          </a:xfrm>
        </p:spPr>
        <p:txBody>
          <a:bodyPr>
            <a:normAutofit/>
          </a:bodyPr>
          <a:lstStyle/>
          <a:p>
            <a:r>
              <a:rPr lang="el-GR" sz="29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Η καρδιά</a:t>
            </a:r>
          </a:p>
        </p:txBody>
      </p:sp>
      <p:pic>
        <p:nvPicPr>
          <p:cNvPr id="16388" name="Picture 4" descr="kardia"/>
          <p:cNvPicPr>
            <a:picLocks noChangeAspect="1" noChangeArrowheads="1"/>
          </p:cNvPicPr>
          <p:nvPr/>
        </p:nvPicPr>
        <p:blipFill>
          <a:blip r:embed="rId2"/>
          <a:srcRect l="1835" r="2732"/>
          <a:stretch>
            <a:fillRect/>
          </a:stretch>
        </p:blipFill>
        <p:spPr bwMode="auto">
          <a:xfrm>
            <a:off x="5429224" y="2285992"/>
            <a:ext cx="3714776" cy="3790950"/>
          </a:xfrm>
          <a:prstGeom prst="rect">
            <a:avLst/>
          </a:prstGeom>
          <a:noFill/>
          <a:ln w="76200">
            <a:solidFill>
              <a:schemeClr val="folHlink"/>
            </a:solidFill>
            <a:miter lim="800000"/>
            <a:headEnd/>
            <a:tailEnd/>
          </a:ln>
        </p:spPr>
      </p:pic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428728" y="857232"/>
            <a:ext cx="70009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Χωρίζεται σε </a:t>
            </a:r>
            <a:r>
              <a:rPr lang="el-GR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δύο</a:t>
            </a:r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μέρη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το αριστερό και το δεξιό</a:t>
            </a:r>
            <a:endParaRPr lang="el-GR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214282" y="1500174"/>
            <a:ext cx="48244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Κάθε μέρος</a:t>
            </a:r>
          </a:p>
          <a:p>
            <a:pPr algn="ctr"/>
            <a:r>
              <a:rPr lang="el-GR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περιέχει 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έναν άνω θάλαμο που λέγεται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κόλπος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el-GR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7215206" y="3929066"/>
            <a:ext cx="360363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6429388" y="4357694"/>
            <a:ext cx="360363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6643702" y="3857628"/>
            <a:ext cx="1512888" cy="208756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10" name="9 - TextBox"/>
          <p:cNvSpPr txBox="1"/>
          <p:nvPr/>
        </p:nvSpPr>
        <p:spPr>
          <a:xfrm>
            <a:off x="142844" y="2643182"/>
            <a:ext cx="52149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Ο κόλπος που βρίσκεται στη δεξιά πλευρά της καρδιάς ονομάζεται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δεξιός κόλπος 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ενώ αντίστοιχα ο κόλπος που βρίσκεται στην αριστερή πλευρά της καρδιάς ονομάζεται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αριστερός κόλπος.</a:t>
            </a:r>
            <a:endParaRPr lang="el-GR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285720" y="5214950"/>
            <a:ext cx="4857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Οι 2 κόλποι χωρίζονται με ένα διάφραγμα το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μεσοκολπικό διάφραγμα </a:t>
            </a:r>
            <a:endParaRPr lang="el-GR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/>
      <p:bldP spid="16392" grpId="0" animBg="1"/>
      <p:bldP spid="1639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kard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928802"/>
            <a:ext cx="4000500" cy="3790950"/>
          </a:xfrm>
          <a:prstGeom prst="rect">
            <a:avLst/>
          </a:prstGeom>
          <a:noFill/>
          <a:ln w="57150">
            <a:solidFill>
              <a:schemeClr val="folHlink"/>
            </a:solidFill>
            <a:miter lim="800000"/>
            <a:headEnd/>
            <a:tailEnd/>
          </a:ln>
        </p:spPr>
      </p:pic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928794" y="642918"/>
            <a:ext cx="53578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Κάθε μέρος περιέχει έναν κάτω θάλαμο που λέγεται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κοιλία</a:t>
            </a:r>
            <a:endParaRPr lang="el-GR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7500958" y="4572008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15369" name="Oval 9"/>
          <p:cNvSpPr>
            <a:spLocks noChangeArrowheads="1"/>
          </p:cNvSpPr>
          <p:nvPr/>
        </p:nvSpPr>
        <p:spPr bwMode="auto">
          <a:xfrm>
            <a:off x="6786578" y="4857760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 dirty="0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6429388" y="3643314"/>
            <a:ext cx="1428760" cy="185738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 dirty="0"/>
          </a:p>
        </p:txBody>
      </p:sp>
      <p:sp>
        <p:nvSpPr>
          <p:cNvPr id="10" name="9 - TextBox"/>
          <p:cNvSpPr txBox="1"/>
          <p:nvPr/>
        </p:nvSpPr>
        <p:spPr>
          <a:xfrm>
            <a:off x="142844" y="2143116"/>
            <a:ext cx="47863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Η κοιλία που βρίσκεται στη δεξιά πλευρά ονομάζεται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δεξιά κοιλία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ενώ η κοιλία που βρίσκεται στην αριστερή πλευρά ονομάζεται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αριστερή κοιλία</a:t>
            </a:r>
            <a:endParaRPr lang="el-GR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142844" y="4643446"/>
            <a:ext cx="44291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Οι κοιλίες χωρίζονται μεταξύ τους με ένα διάφραγμα, το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μεσοκοιλιακό διάφραγμα</a:t>
            </a:r>
            <a:endParaRPr lang="el-GR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/>
      <p:bldP spid="15368" grpId="0" animBg="1"/>
      <p:bldP spid="1536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1857356" y="357166"/>
            <a:ext cx="5500726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9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Οι ενδοκαρδιακές βαλβίδες</a:t>
            </a:r>
            <a:endParaRPr lang="el-GR" sz="29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142844" y="928670"/>
            <a:ext cx="442915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α) Κολποκοιλιακές βαλβίδες</a:t>
            </a:r>
            <a:r>
              <a:rPr lang="en-US" sz="24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l-GR" sz="2400" u="sng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el-GR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Τριγλώχινα βαλβίδα</a:t>
            </a:r>
          </a:p>
          <a:p>
            <a:pPr>
              <a:buFont typeface="Arial" pitchFamily="34" charset="0"/>
              <a:buChar char="•"/>
            </a:pPr>
            <a:endParaRPr lang="el-GR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Μιτροειδής ή διγλώχινα βαλβίδα</a:t>
            </a:r>
            <a:endParaRPr lang="en-US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142844" y="3857628"/>
            <a:ext cx="39290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β) Μηνοειδείς βαλβίδες</a:t>
            </a:r>
            <a:r>
              <a:rPr lang="en-US" sz="24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n-US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Πνευμονική βαλβίδα</a:t>
            </a:r>
          </a:p>
          <a:p>
            <a:pPr>
              <a:buFont typeface="Arial" pitchFamily="34" charset="0"/>
              <a:buChar char="•"/>
            </a:pPr>
            <a:endParaRPr lang="el-GR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Αορτική βαλβίδα</a:t>
            </a:r>
            <a:endParaRPr lang="el-GR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6 - Εικόνα" descr="valve-tr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857232"/>
            <a:ext cx="2357454" cy="1362076"/>
          </a:xfrm>
          <a:prstGeom prst="rect">
            <a:avLst/>
          </a:prstGeom>
        </p:spPr>
      </p:pic>
      <p:pic>
        <p:nvPicPr>
          <p:cNvPr id="8" name="7 - Εικόνα" descr="valve-b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380" y="2214554"/>
            <a:ext cx="2357454" cy="1357322"/>
          </a:xfrm>
          <a:prstGeom prst="rect">
            <a:avLst/>
          </a:prstGeom>
        </p:spPr>
      </p:pic>
      <p:pic>
        <p:nvPicPr>
          <p:cNvPr id="9" name="8 - Εικόνα" descr="valve-pul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9256" y="3714752"/>
            <a:ext cx="2357454" cy="1362076"/>
          </a:xfrm>
          <a:prstGeom prst="rect">
            <a:avLst/>
          </a:prstGeom>
        </p:spPr>
      </p:pic>
      <p:pic>
        <p:nvPicPr>
          <p:cNvPr id="10" name="9 - Εικόνα" descr="valve-aor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00694" y="5143512"/>
            <a:ext cx="2357454" cy="1357322"/>
          </a:xfrm>
          <a:prstGeom prst="rect">
            <a:avLst/>
          </a:prstGeom>
        </p:spPr>
      </p:pic>
      <p:cxnSp>
        <p:nvCxnSpPr>
          <p:cNvPr id="12" name="11 - Ευθύγραμμο βέλος σύνδεσης"/>
          <p:cNvCxnSpPr/>
          <p:nvPr/>
        </p:nvCxnSpPr>
        <p:spPr>
          <a:xfrm>
            <a:off x="3143240" y="1857364"/>
            <a:ext cx="2286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>
            <a:off x="3571868" y="2643182"/>
            <a:ext cx="18573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ύγραμμο βέλος σύνδεσης"/>
          <p:cNvCxnSpPr/>
          <p:nvPr/>
        </p:nvCxnSpPr>
        <p:spPr>
          <a:xfrm>
            <a:off x="3214678" y="4857760"/>
            <a:ext cx="242889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ύγραμμο βέλος σύνδεσης"/>
          <p:cNvCxnSpPr/>
          <p:nvPr/>
        </p:nvCxnSpPr>
        <p:spPr>
          <a:xfrm>
            <a:off x="2643174" y="5572140"/>
            <a:ext cx="292895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3214678" y="214290"/>
            <a:ext cx="200026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9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Οι κόλποι</a:t>
            </a:r>
            <a:endParaRPr lang="el-GR" sz="29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1428728" y="928670"/>
            <a:ext cx="5857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Συλλέγουν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το αίμα από τα διάφορα μέρη του σώματος</a:t>
            </a:r>
            <a:endParaRPr lang="el-GR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85720" y="2000240"/>
            <a:ext cx="80010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Ο </a:t>
            </a:r>
            <a:r>
              <a:rPr lang="el-GR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δεξιός κόλπος 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δέχεται το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μη οξυγονωμένο αίμα 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από τα διάφορα μέρη του σώματος μέσω της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άνω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και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κάτω κοίλης φλέβας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καθώς και μη οξυγονωμένο αίμα μέσω του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στεφανιαίου κόλπου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το οποίο προέρχεται από την αιμάτωση της ίδιας της καρδιάς</a:t>
            </a:r>
            <a:endParaRPr lang="el-GR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357158" y="4500570"/>
            <a:ext cx="7358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Ο </a:t>
            </a:r>
            <a:r>
              <a:rPr lang="el-GR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αριστερός κόλπος </a:t>
            </a:r>
            <a:r>
              <a:rPr lang="el-G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δέχεται το οξυγονωμένο αίμα από τους πνεύμονες  μέσω των </a:t>
            </a:r>
            <a:r>
              <a:rPr lang="el-G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τεσσάρων πνευμονικών φλεβών </a:t>
            </a:r>
            <a:endParaRPr lang="el-GR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- Εικόνα" descr="καρδια.jpg"/>
          <p:cNvPicPr>
            <a:picLocks noChangeAspect="1"/>
          </p:cNvPicPr>
          <p:nvPr/>
        </p:nvPicPr>
        <p:blipFill>
          <a:blip r:embed="rId2"/>
          <a:srcRect l="12500" t="8261" r="4062" b="5652"/>
          <a:stretch>
            <a:fillRect/>
          </a:stretch>
        </p:blipFill>
        <p:spPr>
          <a:xfrm>
            <a:off x="88725" y="0"/>
            <a:ext cx="9055275" cy="67151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391</Words>
  <Application>Microsoft Office PowerPoint</Application>
  <PresentationFormat>Προβολή στην οθόνη (4:3)</PresentationFormat>
  <Paragraphs>60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Θέμα του Office</vt:lpstr>
      <vt:lpstr>Το κυκλοφορικό σύστημα</vt:lpstr>
      <vt:lpstr>Το κυκλοφορικό σύστημα</vt:lpstr>
      <vt:lpstr>Η καρδιά</vt:lpstr>
      <vt:lpstr>Διαφάνεια 4</vt:lpstr>
      <vt:lpstr>Η καρδιά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Τα αγγεία που μεταφέρουν το αίμα</vt:lpstr>
      <vt:lpstr>Διαφάνεια 13</vt:lpstr>
      <vt:lpstr>Διαφάνεια 14</vt:lpstr>
      <vt:lpstr>Διαφάνεια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Jony</dc:creator>
  <cp:lastModifiedBy>Jony</cp:lastModifiedBy>
  <cp:revision>30</cp:revision>
  <dcterms:created xsi:type="dcterms:W3CDTF">2011-03-23T11:12:38Z</dcterms:created>
  <dcterms:modified xsi:type="dcterms:W3CDTF">2011-03-28T12:36:32Z</dcterms:modified>
</cp:coreProperties>
</file>