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58" r:id="rId4"/>
    <p:sldId id="257" r:id="rId5"/>
    <p:sldId id="266" r:id="rId6"/>
    <p:sldId id="267" r:id="rId7"/>
    <p:sldId id="268" r:id="rId8"/>
    <p:sldId id="259" r:id="rId9"/>
    <p:sldId id="269" r:id="rId10"/>
    <p:sldId id="270" r:id="rId11"/>
    <p:sldId id="265" r:id="rId12"/>
    <p:sldId id="271" r:id="rId13"/>
    <p:sldId id="273" r:id="rId14"/>
    <p:sldId id="260" r:id="rId15"/>
    <p:sldId id="274" r:id="rId16"/>
    <p:sldId id="26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7CE84F3-28C3-443E-9E96-99CF82512B78}" styleName="Σκούρο στυλ 1 - Έμφαση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Σκούρο στυλ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DA37D80-6434-44D0-A028-1B22A696006F}" styleName="Φωτεινό στυλ 3 - Έμφαση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DBED569-4797-4DF1-A0F4-6AAB3CD982D8}" styleName="Φωτεινό στυλ 3 - Έμφαση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72833802-FEF1-4C79-8D5D-14CF1EAF98D9}" styleName="Φωτεινό στυλ 2 - Έμφαση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7" name="Date Placeholder 6"/>
          <p:cNvSpPr>
            <a:spLocks noGrp="1"/>
          </p:cNvSpPr>
          <p:nvPr>
            <p:ph type="dt" sz="half" idx="10"/>
          </p:nvPr>
        </p:nvSpPr>
        <p:spPr/>
        <p:txBody>
          <a:bodyPr/>
          <a:lstStyle/>
          <a:p>
            <a:fld id="{3C09AE2A-DA05-437A-8680-61EA7BC403FE}" type="datetimeFigureOut">
              <a:rPr lang="el-GR" smtClean="0"/>
              <a:t>1/5/2023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DC63C83E-4008-4BBE-AB15-466E44495C8D}" type="slidenum">
              <a:rPr lang="el-GR" smtClean="0"/>
              <a:t>‹#›</a:t>
            </a:fld>
            <a:endParaRPr lang="el-GR"/>
          </a:p>
        </p:txBody>
      </p:sp>
    </p:spTree>
    <p:extLst>
      <p:ext uri="{BB962C8B-B14F-4D97-AF65-F5344CB8AC3E}">
        <p14:creationId xmlns:p14="http://schemas.microsoft.com/office/powerpoint/2010/main" val="30534365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3C09AE2A-DA05-437A-8680-61EA7BC403FE}" type="datetimeFigureOut">
              <a:rPr lang="el-GR" smtClean="0"/>
              <a:t>1/5/2023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C63C83E-4008-4BBE-AB15-466E44495C8D}" type="slidenum">
              <a:rPr lang="el-GR" smtClean="0"/>
              <a:t>‹#›</a:t>
            </a:fld>
            <a:endParaRPr lang="el-GR"/>
          </a:p>
        </p:txBody>
      </p:sp>
    </p:spTree>
    <p:extLst>
      <p:ext uri="{BB962C8B-B14F-4D97-AF65-F5344CB8AC3E}">
        <p14:creationId xmlns:p14="http://schemas.microsoft.com/office/powerpoint/2010/main" val="3168715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3C09AE2A-DA05-437A-8680-61EA7BC403FE}" type="datetimeFigureOut">
              <a:rPr lang="el-GR" smtClean="0"/>
              <a:t>1/5/2023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C63C83E-4008-4BBE-AB15-466E44495C8D}" type="slidenum">
              <a:rPr lang="el-GR" smtClean="0"/>
              <a:t>‹#›</a:t>
            </a:fld>
            <a:endParaRPr lang="el-GR"/>
          </a:p>
        </p:txBody>
      </p:sp>
    </p:spTree>
    <p:extLst>
      <p:ext uri="{BB962C8B-B14F-4D97-AF65-F5344CB8AC3E}">
        <p14:creationId xmlns:p14="http://schemas.microsoft.com/office/powerpoint/2010/main" val="2129334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5/1/2023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8499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3C09AE2A-DA05-437A-8680-61EA7BC403FE}" type="datetimeFigureOut">
              <a:rPr lang="el-GR" smtClean="0"/>
              <a:t>1/5/2023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DC63C83E-4008-4BBE-AB15-466E44495C8D}" type="slidenum">
              <a:rPr lang="el-GR" smtClean="0"/>
              <a:t>‹#›</a:t>
            </a:fld>
            <a:endParaRPr lang="el-GR"/>
          </a:p>
        </p:txBody>
      </p:sp>
    </p:spTree>
    <p:extLst>
      <p:ext uri="{BB962C8B-B14F-4D97-AF65-F5344CB8AC3E}">
        <p14:creationId xmlns:p14="http://schemas.microsoft.com/office/powerpoint/2010/main" val="3753480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7" name="Date Placeholder 6"/>
          <p:cNvSpPr>
            <a:spLocks noGrp="1"/>
          </p:cNvSpPr>
          <p:nvPr>
            <p:ph type="dt" sz="half" idx="10"/>
          </p:nvPr>
        </p:nvSpPr>
        <p:spPr/>
        <p:txBody>
          <a:bodyPr/>
          <a:lstStyle/>
          <a:p>
            <a:fld id="{3C09AE2A-DA05-437A-8680-61EA7BC403FE}" type="datetimeFigureOut">
              <a:rPr lang="el-GR" smtClean="0"/>
              <a:t>1/5/2023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DC63C83E-4008-4BBE-AB15-466E44495C8D}" type="slidenum">
              <a:rPr lang="el-GR" smtClean="0"/>
              <a:t>‹#›</a:t>
            </a:fld>
            <a:endParaRPr lang="el-GR"/>
          </a:p>
        </p:txBody>
      </p:sp>
    </p:spTree>
    <p:extLst>
      <p:ext uri="{BB962C8B-B14F-4D97-AF65-F5344CB8AC3E}">
        <p14:creationId xmlns:p14="http://schemas.microsoft.com/office/powerpoint/2010/main" val="412035091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8" name="Date Placeholder 7"/>
          <p:cNvSpPr>
            <a:spLocks noGrp="1"/>
          </p:cNvSpPr>
          <p:nvPr>
            <p:ph type="dt" sz="half" idx="10"/>
          </p:nvPr>
        </p:nvSpPr>
        <p:spPr/>
        <p:txBody>
          <a:bodyPr/>
          <a:lstStyle/>
          <a:p>
            <a:fld id="{3C09AE2A-DA05-437A-8680-61EA7BC403FE}" type="datetimeFigureOut">
              <a:rPr lang="el-GR" smtClean="0"/>
              <a:t>1/5/2023</a:t>
            </a:fld>
            <a:endParaRPr lang="el-GR"/>
          </a:p>
        </p:txBody>
      </p:sp>
      <p:sp>
        <p:nvSpPr>
          <p:cNvPr id="9" name="Footer Placeholder 8"/>
          <p:cNvSpPr>
            <a:spLocks noGrp="1"/>
          </p:cNvSpPr>
          <p:nvPr>
            <p:ph type="ftr" sz="quarter" idx="11"/>
          </p:nvPr>
        </p:nvSpPr>
        <p:spPr/>
        <p:txBody>
          <a:bodyPr/>
          <a:lstStyle/>
          <a:p>
            <a:endParaRPr lang="el-GR"/>
          </a:p>
        </p:txBody>
      </p:sp>
      <p:sp>
        <p:nvSpPr>
          <p:cNvPr id="10" name="Slide Number Placeholder 9"/>
          <p:cNvSpPr>
            <a:spLocks noGrp="1"/>
          </p:cNvSpPr>
          <p:nvPr>
            <p:ph type="sldNum" sz="quarter" idx="12"/>
          </p:nvPr>
        </p:nvSpPr>
        <p:spPr/>
        <p:txBody>
          <a:bodyPr/>
          <a:lstStyle/>
          <a:p>
            <a:fld id="{DC63C83E-4008-4BBE-AB15-466E44495C8D}" type="slidenum">
              <a:rPr lang="el-GR" smtClean="0"/>
              <a:t>‹#›</a:t>
            </a:fld>
            <a:endParaRPr lang="el-GR"/>
          </a:p>
        </p:txBody>
      </p:sp>
    </p:spTree>
    <p:extLst>
      <p:ext uri="{BB962C8B-B14F-4D97-AF65-F5344CB8AC3E}">
        <p14:creationId xmlns:p14="http://schemas.microsoft.com/office/powerpoint/2010/main" val="352968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1583436" y="3143250"/>
            <a:ext cx="4270248" cy="2596776"/>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7" name="Date Placeholder 6"/>
          <p:cNvSpPr>
            <a:spLocks noGrp="1"/>
          </p:cNvSpPr>
          <p:nvPr>
            <p:ph type="dt" sz="half" idx="10"/>
          </p:nvPr>
        </p:nvSpPr>
        <p:spPr/>
        <p:txBody>
          <a:bodyPr/>
          <a:lstStyle/>
          <a:p>
            <a:fld id="{3C09AE2A-DA05-437A-8680-61EA7BC403FE}" type="datetimeFigureOut">
              <a:rPr lang="el-GR" smtClean="0"/>
              <a:t>1/5/2023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DC63C83E-4008-4BBE-AB15-466E44495C8D}" type="slidenum">
              <a:rPr lang="el-GR" smtClean="0"/>
              <a:t>‹#›</a:t>
            </a:fld>
            <a:endParaRPr lang="el-GR"/>
          </a:p>
        </p:txBody>
      </p:sp>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Tree>
    <p:extLst>
      <p:ext uri="{BB962C8B-B14F-4D97-AF65-F5344CB8AC3E}">
        <p14:creationId xmlns:p14="http://schemas.microsoft.com/office/powerpoint/2010/main" val="2386590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3C09AE2A-DA05-437A-8680-61EA7BC403FE}" type="datetimeFigureOut">
              <a:rPr lang="el-GR" smtClean="0"/>
              <a:t>1/5/2023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DC63C83E-4008-4BBE-AB15-466E44495C8D}" type="slidenum">
              <a:rPr lang="el-GR" smtClean="0"/>
              <a:t>‹#›</a:t>
            </a:fld>
            <a:endParaRPr lang="el-GR"/>
          </a:p>
        </p:txBody>
      </p:sp>
    </p:spTree>
    <p:extLst>
      <p:ext uri="{BB962C8B-B14F-4D97-AF65-F5344CB8AC3E}">
        <p14:creationId xmlns:p14="http://schemas.microsoft.com/office/powerpoint/2010/main" val="8080170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09AE2A-DA05-437A-8680-61EA7BC403FE}" type="datetimeFigureOut">
              <a:rPr lang="el-GR" smtClean="0"/>
              <a:t>1/5/2023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DC63C83E-4008-4BBE-AB15-466E44495C8D}" type="slidenum">
              <a:rPr lang="el-GR" smtClean="0"/>
              <a:t>‹#›</a:t>
            </a:fld>
            <a:endParaRPr lang="el-GR"/>
          </a:p>
        </p:txBody>
      </p:sp>
    </p:spTree>
    <p:extLst>
      <p:ext uri="{BB962C8B-B14F-4D97-AF65-F5344CB8AC3E}">
        <p14:creationId xmlns:p14="http://schemas.microsoft.com/office/powerpoint/2010/main" val="75335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9" name="Date Placeholder 8"/>
          <p:cNvSpPr>
            <a:spLocks noGrp="1"/>
          </p:cNvSpPr>
          <p:nvPr>
            <p:ph type="dt" sz="half" idx="10"/>
          </p:nvPr>
        </p:nvSpPr>
        <p:spPr/>
        <p:txBody>
          <a:bodyPr/>
          <a:lstStyle/>
          <a:p>
            <a:fld id="{3C09AE2A-DA05-437A-8680-61EA7BC403FE}" type="datetimeFigureOut">
              <a:rPr lang="el-GR" smtClean="0"/>
              <a:t>1/5/2023</a:t>
            </a:fld>
            <a:endParaRPr lang="el-GR"/>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l-GR"/>
          </a:p>
        </p:txBody>
      </p:sp>
      <p:sp>
        <p:nvSpPr>
          <p:cNvPr id="11" name="Slide Number Placeholder 10"/>
          <p:cNvSpPr>
            <a:spLocks noGrp="1"/>
          </p:cNvSpPr>
          <p:nvPr>
            <p:ph type="sldNum" sz="quarter" idx="12"/>
          </p:nvPr>
        </p:nvSpPr>
        <p:spPr/>
        <p:txBody>
          <a:bodyPr/>
          <a:lstStyle/>
          <a:p>
            <a:fld id="{DC63C83E-4008-4BBE-AB15-466E44495C8D}" type="slidenum">
              <a:rPr lang="el-GR" smtClean="0"/>
              <a:t>‹#›</a:t>
            </a:fld>
            <a:endParaRPr lang="el-GR"/>
          </a:p>
        </p:txBody>
      </p:sp>
    </p:spTree>
    <p:extLst>
      <p:ext uri="{BB962C8B-B14F-4D97-AF65-F5344CB8AC3E}">
        <p14:creationId xmlns:p14="http://schemas.microsoft.com/office/powerpoint/2010/main" val="1788091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3C09AE2A-DA05-437A-8680-61EA7BC403FE}" type="datetimeFigureOut">
              <a:rPr lang="el-GR" smtClean="0"/>
              <a:t>1/5/2023</a:t>
            </a:fld>
            <a:endParaRPr lang="el-GR"/>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l-GR"/>
          </a:p>
        </p:txBody>
      </p:sp>
      <p:sp>
        <p:nvSpPr>
          <p:cNvPr id="10" name="Slide Number Placeholder 9"/>
          <p:cNvSpPr>
            <a:spLocks noGrp="1"/>
          </p:cNvSpPr>
          <p:nvPr>
            <p:ph type="sldNum" sz="quarter" idx="12"/>
          </p:nvPr>
        </p:nvSpPr>
        <p:spPr/>
        <p:txBody>
          <a:bodyPr/>
          <a:lstStyle/>
          <a:p>
            <a:fld id="{DC63C83E-4008-4BBE-AB15-466E44495C8D}" type="slidenum">
              <a:rPr lang="el-GR" smtClean="0"/>
              <a:t>‹#›</a:t>
            </a:fld>
            <a:endParaRPr lang="el-GR"/>
          </a:p>
        </p:txBody>
      </p:sp>
    </p:spTree>
    <p:extLst>
      <p:ext uri="{BB962C8B-B14F-4D97-AF65-F5344CB8AC3E}">
        <p14:creationId xmlns:p14="http://schemas.microsoft.com/office/powerpoint/2010/main" val="468919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3C09AE2A-DA05-437A-8680-61EA7BC403FE}" type="datetimeFigureOut">
              <a:rPr lang="el-GR" smtClean="0"/>
              <a:t>1/5/2023</a:t>
            </a:fld>
            <a:endParaRPr lang="el-GR"/>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l-GR"/>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DC63C83E-4008-4BBE-AB15-466E44495C8D}" type="slidenum">
              <a:rPr lang="el-GR" smtClean="0"/>
              <a:t>‹#›</a:t>
            </a:fld>
            <a:endParaRPr lang="el-GR"/>
          </a:p>
        </p:txBody>
      </p:sp>
    </p:spTree>
    <p:extLst>
      <p:ext uri="{BB962C8B-B14F-4D97-AF65-F5344CB8AC3E}">
        <p14:creationId xmlns:p14="http://schemas.microsoft.com/office/powerpoint/2010/main" val="33371133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7">
            <a:extLst>
              <a:ext uri="{FF2B5EF4-FFF2-40B4-BE49-F238E27FC236}">
                <a16:creationId xmlns:a16="http://schemas.microsoft.com/office/drawing/2014/main" id="{BF5EA5C5-4E30-41A8-80A3-7582E4DBA79B}"/>
              </a:ext>
            </a:extLst>
          </p:cNvPr>
          <p:cNvSpPr>
            <a:spLocks noGrp="1"/>
          </p:cNvSpPr>
          <p:nvPr>
            <p:ph type="ctrTitle"/>
          </p:nvPr>
        </p:nvSpPr>
        <p:spPr>
          <a:xfrm>
            <a:off x="357809" y="397565"/>
            <a:ext cx="11476382" cy="5658678"/>
          </a:xfrm>
          <a:ln w="38100">
            <a:solidFill>
              <a:schemeClr val="bg1"/>
            </a:solidFill>
          </a:ln>
        </p:spPr>
        <p:txBody>
          <a:bodyPr>
            <a:noAutofit/>
          </a:bodyPr>
          <a:lstStyle/>
          <a:p>
            <a:pPr fontAlgn="ctr"/>
            <a:r>
              <a:rPr lang="el-GR" sz="2400" b="1" u="sng" cap="none" spc="50" dirty="0">
                <a:ln w="0"/>
                <a:solidFill>
                  <a:schemeClr val="bg2"/>
                </a:solidFill>
                <a:effectLst>
                  <a:innerShdw blurRad="63500" dist="50800" dir="13500000">
                    <a:srgbClr val="000000">
                      <a:alpha val="50000"/>
                    </a:srgbClr>
                  </a:innerShdw>
                </a:effectLst>
                <a:cs typeface="Arial" panose="020B0604020202020204" pitchFamily="34" charset="0"/>
              </a:rPr>
              <a:t>ΚΟΙΝΩΝΙΚΗ </a:t>
            </a:r>
            <a:br>
              <a:rPr lang="el-GR" sz="2400" b="1" u="sng" cap="none" spc="50" dirty="0">
                <a:ln w="0"/>
                <a:solidFill>
                  <a:schemeClr val="bg2"/>
                </a:solidFill>
                <a:effectLst>
                  <a:innerShdw blurRad="63500" dist="50800" dir="13500000">
                    <a:srgbClr val="000000">
                      <a:alpha val="50000"/>
                    </a:srgbClr>
                  </a:innerShdw>
                </a:effectLst>
                <a:cs typeface="Arial" panose="020B0604020202020204" pitchFamily="34" charset="0"/>
              </a:rPr>
            </a:br>
            <a:r>
              <a:rPr lang="el-GR" sz="2400" b="1" u="sng" cap="none" spc="50" dirty="0">
                <a:ln w="0"/>
                <a:solidFill>
                  <a:schemeClr val="bg2"/>
                </a:solidFill>
                <a:effectLst>
                  <a:innerShdw blurRad="63500" dist="50800" dir="13500000">
                    <a:srgbClr val="000000">
                      <a:alpha val="50000"/>
                    </a:srgbClr>
                  </a:innerShdw>
                </a:effectLst>
                <a:cs typeface="Arial" panose="020B0604020202020204" pitchFamily="34" charset="0"/>
              </a:rPr>
              <a:t>ΚΑΙ </a:t>
            </a:r>
            <a:br>
              <a:rPr lang="el-GR" sz="2400" b="1" u="sng" cap="none" spc="50" dirty="0">
                <a:ln w="0"/>
                <a:solidFill>
                  <a:schemeClr val="bg2"/>
                </a:solidFill>
                <a:effectLst>
                  <a:innerShdw blurRad="63500" dist="50800" dir="13500000">
                    <a:srgbClr val="000000">
                      <a:alpha val="50000"/>
                    </a:srgbClr>
                  </a:innerShdw>
                </a:effectLst>
                <a:cs typeface="Arial" panose="020B0604020202020204" pitchFamily="34" charset="0"/>
              </a:rPr>
            </a:br>
            <a:r>
              <a:rPr lang="el-GR" sz="2400" b="1" u="sng" cap="none" spc="50" dirty="0">
                <a:ln w="0"/>
                <a:solidFill>
                  <a:schemeClr val="bg2"/>
                </a:solidFill>
                <a:effectLst>
                  <a:innerShdw blurRad="63500" dist="50800" dir="13500000">
                    <a:srgbClr val="000000">
                      <a:alpha val="50000"/>
                    </a:srgbClr>
                  </a:innerShdw>
                </a:effectLst>
                <a:cs typeface="Arial" panose="020B0604020202020204" pitchFamily="34" charset="0"/>
              </a:rPr>
              <a:t>ΠΟΛΙΤΙΚΗ ΑΓΩΓΗ</a:t>
            </a:r>
            <a:br>
              <a:rPr lang="el-GR" sz="2400" b="1" cap="none" spc="50" dirty="0">
                <a:ln w="0"/>
                <a:solidFill>
                  <a:schemeClr val="bg2"/>
                </a:solidFill>
                <a:effectLst>
                  <a:innerShdw blurRad="63500" dist="50800" dir="13500000">
                    <a:srgbClr val="000000">
                      <a:alpha val="50000"/>
                    </a:srgbClr>
                  </a:innerShdw>
                </a:effectLst>
                <a:cs typeface="Arial" panose="020B0604020202020204" pitchFamily="34" charset="0"/>
              </a:rPr>
            </a:br>
            <a:br>
              <a:rPr lang="el-GR" sz="2400" b="1" cap="none" spc="50" dirty="0">
                <a:ln w="0"/>
                <a:solidFill>
                  <a:schemeClr val="bg2"/>
                </a:solidFill>
                <a:effectLst>
                  <a:innerShdw blurRad="63500" dist="50800" dir="13500000">
                    <a:srgbClr val="000000">
                      <a:alpha val="50000"/>
                    </a:srgbClr>
                  </a:innerShdw>
                </a:effectLst>
                <a:cs typeface="Arial" panose="020B0604020202020204" pitchFamily="34" charset="0"/>
              </a:rPr>
            </a:br>
            <a:r>
              <a:rPr lang="el-GR" sz="2400" b="1" cap="none" spc="50" dirty="0">
                <a:ln w="0"/>
                <a:solidFill>
                  <a:schemeClr val="bg2"/>
                </a:solidFill>
                <a:effectLst>
                  <a:innerShdw blurRad="63500" dist="50800" dir="13500000">
                    <a:srgbClr val="000000">
                      <a:alpha val="50000"/>
                    </a:srgbClr>
                  </a:innerShdw>
                </a:effectLst>
                <a:cs typeface="Arial" panose="020B0604020202020204" pitchFamily="34" charset="0"/>
              </a:rPr>
              <a:t>Γ’ ΓΥΜΝΑΣΙΟΥ</a:t>
            </a:r>
            <a:br>
              <a:rPr lang="el-GR" sz="2400" b="1" cap="none" spc="50" dirty="0">
                <a:ln w="0"/>
                <a:solidFill>
                  <a:schemeClr val="bg2"/>
                </a:solidFill>
                <a:effectLst>
                  <a:innerShdw blurRad="63500" dist="50800" dir="13500000">
                    <a:srgbClr val="000000">
                      <a:alpha val="50000"/>
                    </a:srgbClr>
                  </a:innerShdw>
                </a:effectLst>
                <a:cs typeface="Arial" panose="020B0604020202020204" pitchFamily="34" charset="0"/>
              </a:rPr>
            </a:br>
            <a:br>
              <a:rPr lang="el-GR" sz="2400" b="1" cap="none" spc="50" dirty="0">
                <a:ln w="0"/>
                <a:solidFill>
                  <a:schemeClr val="bg2"/>
                </a:solidFill>
                <a:effectLst>
                  <a:innerShdw blurRad="63500" dist="50800" dir="13500000">
                    <a:srgbClr val="000000">
                      <a:alpha val="50000"/>
                    </a:srgbClr>
                  </a:innerShdw>
                </a:effectLst>
                <a:cs typeface="Arial" panose="020B0604020202020204" pitchFamily="34" charset="0"/>
              </a:rPr>
            </a:br>
            <a:r>
              <a:rPr lang="el-GR" sz="2400" b="1" cap="none" spc="50" dirty="0">
                <a:ln w="0"/>
                <a:solidFill>
                  <a:schemeClr val="bg2"/>
                </a:solidFill>
                <a:effectLst>
                  <a:innerShdw blurRad="63500" dist="50800" dir="13500000">
                    <a:srgbClr val="000000">
                      <a:alpha val="50000"/>
                    </a:srgbClr>
                  </a:innerShdw>
                </a:effectLst>
                <a:cs typeface="Arial" panose="020B0604020202020204" pitchFamily="34" charset="0"/>
              </a:rPr>
              <a:t>ΚΕΦΑΛΑΙΟ 2</a:t>
            </a:r>
            <a:r>
              <a:rPr lang="el-GR" sz="2400" b="1" cap="none" spc="50" baseline="30000" dirty="0">
                <a:ln w="0"/>
                <a:solidFill>
                  <a:schemeClr val="bg2"/>
                </a:solidFill>
                <a:effectLst>
                  <a:innerShdw blurRad="63500" dist="50800" dir="13500000">
                    <a:srgbClr val="000000">
                      <a:alpha val="50000"/>
                    </a:srgbClr>
                  </a:innerShdw>
                </a:effectLst>
                <a:cs typeface="Arial" panose="020B0604020202020204" pitchFamily="34" charset="0"/>
              </a:rPr>
              <a:t>Ο</a:t>
            </a:r>
            <a:r>
              <a:rPr lang="el-GR" sz="2400" b="1" cap="none" spc="50" dirty="0">
                <a:ln w="0"/>
                <a:solidFill>
                  <a:schemeClr val="bg2"/>
                </a:solidFill>
                <a:effectLst>
                  <a:innerShdw blurRad="63500" dist="50800" dir="13500000">
                    <a:srgbClr val="000000">
                      <a:alpha val="50000"/>
                    </a:srgbClr>
                  </a:innerShdw>
                </a:effectLst>
                <a:cs typeface="Arial" panose="020B0604020202020204" pitchFamily="34" charset="0"/>
              </a:rPr>
              <a:t> : </a:t>
            </a:r>
            <a:r>
              <a:rPr lang="el-GR" sz="2400" b="1" cap="none" spc="50" dirty="0">
                <a:ln w="0"/>
                <a:solidFill>
                  <a:schemeClr val="bg2"/>
                </a:solidFill>
                <a:effectLst>
                  <a:innerShdw blurRad="63500" dist="50800" dir="13500000">
                    <a:srgbClr val="000000">
                      <a:alpha val="50000"/>
                    </a:srgbClr>
                  </a:innerShdw>
                </a:effectLst>
              </a:rPr>
              <a:t>ΚΟΙΝΩΝΙΚΕΣ ΟΜΑΔΕΣ</a:t>
            </a:r>
            <a:br>
              <a:rPr lang="el-GR" sz="2400" b="1" cap="none" spc="50" dirty="0">
                <a:ln w="0"/>
                <a:solidFill>
                  <a:schemeClr val="bg2"/>
                </a:solidFill>
                <a:effectLst>
                  <a:innerShdw blurRad="63500" dist="50800" dir="13500000">
                    <a:srgbClr val="000000">
                      <a:alpha val="50000"/>
                    </a:srgbClr>
                  </a:innerShdw>
                </a:effectLst>
                <a:cs typeface="Arial" panose="020B0604020202020204" pitchFamily="34" charset="0"/>
              </a:rPr>
            </a:br>
            <a:r>
              <a:rPr lang="el-GR" sz="2400" b="1" cap="none" spc="50" dirty="0">
                <a:ln w="0"/>
                <a:solidFill>
                  <a:schemeClr val="bg2"/>
                </a:solidFill>
                <a:effectLst>
                  <a:innerShdw blurRad="63500" dist="50800" dir="13500000">
                    <a:srgbClr val="000000">
                      <a:alpha val="50000"/>
                    </a:srgbClr>
                  </a:innerShdw>
                </a:effectLst>
                <a:cs typeface="Arial" panose="020B0604020202020204" pitchFamily="34" charset="0"/>
              </a:rPr>
              <a:t> </a:t>
            </a:r>
            <a:br>
              <a:rPr lang="el-GR" sz="2400" b="1" cap="none" spc="50" dirty="0">
                <a:ln w="0"/>
                <a:solidFill>
                  <a:schemeClr val="bg2"/>
                </a:solidFill>
                <a:effectLst>
                  <a:innerShdw blurRad="63500" dist="50800" dir="13500000">
                    <a:srgbClr val="000000">
                      <a:alpha val="50000"/>
                    </a:srgbClr>
                  </a:innerShdw>
                </a:effectLst>
                <a:cs typeface="Arial" panose="020B0604020202020204" pitchFamily="34" charset="0"/>
              </a:rPr>
            </a:br>
            <a:r>
              <a:rPr lang="el-GR" sz="2400" b="1" cap="none" spc="50" dirty="0">
                <a:ln w="0"/>
                <a:solidFill>
                  <a:schemeClr val="bg2"/>
                </a:solidFill>
                <a:effectLst>
                  <a:innerShdw blurRad="63500" dist="50800" dir="13500000">
                    <a:srgbClr val="000000">
                      <a:alpha val="50000"/>
                    </a:srgbClr>
                  </a:innerShdw>
                </a:effectLst>
                <a:cs typeface="Arial" panose="020B0604020202020204" pitchFamily="34" charset="0"/>
              </a:rPr>
              <a:t>ΚΕΦΑΛΑΙΟ</a:t>
            </a:r>
            <a:r>
              <a:rPr lang="en-US" sz="2400" b="1" cap="none" spc="50" dirty="0">
                <a:ln w="0"/>
                <a:solidFill>
                  <a:schemeClr val="bg2"/>
                </a:solidFill>
                <a:effectLst>
                  <a:innerShdw blurRad="63500" dist="50800" dir="13500000">
                    <a:srgbClr val="000000">
                      <a:alpha val="50000"/>
                    </a:srgbClr>
                  </a:innerShdw>
                </a:effectLst>
                <a:cs typeface="Arial" panose="020B0604020202020204" pitchFamily="34" charset="0"/>
              </a:rPr>
              <a:t> </a:t>
            </a:r>
            <a:r>
              <a:rPr lang="el-GR" sz="2400" b="1" cap="none" spc="50" dirty="0">
                <a:ln w="0"/>
                <a:solidFill>
                  <a:schemeClr val="bg2"/>
                </a:solidFill>
                <a:effectLst>
                  <a:innerShdw blurRad="63500" dist="50800" dir="13500000">
                    <a:srgbClr val="000000">
                      <a:alpha val="50000"/>
                    </a:srgbClr>
                  </a:innerShdw>
                </a:effectLst>
                <a:cs typeface="Arial" panose="020B0604020202020204" pitchFamily="34" charset="0"/>
              </a:rPr>
              <a:t>2.1.2</a:t>
            </a:r>
            <a:r>
              <a:rPr lang="el-GR" sz="2400" b="1" cap="none" spc="50" dirty="0">
                <a:ln w="0"/>
                <a:solidFill>
                  <a:schemeClr val="bg2"/>
                </a:solidFill>
                <a:effectLst>
                  <a:innerShdw blurRad="63500" dist="50800" dir="13500000">
                    <a:srgbClr val="000000">
                      <a:alpha val="50000"/>
                    </a:srgbClr>
                  </a:innerShdw>
                </a:effectLst>
              </a:rPr>
              <a:t> ΔΙΑΚΡΙΣΕΙΣ ΤΩΝ ΚΟΙΝΩΝΙΚΩΝ ΟΜΑΔΩΝ</a:t>
            </a:r>
            <a:br>
              <a:rPr lang="el-GR" sz="2400" b="1" cap="none" spc="50" dirty="0">
                <a:ln w="0"/>
                <a:solidFill>
                  <a:schemeClr val="bg2"/>
                </a:solidFill>
                <a:effectLst>
                  <a:innerShdw blurRad="63500" dist="50800" dir="13500000">
                    <a:srgbClr val="000000">
                      <a:alpha val="50000"/>
                    </a:srgbClr>
                  </a:innerShdw>
                </a:effectLst>
              </a:rPr>
            </a:br>
            <a:br>
              <a:rPr lang="el-GR" sz="2400" b="1" cap="none" spc="50" dirty="0">
                <a:ln w="0"/>
                <a:solidFill>
                  <a:schemeClr val="bg2"/>
                </a:solidFill>
                <a:effectLst>
                  <a:innerShdw blurRad="63500" dist="50800" dir="13500000">
                    <a:srgbClr val="000000">
                      <a:alpha val="50000"/>
                    </a:srgbClr>
                  </a:innerShdw>
                </a:effectLst>
              </a:rPr>
            </a:br>
            <a:r>
              <a:rPr lang="el-GR" sz="2400" b="1" cap="none" spc="50" dirty="0">
                <a:ln w="0"/>
                <a:solidFill>
                  <a:schemeClr val="bg2"/>
                </a:solidFill>
                <a:effectLst>
                  <a:innerShdw blurRad="63500" dist="50800" dir="13500000">
                    <a:srgbClr val="000000">
                      <a:alpha val="50000"/>
                    </a:srgbClr>
                  </a:innerShdw>
                </a:effectLst>
                <a:cs typeface="Arial" panose="020B0604020202020204" pitchFamily="34" charset="0"/>
              </a:rPr>
              <a:t>ΚΑΠΕΤΑΝΟΥ ΚΑΛΛΙΟΠΗ</a:t>
            </a:r>
          </a:p>
        </p:txBody>
      </p:sp>
      <p:pic>
        <p:nvPicPr>
          <p:cNvPr id="1026" name="Picture 2" descr="Διήγημα fractal: “Το βιβλίο” • Fractal">
            <a:extLst>
              <a:ext uri="{FF2B5EF4-FFF2-40B4-BE49-F238E27FC236}">
                <a16:creationId xmlns:a16="http://schemas.microsoft.com/office/drawing/2014/main" id="{930889B8-4BB6-4611-B9F6-9E16B7554D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46568" y="801757"/>
            <a:ext cx="3137166" cy="2169629"/>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60438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Ορθογώνιο 8">
            <a:extLst>
              <a:ext uri="{FF2B5EF4-FFF2-40B4-BE49-F238E27FC236}">
                <a16:creationId xmlns:a16="http://schemas.microsoft.com/office/drawing/2014/main" id="{C54AF0E3-E8EC-4CC6-9517-0F2B3B321341}"/>
              </a:ext>
            </a:extLst>
          </p:cNvPr>
          <p:cNvSpPr/>
          <p:nvPr/>
        </p:nvSpPr>
        <p:spPr>
          <a:xfrm>
            <a:off x="461746" y="675860"/>
            <a:ext cx="5269817" cy="1623391"/>
          </a:xfrm>
          <a:prstGeom prst="rect">
            <a:avLst/>
          </a:prstGeom>
          <a:ln w="38100">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l-GR" sz="2400" b="1" u="sng" dirty="0"/>
              <a:t>ΠΡΟΣΟΧΗ!!!</a:t>
            </a:r>
          </a:p>
          <a:p>
            <a:pPr algn="just"/>
            <a:r>
              <a:rPr lang="el-GR" sz="2000" dirty="0"/>
              <a:t>Οι </a:t>
            </a:r>
            <a:r>
              <a:rPr lang="el-GR" sz="2000" i="1" dirty="0"/>
              <a:t>Προκαταλήψεις</a:t>
            </a:r>
            <a:r>
              <a:rPr lang="el-GR" sz="2000" dirty="0"/>
              <a:t> οδηγούν σε άνιση μεταχείριση ευάλωτων  κοινωνικών ομάδων.</a:t>
            </a:r>
          </a:p>
          <a:p>
            <a:pPr algn="just"/>
            <a:r>
              <a:rPr lang="el-GR" sz="2000" dirty="0"/>
              <a:t>(π.χ. οι γυναίκες, οι αλλοδαποί, οι τσιγγάνοι, τα άτομα με αναπηρία) </a:t>
            </a:r>
          </a:p>
        </p:txBody>
      </p:sp>
      <p:pic>
        <p:nvPicPr>
          <p:cNvPr id="10" name="Picture 2" descr="Το φασισμό βαθιά καταλαβέ τον δεν θα πεθάνει μόνος τσακισέ τον. Μαρία  Δημητριάδη Ο φασισμός - YouTube">
            <a:extLst>
              <a:ext uri="{FF2B5EF4-FFF2-40B4-BE49-F238E27FC236}">
                <a16:creationId xmlns:a16="http://schemas.microsoft.com/office/drawing/2014/main" id="{61EABD10-F8D0-457F-BAF1-886A455ACD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0"/>
            <a:ext cx="6096000" cy="68580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11" name="Βέλος: Κάτω 10">
            <a:extLst>
              <a:ext uri="{FF2B5EF4-FFF2-40B4-BE49-F238E27FC236}">
                <a16:creationId xmlns:a16="http://schemas.microsoft.com/office/drawing/2014/main" id="{EADFE8FD-280B-416B-A517-396D03AA1295}"/>
              </a:ext>
            </a:extLst>
          </p:cNvPr>
          <p:cNvSpPr/>
          <p:nvPr/>
        </p:nvSpPr>
        <p:spPr>
          <a:xfrm>
            <a:off x="2699650" y="2996648"/>
            <a:ext cx="794011" cy="864704"/>
          </a:xfrm>
          <a:prstGeom prst="downArrow">
            <a:avLst/>
          </a:prstGeom>
          <a:solidFill>
            <a:schemeClr val="tx2"/>
          </a:solidFill>
          <a:ln>
            <a:solidFill>
              <a:schemeClr val="tx2"/>
            </a:solidFill>
          </a:ln>
        </p:spPr>
        <p:style>
          <a:lnRef idx="1">
            <a:schemeClr val="accent2"/>
          </a:lnRef>
          <a:fillRef idx="2">
            <a:schemeClr val="accent2"/>
          </a:fillRef>
          <a:effectRef idx="1">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l-GR" b="1" spc="50">
              <a:ln w="0"/>
              <a:solidFill>
                <a:schemeClr val="bg2"/>
              </a:solidFill>
              <a:effectLst>
                <a:innerShdw blurRad="63500" dist="50800" dir="13500000">
                  <a:srgbClr val="000000">
                    <a:alpha val="50000"/>
                  </a:srgbClr>
                </a:innerShdw>
              </a:effectLst>
            </a:endParaRPr>
          </a:p>
        </p:txBody>
      </p:sp>
      <p:sp>
        <p:nvSpPr>
          <p:cNvPr id="12" name="Ορθογώνιο 11">
            <a:extLst>
              <a:ext uri="{FF2B5EF4-FFF2-40B4-BE49-F238E27FC236}">
                <a16:creationId xmlns:a16="http://schemas.microsoft.com/office/drawing/2014/main" id="{4F517DAF-AB0E-4707-9A18-F8B7D12CE1EB}"/>
              </a:ext>
            </a:extLst>
          </p:cNvPr>
          <p:cNvSpPr/>
          <p:nvPr/>
        </p:nvSpPr>
        <p:spPr>
          <a:xfrm>
            <a:off x="461745" y="4558749"/>
            <a:ext cx="5269817" cy="1623391"/>
          </a:xfrm>
          <a:prstGeom prst="rect">
            <a:avLst/>
          </a:prstGeom>
          <a:ln w="38100">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l-GR" sz="2400" b="1" u="sng" dirty="0"/>
              <a:t>ΠΡΟΣΟΧΗ!!!</a:t>
            </a:r>
          </a:p>
          <a:p>
            <a:pPr algn="just"/>
            <a:r>
              <a:rPr lang="el-GR" sz="2000" dirty="0"/>
              <a:t>Ο αποκλεισμός αυτών των κοινωνικών ομάδων, ονομάζεται </a:t>
            </a:r>
            <a:r>
              <a:rPr lang="el-GR" sz="2000" b="1" dirty="0"/>
              <a:t>«</a:t>
            </a:r>
            <a:r>
              <a:rPr lang="el-GR" sz="2000" b="1" i="1" dirty="0"/>
              <a:t>ΡΑΤΣΙΣΜΟΣ</a:t>
            </a:r>
            <a:r>
              <a:rPr lang="el-GR" sz="2000" b="1" dirty="0"/>
              <a:t>»</a:t>
            </a:r>
            <a:r>
              <a:rPr lang="el-GR" sz="2000" dirty="0"/>
              <a:t>.</a:t>
            </a:r>
          </a:p>
        </p:txBody>
      </p:sp>
    </p:spTree>
    <p:extLst>
      <p:ext uri="{BB962C8B-B14F-4D97-AF65-F5344CB8AC3E}">
        <p14:creationId xmlns:p14="http://schemas.microsoft.com/office/powerpoint/2010/main" val="33866193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FE9A9DDB-9264-401E-BFCA-E1AB6AF125BB}"/>
              </a:ext>
            </a:extLst>
          </p:cNvPr>
          <p:cNvSpPr>
            <a:spLocks noGrp="1"/>
          </p:cNvSpPr>
          <p:nvPr>
            <p:ph type="title"/>
          </p:nvPr>
        </p:nvSpPr>
        <p:spPr>
          <a:xfrm>
            <a:off x="795130" y="221890"/>
            <a:ext cx="4943061" cy="989703"/>
          </a:xfrm>
          <a:ln w="38100">
            <a:solidFill>
              <a:schemeClr val="tx1"/>
            </a:solidFill>
          </a:ln>
        </p:spPr>
        <p:txBody>
          <a:bodyPr>
            <a:normAutofit fontScale="90000"/>
          </a:bodyPr>
          <a:lstStyle/>
          <a:p>
            <a:r>
              <a:rPr lang="el-GR" sz="2400" b="1" dirty="0">
                <a:solidFill>
                  <a:schemeClr val="tx2"/>
                </a:solidFill>
              </a:rPr>
              <a:t>ΕΥΑΛΩΤΕΣ ΚΟΙΝΩΝΙΚΕΣ ΟΜΑΔΕΣ</a:t>
            </a:r>
          </a:p>
        </p:txBody>
      </p:sp>
      <p:pic>
        <p:nvPicPr>
          <p:cNvPr id="3074" name="Picture 2" descr="Εικόνα1.png">
            <a:extLst>
              <a:ext uri="{FF2B5EF4-FFF2-40B4-BE49-F238E27FC236}">
                <a16:creationId xmlns:a16="http://schemas.microsoft.com/office/drawing/2014/main" id="{A79F2FE2-B2DA-491F-9695-8FEE490D68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0"/>
            <a:ext cx="6096000" cy="68580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7" name="Ορθογώνιο 6">
            <a:extLst>
              <a:ext uri="{FF2B5EF4-FFF2-40B4-BE49-F238E27FC236}">
                <a16:creationId xmlns:a16="http://schemas.microsoft.com/office/drawing/2014/main" id="{BEB2AEF6-E2AA-4624-BE54-A1FCD215A350}"/>
              </a:ext>
            </a:extLst>
          </p:cNvPr>
          <p:cNvSpPr/>
          <p:nvPr/>
        </p:nvSpPr>
        <p:spPr>
          <a:xfrm>
            <a:off x="416566" y="1827286"/>
            <a:ext cx="5448398" cy="1537253"/>
          </a:xfrm>
          <a:prstGeom prst="rect">
            <a:avLst/>
          </a:prstGeom>
          <a:ln w="38100">
            <a:solidFill>
              <a:schemeClr val="tx1"/>
            </a:solidFill>
          </a:ln>
        </p:spPr>
        <p:style>
          <a:lnRef idx="1">
            <a:schemeClr val="accent2"/>
          </a:lnRef>
          <a:fillRef idx="2">
            <a:schemeClr val="accent2"/>
          </a:fillRef>
          <a:effectRef idx="1">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l-GR" sz="2400" b="1" dirty="0">
                <a:ln w="0"/>
                <a:solidFill>
                  <a:schemeClr val="tx2"/>
                </a:solidFill>
              </a:rPr>
              <a:t>«ΕΥΑΛΩΤΕΣ ΚΟΙΝΩΝΙΚΕΣ ΟΜΑΔΕΣ»</a:t>
            </a:r>
          </a:p>
          <a:p>
            <a:pPr algn="ctr"/>
            <a:r>
              <a:rPr lang="el-GR" dirty="0">
                <a:ln w="0"/>
                <a:solidFill>
                  <a:schemeClr val="tx1"/>
                </a:solidFill>
              </a:rPr>
              <a:t>Οι ομάδες του πληθυσμού που κινδυνεύουν με κοινωνικό αποκλεισμό</a:t>
            </a:r>
            <a:r>
              <a:rPr lang="el-GR" sz="2000" b="1" dirty="0">
                <a:ln w="0"/>
                <a:solidFill>
                  <a:schemeClr val="tx2"/>
                </a:solidFill>
              </a:rPr>
              <a:t>.</a:t>
            </a:r>
          </a:p>
        </p:txBody>
      </p:sp>
      <p:sp>
        <p:nvSpPr>
          <p:cNvPr id="9" name="Βέλος: Κάτω 8">
            <a:extLst>
              <a:ext uri="{FF2B5EF4-FFF2-40B4-BE49-F238E27FC236}">
                <a16:creationId xmlns:a16="http://schemas.microsoft.com/office/drawing/2014/main" id="{CC7B9AA7-D35B-4AF8-9454-265074B6488E}"/>
              </a:ext>
            </a:extLst>
          </p:cNvPr>
          <p:cNvSpPr/>
          <p:nvPr/>
        </p:nvSpPr>
        <p:spPr>
          <a:xfrm>
            <a:off x="2770823" y="3525835"/>
            <a:ext cx="794011" cy="864704"/>
          </a:xfrm>
          <a:prstGeom prst="downArrow">
            <a:avLst/>
          </a:prstGeom>
          <a:solidFill>
            <a:schemeClr val="tx2"/>
          </a:solidFill>
          <a:ln>
            <a:solidFill>
              <a:schemeClr val="tx2"/>
            </a:solidFill>
          </a:ln>
        </p:spPr>
        <p:style>
          <a:lnRef idx="1">
            <a:schemeClr val="accent2"/>
          </a:lnRef>
          <a:fillRef idx="2">
            <a:schemeClr val="accent2"/>
          </a:fillRef>
          <a:effectRef idx="1">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l-GR" b="1" spc="50">
              <a:ln w="0"/>
              <a:solidFill>
                <a:schemeClr val="bg2"/>
              </a:solidFill>
              <a:effectLst>
                <a:innerShdw blurRad="63500" dist="50800" dir="13500000">
                  <a:srgbClr val="000000">
                    <a:alpha val="50000"/>
                  </a:srgbClr>
                </a:innerShdw>
              </a:effectLst>
            </a:endParaRPr>
          </a:p>
        </p:txBody>
      </p:sp>
      <p:sp>
        <p:nvSpPr>
          <p:cNvPr id="11" name="Ορθογώνιο 10">
            <a:extLst>
              <a:ext uri="{FF2B5EF4-FFF2-40B4-BE49-F238E27FC236}">
                <a16:creationId xmlns:a16="http://schemas.microsoft.com/office/drawing/2014/main" id="{9211019D-1F12-45F5-A0F9-C9199BC7E29B}"/>
              </a:ext>
            </a:extLst>
          </p:cNvPr>
          <p:cNvSpPr/>
          <p:nvPr/>
        </p:nvSpPr>
        <p:spPr>
          <a:xfrm>
            <a:off x="416566" y="4735043"/>
            <a:ext cx="5448398" cy="1537253"/>
          </a:xfrm>
          <a:prstGeom prst="rect">
            <a:avLst/>
          </a:prstGeom>
          <a:ln w="38100">
            <a:solidFill>
              <a:schemeClr val="tx1"/>
            </a:solidFill>
          </a:ln>
        </p:spPr>
        <p:style>
          <a:lnRef idx="1">
            <a:schemeClr val="accent2"/>
          </a:lnRef>
          <a:fillRef idx="2">
            <a:schemeClr val="accent2"/>
          </a:fillRef>
          <a:effectRef idx="1">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l-GR" sz="2400" b="1" dirty="0">
                <a:ln w="0"/>
                <a:solidFill>
                  <a:schemeClr val="tx2"/>
                </a:solidFill>
              </a:rPr>
              <a:t>«ΚΟΙΝΩΝΙΚΟΣ ΑΠΟΚΛΕΙΣΜΟΣ»</a:t>
            </a:r>
          </a:p>
          <a:p>
            <a:pPr algn="ctr"/>
            <a:r>
              <a:rPr lang="el-GR" dirty="0"/>
              <a:t>Η διαδικασία κατά την οποία ορισμένες κοινωνικές ομάδες αποκλείονται από την αγορά εργασίας, την κοινωνική ζωή και άλλα κοινωνικά και δημόσια αγαθά</a:t>
            </a:r>
            <a:endParaRPr lang="el-GR" dirty="0">
              <a:ln w="0"/>
              <a:solidFill>
                <a:schemeClr val="tx2"/>
              </a:solidFill>
            </a:endParaRPr>
          </a:p>
        </p:txBody>
      </p:sp>
    </p:spTree>
    <p:extLst>
      <p:ext uri="{BB962C8B-B14F-4D97-AF65-F5344CB8AC3E}">
        <p14:creationId xmlns:p14="http://schemas.microsoft.com/office/powerpoint/2010/main" val="24556119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Υπότιτλος 5">
            <a:extLst>
              <a:ext uri="{FF2B5EF4-FFF2-40B4-BE49-F238E27FC236}">
                <a16:creationId xmlns:a16="http://schemas.microsoft.com/office/drawing/2014/main" id="{C5745180-5BD4-42A3-AB92-9ED26E22B37D}"/>
              </a:ext>
            </a:extLst>
          </p:cNvPr>
          <p:cNvSpPr>
            <a:spLocks noGrp="1"/>
          </p:cNvSpPr>
          <p:nvPr>
            <p:ph type="subTitle" idx="1"/>
          </p:nvPr>
        </p:nvSpPr>
        <p:spPr>
          <a:xfrm>
            <a:off x="1" y="834886"/>
            <a:ext cx="5698434" cy="6023114"/>
          </a:xfrm>
        </p:spPr>
        <p:txBody>
          <a:bodyPr>
            <a:normAutofit/>
          </a:bodyPr>
          <a:lstStyle/>
          <a:p>
            <a:pPr algn="just"/>
            <a:r>
              <a:rPr lang="el-GR" sz="1800" b="1" u="sng" dirty="0">
                <a:solidFill>
                  <a:schemeClr val="bg1"/>
                </a:solidFill>
              </a:rPr>
              <a:t>Άσκηση 1</a:t>
            </a:r>
            <a:r>
              <a:rPr lang="el-GR" sz="1800" b="1" u="sng" baseline="30000" dirty="0">
                <a:solidFill>
                  <a:schemeClr val="bg1"/>
                </a:solidFill>
              </a:rPr>
              <a:t>η</a:t>
            </a:r>
            <a:r>
              <a:rPr lang="el-GR" sz="1800" b="1" u="sng" dirty="0">
                <a:solidFill>
                  <a:schemeClr val="bg1"/>
                </a:solidFill>
              </a:rPr>
              <a:t>:</a:t>
            </a:r>
          </a:p>
          <a:p>
            <a:pPr algn="just"/>
            <a:r>
              <a:rPr lang="el-GR" sz="1800" dirty="0">
                <a:solidFill>
                  <a:schemeClr val="bg1"/>
                </a:solidFill>
              </a:rPr>
              <a:t>Να συμπληρώσετε τον εννοιολογικό χάρτη με τις  κατάλληλες λέξεις (Περισσότερο οργανωμένες &amp; Λιγότερο οργανωμένες, Πρωτογενείς &amp; Δευτερογενείς, Ευάλωτες Κοινωνικές Ομάδες, Προκαταλήψεις). ΠΡΟΣΟΧΗ!!! Κάποιες μπορεί και να περισσεύουν… </a:t>
            </a:r>
          </a:p>
        </p:txBody>
      </p:sp>
      <p:sp>
        <p:nvSpPr>
          <p:cNvPr id="7" name="Τίτλος 3">
            <a:extLst>
              <a:ext uri="{FF2B5EF4-FFF2-40B4-BE49-F238E27FC236}">
                <a16:creationId xmlns:a16="http://schemas.microsoft.com/office/drawing/2014/main" id="{5817FDAC-5019-4525-95A4-DC23F88DB270}"/>
              </a:ext>
            </a:extLst>
          </p:cNvPr>
          <p:cNvSpPr>
            <a:spLocks noGrp="1"/>
          </p:cNvSpPr>
          <p:nvPr>
            <p:ph type="ctrTitle"/>
          </p:nvPr>
        </p:nvSpPr>
        <p:spPr>
          <a:xfrm>
            <a:off x="3737111" y="133873"/>
            <a:ext cx="4094923" cy="701013"/>
          </a:xfrm>
        </p:spPr>
        <p:txBody>
          <a:bodyPr>
            <a:normAutofit/>
          </a:bodyPr>
          <a:lstStyle/>
          <a:p>
            <a:r>
              <a:rPr lang="el-GR" sz="2400" b="1" cap="none" spc="50" dirty="0">
                <a:ln w="0"/>
                <a:solidFill>
                  <a:schemeClr val="bg2"/>
                </a:solidFill>
                <a:effectLst>
                  <a:innerShdw blurRad="63500" dist="50800" dir="13500000">
                    <a:srgbClr val="000000">
                      <a:alpha val="50000"/>
                    </a:srgbClr>
                  </a:innerShdw>
                </a:effectLst>
              </a:rPr>
              <a:t>ΦΥΛΛΟ ΑΞΙΟΛΟΓΗΣΗΣ</a:t>
            </a:r>
          </a:p>
        </p:txBody>
      </p:sp>
      <p:sp>
        <p:nvSpPr>
          <p:cNvPr id="8" name="Ορθογώνιο 7">
            <a:extLst>
              <a:ext uri="{FF2B5EF4-FFF2-40B4-BE49-F238E27FC236}">
                <a16:creationId xmlns:a16="http://schemas.microsoft.com/office/drawing/2014/main" id="{9FCF31D2-5777-493A-A811-8DB6C27F0C18}"/>
              </a:ext>
            </a:extLst>
          </p:cNvPr>
          <p:cNvSpPr/>
          <p:nvPr/>
        </p:nvSpPr>
        <p:spPr>
          <a:xfrm>
            <a:off x="1577008" y="2706756"/>
            <a:ext cx="2358888" cy="556591"/>
          </a:xfrm>
          <a:prstGeom prst="rect">
            <a:avLst/>
          </a:prstGeom>
          <a:ln w="38100">
            <a:solidFill>
              <a:schemeClr val="bg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l-GR" sz="1600" b="1" u="sng" dirty="0"/>
              <a:t>ΔΙΑΚΡΙΣΕΙΣ ΚΟΙΝΩΝΙΚΩΝ ΟΜΑΔΩΝ</a:t>
            </a:r>
          </a:p>
        </p:txBody>
      </p:sp>
      <p:sp>
        <p:nvSpPr>
          <p:cNvPr id="9" name="Ορθογώνιο 8">
            <a:extLst>
              <a:ext uri="{FF2B5EF4-FFF2-40B4-BE49-F238E27FC236}">
                <a16:creationId xmlns:a16="http://schemas.microsoft.com/office/drawing/2014/main" id="{DE7F2149-C94B-46F7-992C-AEB624ED6488}"/>
              </a:ext>
            </a:extLst>
          </p:cNvPr>
          <p:cNvSpPr/>
          <p:nvPr/>
        </p:nvSpPr>
        <p:spPr>
          <a:xfrm>
            <a:off x="59632" y="3859695"/>
            <a:ext cx="1470992" cy="679174"/>
          </a:xfrm>
          <a:prstGeom prst="rect">
            <a:avLst/>
          </a:prstGeom>
          <a:ln w="38100">
            <a:solidFill>
              <a:schemeClr val="bg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l-GR" b="1" u="sng" dirty="0"/>
              <a:t>Μικρές &amp; Μεγάλες</a:t>
            </a:r>
          </a:p>
        </p:txBody>
      </p:sp>
      <p:sp>
        <p:nvSpPr>
          <p:cNvPr id="10" name="Ορθογώνιο 9">
            <a:extLst>
              <a:ext uri="{FF2B5EF4-FFF2-40B4-BE49-F238E27FC236}">
                <a16:creationId xmlns:a16="http://schemas.microsoft.com/office/drawing/2014/main" id="{568A08DB-F49B-4F13-B465-83B9AB1EBDD1}"/>
              </a:ext>
            </a:extLst>
          </p:cNvPr>
          <p:cNvSpPr/>
          <p:nvPr/>
        </p:nvSpPr>
        <p:spPr>
          <a:xfrm>
            <a:off x="304799" y="5456583"/>
            <a:ext cx="1470992" cy="679174"/>
          </a:xfrm>
          <a:prstGeom prst="rect">
            <a:avLst/>
          </a:prstGeom>
          <a:ln w="38100">
            <a:solidFill>
              <a:schemeClr val="bg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l-GR" dirty="0"/>
          </a:p>
        </p:txBody>
      </p:sp>
      <p:sp>
        <p:nvSpPr>
          <p:cNvPr id="11" name="Ορθογώνιο 10">
            <a:extLst>
              <a:ext uri="{FF2B5EF4-FFF2-40B4-BE49-F238E27FC236}">
                <a16:creationId xmlns:a16="http://schemas.microsoft.com/office/drawing/2014/main" id="{B92139E2-DF09-47BD-9FBC-41ACE7AEBB0B}"/>
              </a:ext>
            </a:extLst>
          </p:cNvPr>
          <p:cNvSpPr/>
          <p:nvPr/>
        </p:nvSpPr>
        <p:spPr>
          <a:xfrm>
            <a:off x="1914934" y="4456043"/>
            <a:ext cx="1470992" cy="679174"/>
          </a:xfrm>
          <a:prstGeom prst="rect">
            <a:avLst/>
          </a:prstGeom>
          <a:ln w="38100">
            <a:solidFill>
              <a:schemeClr val="bg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l-GR" b="1" u="sng" dirty="0"/>
              <a:t>Ανοικτές &amp; Κλειστές</a:t>
            </a:r>
          </a:p>
        </p:txBody>
      </p:sp>
      <p:sp>
        <p:nvSpPr>
          <p:cNvPr id="12" name="Ορθογώνιο 11">
            <a:extLst>
              <a:ext uri="{FF2B5EF4-FFF2-40B4-BE49-F238E27FC236}">
                <a16:creationId xmlns:a16="http://schemas.microsoft.com/office/drawing/2014/main" id="{3F0C5EB2-5715-47E1-9A17-60E7EB174F3B}"/>
              </a:ext>
            </a:extLst>
          </p:cNvPr>
          <p:cNvSpPr/>
          <p:nvPr/>
        </p:nvSpPr>
        <p:spPr>
          <a:xfrm>
            <a:off x="3491948" y="5381625"/>
            <a:ext cx="1623392" cy="829089"/>
          </a:xfrm>
          <a:prstGeom prst="rect">
            <a:avLst/>
          </a:prstGeom>
          <a:ln w="38100">
            <a:solidFill>
              <a:schemeClr val="bg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l-GR" b="1" u="sng" dirty="0"/>
              <a:t>Μεγάλης Διάρκειας &amp; Προσωρινής</a:t>
            </a:r>
          </a:p>
        </p:txBody>
      </p:sp>
      <p:sp>
        <p:nvSpPr>
          <p:cNvPr id="13" name="Ορθογώνιο 12">
            <a:extLst>
              <a:ext uri="{FF2B5EF4-FFF2-40B4-BE49-F238E27FC236}">
                <a16:creationId xmlns:a16="http://schemas.microsoft.com/office/drawing/2014/main" id="{F3007CDE-46D0-4487-8985-C0B070377B9C}"/>
              </a:ext>
            </a:extLst>
          </p:cNvPr>
          <p:cNvSpPr/>
          <p:nvPr/>
        </p:nvSpPr>
        <p:spPr>
          <a:xfrm>
            <a:off x="3737111" y="3859695"/>
            <a:ext cx="1470992" cy="679174"/>
          </a:xfrm>
          <a:prstGeom prst="rect">
            <a:avLst/>
          </a:prstGeom>
          <a:ln w="38100">
            <a:solidFill>
              <a:schemeClr val="bg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l-GR" dirty="0"/>
          </a:p>
        </p:txBody>
      </p:sp>
      <p:cxnSp>
        <p:nvCxnSpPr>
          <p:cNvPr id="17" name="Ευθύγραμμο βέλος σύνδεσης 16">
            <a:extLst>
              <a:ext uri="{FF2B5EF4-FFF2-40B4-BE49-F238E27FC236}">
                <a16:creationId xmlns:a16="http://schemas.microsoft.com/office/drawing/2014/main" id="{8D060583-48DA-494C-B12B-396893B3A573}"/>
              </a:ext>
            </a:extLst>
          </p:cNvPr>
          <p:cNvCxnSpPr>
            <a:cxnSpLocks/>
          </p:cNvCxnSpPr>
          <p:nvPr/>
        </p:nvCxnSpPr>
        <p:spPr>
          <a:xfrm flipH="1">
            <a:off x="1300257" y="3429000"/>
            <a:ext cx="720699" cy="304800"/>
          </a:xfrm>
          <a:prstGeom prst="straightConnector1">
            <a:avLst/>
          </a:prstGeom>
          <a:ln w="3810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18" name="Ευθύγραμμο βέλος σύνδεσης 17">
            <a:extLst>
              <a:ext uri="{FF2B5EF4-FFF2-40B4-BE49-F238E27FC236}">
                <a16:creationId xmlns:a16="http://schemas.microsoft.com/office/drawing/2014/main" id="{5C1DA295-80DC-43D9-9ABC-5C2237672130}"/>
              </a:ext>
            </a:extLst>
          </p:cNvPr>
          <p:cNvCxnSpPr>
            <a:cxnSpLocks/>
          </p:cNvCxnSpPr>
          <p:nvPr/>
        </p:nvCxnSpPr>
        <p:spPr>
          <a:xfrm flipH="1">
            <a:off x="1232447" y="3594654"/>
            <a:ext cx="1086680" cy="1730025"/>
          </a:xfrm>
          <a:prstGeom prst="straightConnector1">
            <a:avLst/>
          </a:prstGeom>
          <a:ln w="3810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20" name="Ευθύγραμμο βέλος σύνδεσης 19">
            <a:extLst>
              <a:ext uri="{FF2B5EF4-FFF2-40B4-BE49-F238E27FC236}">
                <a16:creationId xmlns:a16="http://schemas.microsoft.com/office/drawing/2014/main" id="{5937F669-CC59-473F-9FE7-561C0B31F8C2}"/>
              </a:ext>
            </a:extLst>
          </p:cNvPr>
          <p:cNvCxnSpPr>
            <a:cxnSpLocks/>
          </p:cNvCxnSpPr>
          <p:nvPr/>
        </p:nvCxnSpPr>
        <p:spPr>
          <a:xfrm>
            <a:off x="3187147" y="3570294"/>
            <a:ext cx="805890" cy="1637941"/>
          </a:xfrm>
          <a:prstGeom prst="straightConnector1">
            <a:avLst/>
          </a:prstGeom>
          <a:ln w="3810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23" name="Ευθύγραμμο βέλος σύνδεσης 22">
            <a:extLst>
              <a:ext uri="{FF2B5EF4-FFF2-40B4-BE49-F238E27FC236}">
                <a16:creationId xmlns:a16="http://schemas.microsoft.com/office/drawing/2014/main" id="{68F45563-6023-46CC-833C-E0C607D5C619}"/>
              </a:ext>
            </a:extLst>
          </p:cNvPr>
          <p:cNvCxnSpPr>
            <a:cxnSpLocks/>
          </p:cNvCxnSpPr>
          <p:nvPr/>
        </p:nvCxnSpPr>
        <p:spPr>
          <a:xfrm flipH="1">
            <a:off x="2717726" y="3429000"/>
            <a:ext cx="13872" cy="881579"/>
          </a:xfrm>
          <a:prstGeom prst="straightConnector1">
            <a:avLst/>
          </a:prstGeom>
          <a:ln w="3810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27" name="Ευθύγραμμο βέλος σύνδεσης 26">
            <a:extLst>
              <a:ext uri="{FF2B5EF4-FFF2-40B4-BE49-F238E27FC236}">
                <a16:creationId xmlns:a16="http://schemas.microsoft.com/office/drawing/2014/main" id="{75DE35C1-2261-4307-A9C3-A4BF07AB5D13}"/>
              </a:ext>
            </a:extLst>
          </p:cNvPr>
          <p:cNvCxnSpPr>
            <a:cxnSpLocks/>
          </p:cNvCxnSpPr>
          <p:nvPr/>
        </p:nvCxnSpPr>
        <p:spPr>
          <a:xfrm>
            <a:off x="3677479" y="3404153"/>
            <a:ext cx="599661" cy="381001"/>
          </a:xfrm>
          <a:prstGeom prst="straightConnector1">
            <a:avLst/>
          </a:prstGeom>
          <a:ln w="38100">
            <a:solidFill>
              <a:schemeClr val="bg2"/>
            </a:solidFill>
            <a:tailEnd type="triangle"/>
          </a:ln>
        </p:spPr>
        <p:style>
          <a:lnRef idx="1">
            <a:schemeClr val="accent1"/>
          </a:lnRef>
          <a:fillRef idx="0">
            <a:schemeClr val="accent1"/>
          </a:fillRef>
          <a:effectRef idx="0">
            <a:schemeClr val="accent1"/>
          </a:effectRef>
          <a:fontRef idx="minor">
            <a:schemeClr val="tx1"/>
          </a:fontRef>
        </p:style>
      </p:cxnSp>
      <p:sp>
        <p:nvSpPr>
          <p:cNvPr id="31" name="Υπότιτλος 5">
            <a:extLst>
              <a:ext uri="{FF2B5EF4-FFF2-40B4-BE49-F238E27FC236}">
                <a16:creationId xmlns:a16="http://schemas.microsoft.com/office/drawing/2014/main" id="{1AA47CA8-EFF0-4B75-9470-5053316C968C}"/>
              </a:ext>
            </a:extLst>
          </p:cNvPr>
          <p:cNvSpPr txBox="1">
            <a:spLocks/>
          </p:cNvSpPr>
          <p:nvPr/>
        </p:nvSpPr>
        <p:spPr>
          <a:xfrm>
            <a:off x="5811074" y="834886"/>
            <a:ext cx="6380926" cy="6023114"/>
          </a:xfrm>
          <a:prstGeom prst="rect">
            <a:avLst/>
          </a:prstGeom>
          <a:noFill/>
        </p:spPr>
        <p:txBody>
          <a:bodyPr vert="horz" lIns="91440" tIns="45720" rIns="91440" bIns="45720" rtlCol="0">
            <a:normAutofit/>
          </a:bodyPr>
          <a:lstStyle>
            <a:lvl1pPr marL="0" indent="0" algn="ctr" defTabSz="914400" rtl="0" eaLnBrk="1" latinLnBrk="0" hangingPunct="1">
              <a:lnSpc>
                <a:spcPct val="100000"/>
              </a:lnSpc>
              <a:spcBef>
                <a:spcPts val="1000"/>
              </a:spcBef>
              <a:buClr>
                <a:schemeClr val="accent2"/>
              </a:buClr>
              <a:buFont typeface="Arial" panose="020B0604020202020204" pitchFamily="34" charset="0"/>
              <a:buNone/>
              <a:defRPr sz="2000" kern="1200">
                <a:solidFill>
                  <a:schemeClr val="tx1">
                    <a:lumMod val="75000"/>
                    <a:lumOff val="25000"/>
                  </a:schemeClr>
                </a:solidFill>
                <a:latin typeface="+mn-lt"/>
                <a:ea typeface="+mn-ea"/>
                <a:cs typeface="+mn-cs"/>
              </a:defRPr>
            </a:lvl1pPr>
            <a:lvl2pPr marL="457200" indent="0" algn="ctr" defTabSz="914400" rtl="0" eaLnBrk="1" latinLnBrk="0" hangingPunct="1">
              <a:lnSpc>
                <a:spcPct val="100000"/>
              </a:lnSpc>
              <a:spcBef>
                <a:spcPts val="1000"/>
              </a:spcBef>
              <a:buClr>
                <a:schemeClr val="accent2"/>
              </a:buClr>
              <a:buFont typeface="Arial" panose="020B0604020202020204" pitchFamily="34" charset="0"/>
              <a:buNone/>
              <a:defRPr sz="2000" kern="1200">
                <a:solidFill>
                  <a:schemeClr val="tx1">
                    <a:lumMod val="85000"/>
                    <a:lumOff val="15000"/>
                  </a:schemeClr>
                </a:solidFill>
                <a:latin typeface="+mn-lt"/>
                <a:ea typeface="+mn-ea"/>
                <a:cs typeface="+mn-cs"/>
              </a:defRPr>
            </a:lvl2pPr>
            <a:lvl3pPr marL="914400" indent="0" algn="ctr" defTabSz="914400" rtl="0" eaLnBrk="1" latinLnBrk="0" hangingPunct="1">
              <a:lnSpc>
                <a:spcPct val="100000"/>
              </a:lnSpc>
              <a:spcBef>
                <a:spcPts val="1000"/>
              </a:spcBef>
              <a:buClr>
                <a:schemeClr val="accent2"/>
              </a:buClr>
              <a:buFont typeface="Arial" panose="020B0604020202020204" pitchFamily="34" charset="0"/>
              <a:buNone/>
              <a:defRPr sz="1800" kern="1200">
                <a:solidFill>
                  <a:schemeClr val="tx1">
                    <a:lumMod val="85000"/>
                    <a:lumOff val="15000"/>
                  </a:schemeClr>
                </a:solidFill>
                <a:latin typeface="+mn-lt"/>
                <a:ea typeface="+mn-ea"/>
                <a:cs typeface="+mn-cs"/>
              </a:defRPr>
            </a:lvl3pPr>
            <a:lvl4pPr marL="13716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4pPr>
            <a:lvl5pPr marL="18288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5pPr>
            <a:lvl6pPr marL="22860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8pPr>
            <a:lvl9pPr marL="36576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9pPr>
          </a:lstStyle>
          <a:p>
            <a:pPr algn="just"/>
            <a:r>
              <a:rPr lang="el-GR" b="1" u="sng" dirty="0">
                <a:solidFill>
                  <a:schemeClr val="bg1"/>
                </a:solidFill>
                <a:latin typeface="+mj-lt"/>
              </a:rPr>
              <a:t>Άσκηση 2</a:t>
            </a:r>
            <a:r>
              <a:rPr lang="el-GR" b="1" u="sng" baseline="30000" dirty="0">
                <a:solidFill>
                  <a:schemeClr val="bg1"/>
                </a:solidFill>
                <a:latin typeface="+mj-lt"/>
              </a:rPr>
              <a:t>η</a:t>
            </a:r>
            <a:r>
              <a:rPr lang="el-GR" b="1" u="sng" dirty="0">
                <a:solidFill>
                  <a:schemeClr val="bg1"/>
                </a:solidFill>
                <a:latin typeface="+mj-lt"/>
              </a:rPr>
              <a:t>:</a:t>
            </a:r>
          </a:p>
          <a:p>
            <a:pPr algn="just"/>
            <a:r>
              <a:rPr lang="el-GR" sz="1800" dirty="0">
                <a:solidFill>
                  <a:schemeClr val="bg1"/>
                </a:solidFill>
                <a:latin typeface="+mj-lt"/>
                <a:cs typeface="Arial" panose="020B0604020202020204" pitchFamily="34" charset="0"/>
              </a:rPr>
              <a:t>Να χαρακτηρίσετε τις παρακάτω προτάσεις Σωστές ή Λανθασμένες, βάζοντας σε κύκλο το αντίστοιχο γράμμα (Σ ή Λ).</a:t>
            </a:r>
          </a:p>
          <a:p>
            <a:pPr algn="just"/>
            <a:r>
              <a:rPr lang="el-GR" sz="1800" dirty="0">
                <a:solidFill>
                  <a:schemeClr val="bg1"/>
                </a:solidFill>
                <a:latin typeface="+mj-lt"/>
                <a:cs typeface="Arial" panose="020B0604020202020204" pitchFamily="34" charset="0"/>
              </a:rPr>
              <a:t>1) Στις πολυπολιτισμικές κοινωνίες συμβιώνουν πολλών ειδών πολιτισμικές ομάδες με διαφορετικές αξίες.	(Σ/Λ)</a:t>
            </a:r>
          </a:p>
          <a:p>
            <a:pPr algn="just"/>
            <a:r>
              <a:rPr lang="el-GR" sz="1800" dirty="0">
                <a:solidFill>
                  <a:schemeClr val="bg1"/>
                </a:solidFill>
                <a:latin typeface="+mj-lt"/>
                <a:cs typeface="Arial" panose="020B0604020202020204" pitchFamily="34" charset="0"/>
              </a:rPr>
              <a:t>2) Στο κομμάτι των προκαταλήψεων, υπάρχουν μόνο θετικές αντιλήψεις για γεγονότα, όπου βασίζονται αποκλειστικά στην πραγματικότητα.				(Σ/Λ)</a:t>
            </a:r>
          </a:p>
          <a:p>
            <a:pPr algn="just"/>
            <a:r>
              <a:rPr lang="el-GR" sz="1800" dirty="0">
                <a:solidFill>
                  <a:schemeClr val="bg1"/>
                </a:solidFill>
                <a:latin typeface="+mj-lt"/>
                <a:cs typeface="Arial" panose="020B0604020202020204" pitchFamily="34" charset="0"/>
              </a:rPr>
              <a:t>3) Μία από τις κοινωνικές διακρίσεις έχει να κάνει με το χρώμα καθώς όμως και με τη φυλή, και μάλιστα αυτό έχει σαν αποτέλεσμα τον κοινωνικό ρατσισμό.     	(Σ/Λ)</a:t>
            </a:r>
          </a:p>
          <a:p>
            <a:pPr algn="just"/>
            <a:r>
              <a:rPr lang="el-GR" sz="1800" dirty="0">
                <a:solidFill>
                  <a:schemeClr val="bg1"/>
                </a:solidFill>
                <a:latin typeface="+mj-lt"/>
                <a:cs typeface="Arial" panose="020B0604020202020204" pitchFamily="34" charset="0"/>
              </a:rPr>
              <a:t>4)Οι προκαταλήψεις έχουν σαν αποτέλεσμα τις ευάλωτες κοινωνικές ομάδες. 			(Σ/Λ)</a:t>
            </a:r>
          </a:p>
          <a:p>
            <a:pPr algn="just"/>
            <a:endParaRPr lang="el-GR" sz="1800" dirty="0">
              <a:solidFill>
                <a:schemeClr val="bg1"/>
              </a:solidFill>
              <a:latin typeface="+mj-lt"/>
              <a:cs typeface="Arial" panose="020B0604020202020204" pitchFamily="34" charset="0"/>
            </a:endParaRPr>
          </a:p>
          <a:p>
            <a:pPr marL="342900" indent="-342900" algn="just">
              <a:buFont typeface="+mj-lt"/>
              <a:buAutoNum type="arabicPeriod"/>
            </a:pPr>
            <a:endParaRPr lang="el-GR" sz="1600" dirty="0">
              <a:solidFill>
                <a:schemeClr val="bg1"/>
              </a:solidFill>
              <a:latin typeface="+mj-lt"/>
              <a:cs typeface="Arial" panose="020B0604020202020204" pitchFamily="34" charset="0"/>
            </a:endParaRPr>
          </a:p>
          <a:p>
            <a:pPr algn="just"/>
            <a:endParaRPr lang="el-GR" dirty="0">
              <a:solidFill>
                <a:schemeClr val="bg1"/>
              </a:solidFill>
              <a:latin typeface="+mj-lt"/>
            </a:endParaRPr>
          </a:p>
        </p:txBody>
      </p:sp>
      <p:pic>
        <p:nvPicPr>
          <p:cNvPr id="10242" name="Picture 2" descr="Σχολείο για όλους! Πόσο σημαντικό είναι για τα παιδιά να νιώθουν ισότιμα  μέσα σε μία τάξη - PsychologyNow.gr">
            <a:extLst>
              <a:ext uri="{FF2B5EF4-FFF2-40B4-BE49-F238E27FC236}">
                <a16:creationId xmlns:a16="http://schemas.microsoft.com/office/drawing/2014/main" id="{3BA57E5F-3F0B-4BEA-8846-87ABBCC4C6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9546" y="5135217"/>
            <a:ext cx="3372680" cy="1722783"/>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57016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AD94A3DE-EDA6-4366-A82A-D10A5521EE87}"/>
              </a:ext>
            </a:extLst>
          </p:cNvPr>
          <p:cNvSpPr>
            <a:spLocks noGrp="1"/>
          </p:cNvSpPr>
          <p:nvPr>
            <p:ph type="ctrTitle"/>
          </p:nvPr>
        </p:nvSpPr>
        <p:spPr>
          <a:xfrm>
            <a:off x="3922642" y="173629"/>
            <a:ext cx="5074338" cy="701013"/>
          </a:xfrm>
        </p:spPr>
        <p:txBody>
          <a:bodyPr>
            <a:normAutofit/>
          </a:bodyPr>
          <a:lstStyle/>
          <a:p>
            <a:r>
              <a:rPr lang="el-GR" sz="2400" b="1" cap="none" spc="50" dirty="0">
                <a:ln w="0"/>
                <a:solidFill>
                  <a:schemeClr val="bg2"/>
                </a:solidFill>
                <a:effectLst>
                  <a:innerShdw blurRad="63500" dist="50800" dir="13500000">
                    <a:srgbClr val="000000">
                      <a:alpha val="50000"/>
                    </a:srgbClr>
                  </a:innerShdw>
                </a:effectLst>
              </a:rPr>
              <a:t>ΑΝΑΚΕΦΑΛΑΙΩΣΗ</a:t>
            </a:r>
          </a:p>
        </p:txBody>
      </p:sp>
      <p:sp>
        <p:nvSpPr>
          <p:cNvPr id="5" name="Ορθογώνιο 4">
            <a:extLst>
              <a:ext uri="{FF2B5EF4-FFF2-40B4-BE49-F238E27FC236}">
                <a16:creationId xmlns:a16="http://schemas.microsoft.com/office/drawing/2014/main" id="{B90D58E9-F927-4357-95A5-EB1442A64644}"/>
              </a:ext>
            </a:extLst>
          </p:cNvPr>
          <p:cNvSpPr/>
          <p:nvPr/>
        </p:nvSpPr>
        <p:spPr>
          <a:xfrm>
            <a:off x="4432848" y="1166190"/>
            <a:ext cx="3982281" cy="755373"/>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el-GR" b="1" u="sng" dirty="0">
                <a:solidFill>
                  <a:schemeClr val="bg1"/>
                </a:solidFill>
              </a:rPr>
              <a:t>ΔΙΑΚΡΙΣΕΙΣ ΚΟΙΝΩΝΙΚΩΝ ΟΜΑΔΩΝ</a:t>
            </a:r>
          </a:p>
        </p:txBody>
      </p:sp>
      <p:sp>
        <p:nvSpPr>
          <p:cNvPr id="6" name="Ορθογώνιο 5">
            <a:extLst>
              <a:ext uri="{FF2B5EF4-FFF2-40B4-BE49-F238E27FC236}">
                <a16:creationId xmlns:a16="http://schemas.microsoft.com/office/drawing/2014/main" id="{DFB8E151-114C-4924-A5C0-12D9687E2D4A}"/>
              </a:ext>
            </a:extLst>
          </p:cNvPr>
          <p:cNvSpPr/>
          <p:nvPr/>
        </p:nvSpPr>
        <p:spPr>
          <a:xfrm>
            <a:off x="1282149" y="2524538"/>
            <a:ext cx="2932042" cy="735496"/>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el-GR" b="1" u="sng" dirty="0">
                <a:solidFill>
                  <a:schemeClr val="bg1"/>
                </a:solidFill>
              </a:rPr>
              <a:t>ΜΙΚΡΕΣ &amp; ΜΕΓΑΛΕΣ</a:t>
            </a:r>
          </a:p>
        </p:txBody>
      </p:sp>
      <p:sp>
        <p:nvSpPr>
          <p:cNvPr id="7" name="Ορθογώνιο 6">
            <a:extLst>
              <a:ext uri="{FF2B5EF4-FFF2-40B4-BE49-F238E27FC236}">
                <a16:creationId xmlns:a16="http://schemas.microsoft.com/office/drawing/2014/main" id="{F64D11E1-BEEF-455E-86EF-41AEFE2102A2}"/>
              </a:ext>
            </a:extLst>
          </p:cNvPr>
          <p:cNvSpPr/>
          <p:nvPr/>
        </p:nvSpPr>
        <p:spPr>
          <a:xfrm>
            <a:off x="1003851" y="4909930"/>
            <a:ext cx="3488638" cy="755374"/>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el-GR" b="1" u="sng" dirty="0">
                <a:solidFill>
                  <a:schemeClr val="bg1"/>
                </a:solidFill>
              </a:rPr>
              <a:t>ΠΕΡΙΣΣΟΤΕΡΟ ΟΡΓΑΝΩΜΕΝΕΣ &amp; ΛΙΓΟΤΕΡΟ ΟΡΓΑΝΩΜΕΝΕΣ</a:t>
            </a:r>
          </a:p>
        </p:txBody>
      </p:sp>
      <p:sp>
        <p:nvSpPr>
          <p:cNvPr id="8" name="Ορθογώνιο 7">
            <a:extLst>
              <a:ext uri="{FF2B5EF4-FFF2-40B4-BE49-F238E27FC236}">
                <a16:creationId xmlns:a16="http://schemas.microsoft.com/office/drawing/2014/main" id="{6A566EA8-0AB6-489F-BAF9-C826905CC1B5}"/>
              </a:ext>
            </a:extLst>
          </p:cNvPr>
          <p:cNvSpPr/>
          <p:nvPr/>
        </p:nvSpPr>
        <p:spPr>
          <a:xfrm>
            <a:off x="8610599" y="4909930"/>
            <a:ext cx="2918790" cy="755374"/>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el-GR" b="1" u="sng" dirty="0">
                <a:solidFill>
                  <a:schemeClr val="bg1"/>
                </a:solidFill>
              </a:rPr>
              <a:t>ΠΡΩΤΟΓΕΝΕΙΣ &amp; ΔΕΥΤΕΡΟΓΕΝΕΙΣ</a:t>
            </a:r>
          </a:p>
        </p:txBody>
      </p:sp>
      <p:sp>
        <p:nvSpPr>
          <p:cNvPr id="9" name="Ορθογώνιο 8">
            <a:extLst>
              <a:ext uri="{FF2B5EF4-FFF2-40B4-BE49-F238E27FC236}">
                <a16:creationId xmlns:a16="http://schemas.microsoft.com/office/drawing/2014/main" id="{58DD2735-6B76-404E-96E5-439823AC7035}"/>
              </a:ext>
            </a:extLst>
          </p:cNvPr>
          <p:cNvSpPr/>
          <p:nvPr/>
        </p:nvSpPr>
        <p:spPr>
          <a:xfrm>
            <a:off x="4959626" y="3429000"/>
            <a:ext cx="2882349" cy="755374"/>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el-GR" b="1" u="sng" dirty="0">
                <a:solidFill>
                  <a:schemeClr val="bg1"/>
                </a:solidFill>
              </a:rPr>
              <a:t>ΑΝΟΙΚΤΕΣ &amp; ΚΛΕΙΣΤΕΣ</a:t>
            </a:r>
          </a:p>
        </p:txBody>
      </p:sp>
      <p:sp>
        <p:nvSpPr>
          <p:cNvPr id="10" name="Ορθογώνιο 9">
            <a:extLst>
              <a:ext uri="{FF2B5EF4-FFF2-40B4-BE49-F238E27FC236}">
                <a16:creationId xmlns:a16="http://schemas.microsoft.com/office/drawing/2014/main" id="{4084D723-F83C-49BD-9253-2F7B260164CC}"/>
              </a:ext>
            </a:extLst>
          </p:cNvPr>
          <p:cNvSpPr/>
          <p:nvPr/>
        </p:nvSpPr>
        <p:spPr>
          <a:xfrm>
            <a:off x="8719932" y="2524538"/>
            <a:ext cx="2918790" cy="735496"/>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el-GR" b="1" u="sng" dirty="0">
                <a:solidFill>
                  <a:schemeClr val="bg1"/>
                </a:solidFill>
              </a:rPr>
              <a:t>ΜΕΓΑΛΗΣ ΔΙΑΡΚΕΙΑΣ &amp; ΠΡΟΣΩΡΙΝΗΣ</a:t>
            </a:r>
          </a:p>
        </p:txBody>
      </p:sp>
      <p:cxnSp>
        <p:nvCxnSpPr>
          <p:cNvPr id="11" name="Ευθύγραμμο βέλος σύνδεσης 10">
            <a:extLst>
              <a:ext uri="{FF2B5EF4-FFF2-40B4-BE49-F238E27FC236}">
                <a16:creationId xmlns:a16="http://schemas.microsoft.com/office/drawing/2014/main" id="{B427BC67-0CCE-454E-9953-4AAE2B85365A}"/>
              </a:ext>
            </a:extLst>
          </p:cNvPr>
          <p:cNvCxnSpPr>
            <a:cxnSpLocks/>
          </p:cNvCxnSpPr>
          <p:nvPr/>
        </p:nvCxnSpPr>
        <p:spPr>
          <a:xfrm flipH="1">
            <a:off x="4238927" y="2017646"/>
            <a:ext cx="720699" cy="304800"/>
          </a:xfrm>
          <a:prstGeom prst="straightConnector1">
            <a:avLst/>
          </a:prstGeom>
          <a:ln w="3810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12" name="Ευθύγραμμο βέλος σύνδεσης 11">
            <a:extLst>
              <a:ext uri="{FF2B5EF4-FFF2-40B4-BE49-F238E27FC236}">
                <a16:creationId xmlns:a16="http://schemas.microsoft.com/office/drawing/2014/main" id="{1B708EA3-5AE5-4BA3-90FC-8008C87485BC}"/>
              </a:ext>
            </a:extLst>
          </p:cNvPr>
          <p:cNvCxnSpPr>
            <a:cxnSpLocks/>
          </p:cNvCxnSpPr>
          <p:nvPr/>
        </p:nvCxnSpPr>
        <p:spPr>
          <a:xfrm>
            <a:off x="8120271" y="2017646"/>
            <a:ext cx="599661" cy="381001"/>
          </a:xfrm>
          <a:prstGeom prst="straightConnector1">
            <a:avLst/>
          </a:prstGeom>
          <a:ln w="3810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13" name="Ευθύγραμμο βέλος σύνδεσης 12">
            <a:extLst>
              <a:ext uri="{FF2B5EF4-FFF2-40B4-BE49-F238E27FC236}">
                <a16:creationId xmlns:a16="http://schemas.microsoft.com/office/drawing/2014/main" id="{3185A577-CD39-482E-91AE-62B3F44EE93A}"/>
              </a:ext>
            </a:extLst>
          </p:cNvPr>
          <p:cNvCxnSpPr>
            <a:cxnSpLocks/>
          </p:cNvCxnSpPr>
          <p:nvPr/>
        </p:nvCxnSpPr>
        <p:spPr>
          <a:xfrm flipH="1">
            <a:off x="3889508" y="2208146"/>
            <a:ext cx="1398109" cy="2586446"/>
          </a:xfrm>
          <a:prstGeom prst="straightConnector1">
            <a:avLst/>
          </a:prstGeom>
          <a:ln w="3810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15" name="Ευθύγραμμο βέλος σύνδεσης 14">
            <a:extLst>
              <a:ext uri="{FF2B5EF4-FFF2-40B4-BE49-F238E27FC236}">
                <a16:creationId xmlns:a16="http://schemas.microsoft.com/office/drawing/2014/main" id="{EB4ADBC0-BECE-4880-B9DB-FBB329A41FCC}"/>
              </a:ext>
            </a:extLst>
          </p:cNvPr>
          <p:cNvCxnSpPr>
            <a:cxnSpLocks/>
          </p:cNvCxnSpPr>
          <p:nvPr/>
        </p:nvCxnSpPr>
        <p:spPr>
          <a:xfrm>
            <a:off x="7629942" y="2208146"/>
            <a:ext cx="1367038" cy="2586446"/>
          </a:xfrm>
          <a:prstGeom prst="straightConnector1">
            <a:avLst/>
          </a:prstGeom>
          <a:ln w="3810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17" name="Ευθύγραμμο βέλος σύνδεσης 16">
            <a:extLst>
              <a:ext uri="{FF2B5EF4-FFF2-40B4-BE49-F238E27FC236}">
                <a16:creationId xmlns:a16="http://schemas.microsoft.com/office/drawing/2014/main" id="{1095C2D9-5FC3-43B3-9BDA-A79893339612}"/>
              </a:ext>
            </a:extLst>
          </p:cNvPr>
          <p:cNvCxnSpPr>
            <a:cxnSpLocks/>
          </p:cNvCxnSpPr>
          <p:nvPr/>
        </p:nvCxnSpPr>
        <p:spPr>
          <a:xfrm>
            <a:off x="6363735" y="2170046"/>
            <a:ext cx="0" cy="1089317"/>
          </a:xfrm>
          <a:prstGeom prst="straightConnector1">
            <a:avLst/>
          </a:prstGeom>
          <a:ln w="38100">
            <a:solidFill>
              <a:schemeClr val="bg2"/>
            </a:solidFill>
            <a:tailEnd type="triangle"/>
          </a:ln>
        </p:spPr>
        <p:style>
          <a:lnRef idx="1">
            <a:schemeClr val="accent1"/>
          </a:lnRef>
          <a:fillRef idx="0">
            <a:schemeClr val="accent1"/>
          </a:fillRef>
          <a:effectRef idx="0">
            <a:schemeClr val="accent1"/>
          </a:effectRef>
          <a:fontRef idx="minor">
            <a:schemeClr val="tx1"/>
          </a:fontRef>
        </p:style>
      </p:cxnSp>
      <p:pic>
        <p:nvPicPr>
          <p:cNvPr id="8194" name="Picture 2" descr="ανακεφαλαίωση λέξης σε φύλλο λευκού χαρτιού στα χέρια ενός επιχειρηματία  θολή. συνοπτική έννοια Στοκ Εικόνα - εικόνα από : 196972807">
            <a:extLst>
              <a:ext uri="{FF2B5EF4-FFF2-40B4-BE49-F238E27FC236}">
                <a16:creationId xmlns:a16="http://schemas.microsoft.com/office/drawing/2014/main" id="{526FEC49-BCF1-4192-8A96-AEEE66080B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103941">
            <a:off x="287799" y="451957"/>
            <a:ext cx="2477817" cy="1626067"/>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61269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03E8958-39FB-4C06-9717-AE7B259B4B29}"/>
              </a:ext>
            </a:extLst>
          </p:cNvPr>
          <p:cNvSpPr>
            <a:spLocks noGrp="1"/>
          </p:cNvSpPr>
          <p:nvPr>
            <p:ph type="ctrTitle"/>
          </p:nvPr>
        </p:nvSpPr>
        <p:spPr/>
        <p:txBody>
          <a:bodyPr>
            <a:normAutofit/>
          </a:bodyPr>
          <a:lstStyle/>
          <a:p>
            <a:r>
              <a:rPr lang="el-GR" cap="none" dirty="0">
                <a:latin typeface="Times New Roman" panose="02020603050405020304" pitchFamily="18" charset="0"/>
                <a:cs typeface="Times New Roman" panose="02020603050405020304" pitchFamily="18" charset="0"/>
              </a:rPr>
              <a:t>Εργασία για το σπίτι: </a:t>
            </a:r>
            <a:br>
              <a:rPr lang="el-GR" cap="none" dirty="0">
                <a:latin typeface="Times New Roman" panose="02020603050405020304" pitchFamily="18" charset="0"/>
                <a:cs typeface="Times New Roman" panose="02020603050405020304" pitchFamily="18" charset="0"/>
              </a:rPr>
            </a:br>
            <a:r>
              <a:rPr lang="el-GR" cap="none" dirty="0">
                <a:latin typeface="Times New Roman" panose="02020603050405020304" pitchFamily="18" charset="0"/>
                <a:cs typeface="Times New Roman" panose="02020603050405020304" pitchFamily="18" charset="0"/>
              </a:rPr>
              <a:t>«Ρουμπρίκα Αξιολόγησης»</a:t>
            </a:r>
          </a:p>
        </p:txBody>
      </p:sp>
      <p:sp>
        <p:nvSpPr>
          <p:cNvPr id="3" name="Υπότιτλος 2">
            <a:extLst>
              <a:ext uri="{FF2B5EF4-FFF2-40B4-BE49-F238E27FC236}">
                <a16:creationId xmlns:a16="http://schemas.microsoft.com/office/drawing/2014/main" id="{46BE9985-C3B0-4981-BEDF-0994CE636CCB}"/>
              </a:ext>
            </a:extLst>
          </p:cNvPr>
          <p:cNvSpPr>
            <a:spLocks noGrp="1"/>
          </p:cNvSpPr>
          <p:nvPr>
            <p:ph type="subTitle" idx="1"/>
          </p:nvPr>
        </p:nvSpPr>
        <p:spPr/>
        <p:txBody>
          <a:bodyPr/>
          <a:lstStyle/>
          <a:p>
            <a:endParaRPr lang="el-GR"/>
          </a:p>
        </p:txBody>
      </p:sp>
      <p:graphicFrame>
        <p:nvGraphicFramePr>
          <p:cNvPr id="4" name="Θέση περιεχομένου 3">
            <a:extLst>
              <a:ext uri="{FF2B5EF4-FFF2-40B4-BE49-F238E27FC236}">
                <a16:creationId xmlns:a16="http://schemas.microsoft.com/office/drawing/2014/main" id="{C7D4C663-8163-427D-A415-E3C450060D58}"/>
              </a:ext>
            </a:extLst>
          </p:cNvPr>
          <p:cNvGraphicFramePr>
            <a:graphicFrameLocks noGrp="1"/>
          </p:cNvGraphicFramePr>
          <p:nvPr>
            <p:ph sz="quarter" idx="4294967295"/>
            <p:extLst>
              <p:ext uri="{D42A27DB-BD31-4B8C-83A1-F6EECF244321}">
                <p14:modId xmlns:p14="http://schemas.microsoft.com/office/powerpoint/2010/main" val="4149020384"/>
              </p:ext>
            </p:extLst>
          </p:nvPr>
        </p:nvGraphicFramePr>
        <p:xfrm>
          <a:off x="0" y="2366963"/>
          <a:ext cx="12191998" cy="2381454"/>
        </p:xfrm>
        <a:graphic>
          <a:graphicData uri="http://schemas.openxmlformats.org/drawingml/2006/table">
            <a:tbl>
              <a:tblPr firstRow="1" bandRow="1">
                <a:tableStyleId>{37CE84F3-28C3-443E-9E96-99CF82512B78}</a:tableStyleId>
              </a:tblPr>
              <a:tblGrid>
                <a:gridCol w="1730326">
                  <a:extLst>
                    <a:ext uri="{9D8B030D-6E8A-4147-A177-3AD203B41FA5}">
                      <a16:colId xmlns:a16="http://schemas.microsoft.com/office/drawing/2014/main" val="723361882"/>
                    </a:ext>
                  </a:extLst>
                </a:gridCol>
                <a:gridCol w="1753102">
                  <a:extLst>
                    <a:ext uri="{9D8B030D-6E8A-4147-A177-3AD203B41FA5}">
                      <a16:colId xmlns:a16="http://schemas.microsoft.com/office/drawing/2014/main" val="3097906864"/>
                    </a:ext>
                  </a:extLst>
                </a:gridCol>
                <a:gridCol w="1741714">
                  <a:extLst>
                    <a:ext uri="{9D8B030D-6E8A-4147-A177-3AD203B41FA5}">
                      <a16:colId xmlns:a16="http://schemas.microsoft.com/office/drawing/2014/main" val="3556200154"/>
                    </a:ext>
                  </a:extLst>
                </a:gridCol>
                <a:gridCol w="1741714">
                  <a:extLst>
                    <a:ext uri="{9D8B030D-6E8A-4147-A177-3AD203B41FA5}">
                      <a16:colId xmlns:a16="http://schemas.microsoft.com/office/drawing/2014/main" val="3863727921"/>
                    </a:ext>
                  </a:extLst>
                </a:gridCol>
                <a:gridCol w="1741714">
                  <a:extLst>
                    <a:ext uri="{9D8B030D-6E8A-4147-A177-3AD203B41FA5}">
                      <a16:colId xmlns:a16="http://schemas.microsoft.com/office/drawing/2014/main" val="1550239736"/>
                    </a:ext>
                  </a:extLst>
                </a:gridCol>
                <a:gridCol w="1741714">
                  <a:extLst>
                    <a:ext uri="{9D8B030D-6E8A-4147-A177-3AD203B41FA5}">
                      <a16:colId xmlns:a16="http://schemas.microsoft.com/office/drawing/2014/main" val="1505365268"/>
                    </a:ext>
                  </a:extLst>
                </a:gridCol>
                <a:gridCol w="1741714">
                  <a:extLst>
                    <a:ext uri="{9D8B030D-6E8A-4147-A177-3AD203B41FA5}">
                      <a16:colId xmlns:a16="http://schemas.microsoft.com/office/drawing/2014/main" val="3182611684"/>
                    </a:ext>
                  </a:extLst>
                </a:gridCol>
              </a:tblGrid>
              <a:tr h="809290">
                <a:tc>
                  <a:txBody>
                    <a:bodyPr/>
                    <a:lstStyle/>
                    <a:p>
                      <a:pPr algn="ctr"/>
                      <a:endParaRPr lang="el-GR" dirty="0"/>
                    </a:p>
                    <a:p>
                      <a:pPr algn="ctr"/>
                      <a:r>
                        <a:rPr lang="el-GR" dirty="0"/>
                        <a:t>ΜΕΛΗ</a:t>
                      </a:r>
                    </a:p>
                  </a:txBody>
                  <a:tcPr/>
                </a:tc>
                <a:tc>
                  <a:txBody>
                    <a:bodyPr/>
                    <a:lstStyle/>
                    <a:p>
                      <a:pPr algn="ctr"/>
                      <a:endParaRPr lang="el-GR" dirty="0"/>
                    </a:p>
                    <a:p>
                      <a:pPr algn="ctr"/>
                      <a:r>
                        <a:rPr lang="el-GR" dirty="0"/>
                        <a:t>ΕΝΕΡΓΟΣ ΣΥΜΜΕΤΟΧΗ</a:t>
                      </a:r>
                    </a:p>
                  </a:txBody>
                  <a:tcPr/>
                </a:tc>
                <a:tc>
                  <a:txBody>
                    <a:bodyPr/>
                    <a:lstStyle/>
                    <a:p>
                      <a:pPr algn="ctr"/>
                      <a:endParaRPr lang="el-GR" dirty="0"/>
                    </a:p>
                    <a:p>
                      <a:pPr algn="ctr"/>
                      <a:r>
                        <a:rPr lang="el-GR" dirty="0"/>
                        <a:t>ΟΡΓΑΝΩΣΗ ΕΡΓΑΣΙΑΣ</a:t>
                      </a:r>
                    </a:p>
                  </a:txBody>
                  <a:tcPr/>
                </a:tc>
                <a:tc>
                  <a:txBody>
                    <a:bodyPr/>
                    <a:lstStyle/>
                    <a:p>
                      <a:pPr algn="ctr"/>
                      <a:endParaRPr lang="el-GR" dirty="0"/>
                    </a:p>
                    <a:p>
                      <a:pPr algn="ctr"/>
                      <a:r>
                        <a:rPr lang="el-GR" sz="1500" dirty="0"/>
                        <a:t>ΥΠΕΥΘΥΝΟΤΗΤΑ</a:t>
                      </a:r>
                    </a:p>
                  </a:txBody>
                  <a:tcPr/>
                </a:tc>
                <a:tc>
                  <a:txBody>
                    <a:bodyPr/>
                    <a:lstStyle/>
                    <a:p>
                      <a:pPr algn="ctr"/>
                      <a:endParaRPr lang="el-GR" dirty="0"/>
                    </a:p>
                    <a:p>
                      <a:pPr algn="ctr"/>
                      <a:r>
                        <a:rPr lang="el-GR" dirty="0"/>
                        <a:t>ΓΕΝΙΚΗ </a:t>
                      </a:r>
                      <a:r>
                        <a:rPr lang="el-GR" sz="1700" dirty="0"/>
                        <a:t>ΣΥΜΠΕΡΙΦΟΡΑ</a:t>
                      </a:r>
                    </a:p>
                  </a:txBody>
                  <a:tcPr/>
                </a:tc>
                <a:tc>
                  <a:txBody>
                    <a:bodyPr/>
                    <a:lstStyle/>
                    <a:p>
                      <a:pPr algn="ctr"/>
                      <a:r>
                        <a:rPr lang="el-GR" sz="1700" dirty="0"/>
                        <a:t>ΔΕΞΙΟΤΗΤΑ ΕΠΙΛΥΣΗΣ ΣΥΓΚΡΟΥΣΕΩΝ</a:t>
                      </a:r>
                    </a:p>
                  </a:txBody>
                  <a:tcPr/>
                </a:tc>
                <a:tc>
                  <a:txBody>
                    <a:bodyPr/>
                    <a:lstStyle/>
                    <a:p>
                      <a:pPr algn="ctr"/>
                      <a:endParaRPr lang="el-GR" dirty="0"/>
                    </a:p>
                    <a:p>
                      <a:pPr algn="ctr"/>
                      <a:r>
                        <a:rPr lang="el-GR" dirty="0"/>
                        <a:t>ΣΥΝΟΛΟ </a:t>
                      </a:r>
                      <a:r>
                        <a:rPr lang="el-GR" sz="1700" dirty="0"/>
                        <a:t>ΒΑΘΜΟΛΟΓΙΑΣ</a:t>
                      </a:r>
                    </a:p>
                  </a:txBody>
                  <a:tcPr/>
                </a:tc>
                <a:extLst>
                  <a:ext uri="{0D108BD9-81ED-4DB2-BD59-A6C34878D82A}">
                    <a16:rowId xmlns:a16="http://schemas.microsoft.com/office/drawing/2014/main" val="2680250547"/>
                  </a:ext>
                </a:extLst>
              </a:tr>
              <a:tr h="733527">
                <a:tc>
                  <a:txBody>
                    <a:bodyPr/>
                    <a:lstStyle/>
                    <a:p>
                      <a:r>
                        <a:rPr lang="el-GR" dirty="0"/>
                        <a:t>Εκπρόσωπος</a:t>
                      </a:r>
                    </a:p>
                  </a:txBody>
                  <a:tcPr/>
                </a:tc>
                <a:tc>
                  <a:txBody>
                    <a:bodyPr/>
                    <a:lstStyle/>
                    <a:p>
                      <a:endParaRPr lang="el-GR" dirty="0"/>
                    </a:p>
                  </a:txBody>
                  <a:tcPr/>
                </a:tc>
                <a:tc>
                  <a:txBody>
                    <a:bodyPr/>
                    <a:lstStyle/>
                    <a:p>
                      <a:endParaRPr lang="el-GR" dirty="0"/>
                    </a:p>
                  </a:txBody>
                  <a:tcPr/>
                </a:tc>
                <a:tc>
                  <a:txBody>
                    <a:bodyPr/>
                    <a:lstStyle/>
                    <a:p>
                      <a:endParaRPr lang="el-GR" dirty="0"/>
                    </a:p>
                  </a:txBody>
                  <a:tcPr/>
                </a:tc>
                <a:tc>
                  <a:txBody>
                    <a:bodyPr/>
                    <a:lstStyle/>
                    <a:p>
                      <a:endParaRPr lang="el-GR" dirty="0"/>
                    </a:p>
                  </a:txBody>
                  <a:tcPr/>
                </a:tc>
                <a:tc>
                  <a:txBody>
                    <a:bodyPr/>
                    <a:lstStyle/>
                    <a:p>
                      <a:endParaRPr lang="el-GR" dirty="0"/>
                    </a:p>
                  </a:txBody>
                  <a:tcPr/>
                </a:tc>
                <a:tc>
                  <a:txBody>
                    <a:bodyPr/>
                    <a:lstStyle/>
                    <a:p>
                      <a:endParaRPr lang="el-GR" dirty="0"/>
                    </a:p>
                  </a:txBody>
                  <a:tcPr/>
                </a:tc>
                <a:extLst>
                  <a:ext uri="{0D108BD9-81ED-4DB2-BD59-A6C34878D82A}">
                    <a16:rowId xmlns:a16="http://schemas.microsoft.com/office/drawing/2014/main" val="4121243301"/>
                  </a:ext>
                </a:extLst>
              </a:tr>
              <a:tr h="733527">
                <a:tc>
                  <a:txBody>
                    <a:bodyPr/>
                    <a:lstStyle/>
                    <a:p>
                      <a:r>
                        <a:rPr lang="el-GR" dirty="0"/>
                        <a:t>Γραμματέας</a:t>
                      </a:r>
                    </a:p>
                  </a:txBody>
                  <a:tcPr/>
                </a:tc>
                <a:tc>
                  <a:txBody>
                    <a:bodyPr/>
                    <a:lstStyle/>
                    <a:p>
                      <a:endParaRPr lang="el-GR" dirty="0"/>
                    </a:p>
                  </a:txBody>
                  <a:tcPr/>
                </a:tc>
                <a:tc>
                  <a:txBody>
                    <a:bodyPr/>
                    <a:lstStyle/>
                    <a:p>
                      <a:endParaRPr lang="el-GR" dirty="0"/>
                    </a:p>
                  </a:txBody>
                  <a:tcPr/>
                </a:tc>
                <a:tc>
                  <a:txBody>
                    <a:bodyPr/>
                    <a:lstStyle/>
                    <a:p>
                      <a:endParaRPr lang="el-GR" dirty="0"/>
                    </a:p>
                  </a:txBody>
                  <a:tcPr/>
                </a:tc>
                <a:tc>
                  <a:txBody>
                    <a:bodyPr/>
                    <a:lstStyle/>
                    <a:p>
                      <a:endParaRPr lang="el-GR" dirty="0"/>
                    </a:p>
                  </a:txBody>
                  <a:tcPr/>
                </a:tc>
                <a:tc>
                  <a:txBody>
                    <a:bodyPr/>
                    <a:lstStyle/>
                    <a:p>
                      <a:endParaRPr lang="el-GR" dirty="0"/>
                    </a:p>
                  </a:txBody>
                  <a:tcPr/>
                </a:tc>
                <a:tc>
                  <a:txBody>
                    <a:bodyPr/>
                    <a:lstStyle/>
                    <a:p>
                      <a:endParaRPr lang="el-GR" dirty="0"/>
                    </a:p>
                  </a:txBody>
                  <a:tcPr/>
                </a:tc>
                <a:extLst>
                  <a:ext uri="{0D108BD9-81ED-4DB2-BD59-A6C34878D82A}">
                    <a16:rowId xmlns:a16="http://schemas.microsoft.com/office/drawing/2014/main" val="3089904206"/>
                  </a:ext>
                </a:extLst>
              </a:tr>
            </a:tbl>
          </a:graphicData>
        </a:graphic>
      </p:graphicFrame>
      <p:sp>
        <p:nvSpPr>
          <p:cNvPr id="5" name="TextBox 4">
            <a:extLst>
              <a:ext uri="{FF2B5EF4-FFF2-40B4-BE49-F238E27FC236}">
                <a16:creationId xmlns:a16="http://schemas.microsoft.com/office/drawing/2014/main" id="{50C130D3-D7D1-493F-8BBC-9B08EBE95AF4}"/>
              </a:ext>
            </a:extLst>
          </p:cNvPr>
          <p:cNvSpPr txBox="1"/>
          <p:nvPr/>
        </p:nvSpPr>
        <p:spPr>
          <a:xfrm>
            <a:off x="25571" y="1255492"/>
            <a:ext cx="11518002" cy="707886"/>
          </a:xfrm>
          <a:prstGeom prst="rect">
            <a:avLst/>
          </a:prstGeom>
          <a:noFill/>
        </p:spPr>
        <p:txBody>
          <a:bodyPr wrap="square" rtlCol="0">
            <a:spAutoFit/>
          </a:bodyPr>
          <a:lstStyle/>
          <a:p>
            <a:pPr algn="ctr"/>
            <a:r>
              <a:rPr lang="el-GR" sz="2000" dirty="0">
                <a:solidFill>
                  <a:schemeClr val="bg1"/>
                </a:solidFill>
                <a:latin typeface="+mj-lt"/>
                <a:cs typeface="Times New Roman" panose="02020603050405020304" pitchFamily="18" charset="0"/>
              </a:rPr>
              <a:t>Σημειώστε σε κάθε πεδίο τον αντίστοιχο αριθμό, που θεωρείτε εσείς οι ίδιοι ότι αντιστοιχεί στην προσωπική αλλά παράλληλα και στην ομαδική σας απόδοση.</a:t>
            </a:r>
          </a:p>
        </p:txBody>
      </p:sp>
      <p:graphicFrame>
        <p:nvGraphicFramePr>
          <p:cNvPr id="7" name="Πίνακας 6">
            <a:extLst>
              <a:ext uri="{FF2B5EF4-FFF2-40B4-BE49-F238E27FC236}">
                <a16:creationId xmlns:a16="http://schemas.microsoft.com/office/drawing/2014/main" id="{FAE9FB5C-8E60-473A-8A80-647B01585E9D}"/>
              </a:ext>
            </a:extLst>
          </p:cNvPr>
          <p:cNvGraphicFramePr>
            <a:graphicFrameLocks noGrp="1"/>
          </p:cNvGraphicFramePr>
          <p:nvPr>
            <p:extLst/>
          </p:nvPr>
        </p:nvGraphicFramePr>
        <p:xfrm>
          <a:off x="1328616" y="5601156"/>
          <a:ext cx="8128000" cy="370840"/>
        </p:xfrm>
        <a:graphic>
          <a:graphicData uri="http://schemas.openxmlformats.org/drawingml/2006/table">
            <a:tbl>
              <a:tblPr firstRow="1" bandRow="1">
                <a:tableStyleId>{8FD4443E-F989-4FC4-A0C8-D5A2AF1F390B}</a:tableStyleId>
              </a:tblPr>
              <a:tblGrid>
                <a:gridCol w="2032000">
                  <a:extLst>
                    <a:ext uri="{9D8B030D-6E8A-4147-A177-3AD203B41FA5}">
                      <a16:colId xmlns:a16="http://schemas.microsoft.com/office/drawing/2014/main" val="1170350895"/>
                    </a:ext>
                  </a:extLst>
                </a:gridCol>
                <a:gridCol w="2032000">
                  <a:extLst>
                    <a:ext uri="{9D8B030D-6E8A-4147-A177-3AD203B41FA5}">
                      <a16:colId xmlns:a16="http://schemas.microsoft.com/office/drawing/2014/main" val="3028561799"/>
                    </a:ext>
                  </a:extLst>
                </a:gridCol>
                <a:gridCol w="2032000">
                  <a:extLst>
                    <a:ext uri="{9D8B030D-6E8A-4147-A177-3AD203B41FA5}">
                      <a16:colId xmlns:a16="http://schemas.microsoft.com/office/drawing/2014/main" val="3501753328"/>
                    </a:ext>
                  </a:extLst>
                </a:gridCol>
                <a:gridCol w="2032000">
                  <a:extLst>
                    <a:ext uri="{9D8B030D-6E8A-4147-A177-3AD203B41FA5}">
                      <a16:colId xmlns:a16="http://schemas.microsoft.com/office/drawing/2014/main" val="2655446099"/>
                    </a:ext>
                  </a:extLst>
                </a:gridCol>
              </a:tblGrid>
              <a:tr h="370840">
                <a:tc>
                  <a:txBody>
                    <a:bodyPr/>
                    <a:lstStyle/>
                    <a:p>
                      <a:pPr marL="342900" indent="-342900">
                        <a:buAutoNum type="arabicParenR"/>
                      </a:pPr>
                      <a:r>
                        <a:rPr lang="el-GR" dirty="0"/>
                        <a:t>ΑΝΕΠΑΡΚΗΣ</a:t>
                      </a:r>
                    </a:p>
                  </a:txBody>
                  <a:tcPr>
                    <a:lnL>
                      <a:noFill/>
                    </a:lnL>
                    <a:lnR>
                      <a:noFill/>
                    </a:lnR>
                    <a:lnT>
                      <a:noFill/>
                    </a:lnT>
                    <a:lnB w="25400" cmpd="sng">
                      <a:noFill/>
                    </a:lnB>
                  </a:tcPr>
                </a:tc>
                <a:tc>
                  <a:txBody>
                    <a:bodyPr/>
                    <a:lstStyle/>
                    <a:p>
                      <a:pPr marL="342900" indent="-342900">
                        <a:buAutoNum type="arabicParenR" startAt="2"/>
                      </a:pPr>
                      <a:r>
                        <a:rPr lang="el-GR" dirty="0"/>
                        <a:t>  ΜΕΤΡΙΑ</a:t>
                      </a:r>
                    </a:p>
                  </a:txBody>
                  <a:tcPr>
                    <a:lnL>
                      <a:noFill/>
                    </a:lnL>
                    <a:lnR>
                      <a:noFill/>
                    </a:lnR>
                    <a:lnT>
                      <a:noFill/>
                    </a:lnT>
                    <a:lnB w="25400" cmpd="sng">
                      <a:noFill/>
                    </a:lnB>
                  </a:tcPr>
                </a:tc>
                <a:tc>
                  <a:txBody>
                    <a:bodyPr/>
                    <a:lstStyle/>
                    <a:p>
                      <a:r>
                        <a:rPr lang="el-GR" dirty="0"/>
                        <a:t>3)      ΚΑΛΑ</a:t>
                      </a:r>
                    </a:p>
                  </a:txBody>
                  <a:tcPr>
                    <a:lnL>
                      <a:noFill/>
                    </a:lnL>
                    <a:lnR>
                      <a:noFill/>
                    </a:lnR>
                    <a:lnT>
                      <a:noFill/>
                    </a:lnT>
                    <a:lnB w="25400" cmpd="sng">
                      <a:noFill/>
                    </a:lnB>
                  </a:tcPr>
                </a:tc>
                <a:tc>
                  <a:txBody>
                    <a:bodyPr/>
                    <a:lstStyle/>
                    <a:p>
                      <a:r>
                        <a:rPr lang="el-GR" dirty="0"/>
                        <a:t>4)     ΑΡΙΣΤΑ</a:t>
                      </a:r>
                    </a:p>
                  </a:txBody>
                  <a:tcPr>
                    <a:lnL>
                      <a:noFill/>
                    </a:lnL>
                    <a:lnR>
                      <a:noFill/>
                    </a:lnR>
                    <a:lnT>
                      <a:noFill/>
                    </a:lnT>
                    <a:lnB w="25400" cmpd="sng">
                      <a:noFill/>
                    </a:lnB>
                  </a:tcPr>
                </a:tc>
                <a:extLst>
                  <a:ext uri="{0D108BD9-81ED-4DB2-BD59-A6C34878D82A}">
                    <a16:rowId xmlns:a16="http://schemas.microsoft.com/office/drawing/2014/main" val="3493881240"/>
                  </a:ext>
                </a:extLst>
              </a:tr>
            </a:tbl>
          </a:graphicData>
        </a:graphic>
      </p:graphicFrame>
      <p:cxnSp>
        <p:nvCxnSpPr>
          <p:cNvPr id="9" name="Ευθεία γραμμή σύνδεσης 8">
            <a:extLst>
              <a:ext uri="{FF2B5EF4-FFF2-40B4-BE49-F238E27FC236}">
                <a16:creationId xmlns:a16="http://schemas.microsoft.com/office/drawing/2014/main" id="{F0A88E65-6AE4-4BFE-B9EA-E03A9F414A9D}"/>
              </a:ext>
            </a:extLst>
          </p:cNvPr>
          <p:cNvCxnSpPr/>
          <p:nvPr/>
        </p:nvCxnSpPr>
        <p:spPr>
          <a:xfrm>
            <a:off x="0" y="3953022"/>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Ευθεία γραμμή σύνδεσης 10">
            <a:extLst>
              <a:ext uri="{FF2B5EF4-FFF2-40B4-BE49-F238E27FC236}">
                <a16:creationId xmlns:a16="http://schemas.microsoft.com/office/drawing/2014/main" id="{A0898D88-965E-4EE9-BB9D-D099ADB5D02B}"/>
              </a:ext>
            </a:extLst>
          </p:cNvPr>
          <p:cNvCxnSpPr>
            <a:cxnSpLocks/>
          </p:cNvCxnSpPr>
          <p:nvPr/>
        </p:nvCxnSpPr>
        <p:spPr>
          <a:xfrm>
            <a:off x="1712997" y="2366963"/>
            <a:ext cx="0" cy="2381454"/>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Ευθεία γραμμή σύνδεσης 11">
            <a:extLst>
              <a:ext uri="{FF2B5EF4-FFF2-40B4-BE49-F238E27FC236}">
                <a16:creationId xmlns:a16="http://schemas.microsoft.com/office/drawing/2014/main" id="{014F6D01-A738-4F5D-8AA0-9F48F3A3DF92}"/>
              </a:ext>
            </a:extLst>
          </p:cNvPr>
          <p:cNvCxnSpPr>
            <a:cxnSpLocks/>
          </p:cNvCxnSpPr>
          <p:nvPr/>
        </p:nvCxnSpPr>
        <p:spPr>
          <a:xfrm>
            <a:off x="10464018" y="2366963"/>
            <a:ext cx="0" cy="2381454"/>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Ευθεία γραμμή σύνδεσης 12">
            <a:extLst>
              <a:ext uri="{FF2B5EF4-FFF2-40B4-BE49-F238E27FC236}">
                <a16:creationId xmlns:a16="http://schemas.microsoft.com/office/drawing/2014/main" id="{8209C5BC-CFD5-4C8B-A68B-74BDB9965022}"/>
              </a:ext>
            </a:extLst>
          </p:cNvPr>
          <p:cNvCxnSpPr>
            <a:cxnSpLocks/>
          </p:cNvCxnSpPr>
          <p:nvPr/>
        </p:nvCxnSpPr>
        <p:spPr>
          <a:xfrm>
            <a:off x="8731348" y="2366963"/>
            <a:ext cx="0" cy="2381454"/>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Ευθεία γραμμή σύνδεσης 13">
            <a:extLst>
              <a:ext uri="{FF2B5EF4-FFF2-40B4-BE49-F238E27FC236}">
                <a16:creationId xmlns:a16="http://schemas.microsoft.com/office/drawing/2014/main" id="{F0C2CCB8-BF57-49D0-A125-4EE69A431BC6}"/>
              </a:ext>
            </a:extLst>
          </p:cNvPr>
          <p:cNvCxnSpPr>
            <a:cxnSpLocks/>
          </p:cNvCxnSpPr>
          <p:nvPr/>
        </p:nvCxnSpPr>
        <p:spPr>
          <a:xfrm>
            <a:off x="6998676" y="2366963"/>
            <a:ext cx="0" cy="2381454"/>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Ευθεία γραμμή σύνδεσης 14">
            <a:extLst>
              <a:ext uri="{FF2B5EF4-FFF2-40B4-BE49-F238E27FC236}">
                <a16:creationId xmlns:a16="http://schemas.microsoft.com/office/drawing/2014/main" id="{1B9C0D77-78C3-4473-96EC-36FF7C82C72C}"/>
              </a:ext>
            </a:extLst>
          </p:cNvPr>
          <p:cNvCxnSpPr>
            <a:cxnSpLocks/>
          </p:cNvCxnSpPr>
          <p:nvPr/>
        </p:nvCxnSpPr>
        <p:spPr>
          <a:xfrm>
            <a:off x="5209735" y="2366963"/>
            <a:ext cx="0" cy="2381454"/>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Ευθεία γραμμή σύνδεσης 15">
            <a:extLst>
              <a:ext uri="{FF2B5EF4-FFF2-40B4-BE49-F238E27FC236}">
                <a16:creationId xmlns:a16="http://schemas.microsoft.com/office/drawing/2014/main" id="{791E8C6B-77DF-4E90-A097-D535C76EF2BB}"/>
              </a:ext>
            </a:extLst>
          </p:cNvPr>
          <p:cNvCxnSpPr>
            <a:cxnSpLocks/>
          </p:cNvCxnSpPr>
          <p:nvPr/>
        </p:nvCxnSpPr>
        <p:spPr>
          <a:xfrm>
            <a:off x="3491134" y="2366963"/>
            <a:ext cx="0" cy="2381454"/>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Τίτλος 3">
            <a:extLst>
              <a:ext uri="{FF2B5EF4-FFF2-40B4-BE49-F238E27FC236}">
                <a16:creationId xmlns:a16="http://schemas.microsoft.com/office/drawing/2014/main" id="{6E6E6412-FBAC-4A8A-8DA2-7364FD19717E}"/>
              </a:ext>
            </a:extLst>
          </p:cNvPr>
          <p:cNvSpPr txBox="1">
            <a:spLocks/>
          </p:cNvSpPr>
          <p:nvPr/>
        </p:nvSpPr>
        <p:spPr bwMode="blackWhite">
          <a:xfrm>
            <a:off x="2971652" y="205865"/>
            <a:ext cx="5759696" cy="925233"/>
          </a:xfrm>
          <a:prstGeom prst="rect">
            <a:avLst/>
          </a:prstGeom>
          <a:solidFill>
            <a:srgbClr val="FFFFFF"/>
          </a:solidFill>
          <a:ln w="38100" cap="sq">
            <a:solidFill>
              <a:srgbClr val="404040"/>
            </a:solidFill>
            <a:miter lim="800000"/>
          </a:ln>
        </p:spPr>
        <p:txBody>
          <a:bodyPr vert="horz" lIns="274320" tIns="182880" rIns="274320" bIns="182880" rtlCol="0" anchor="ctr" anchorCtr="1">
            <a:noAutofit/>
          </a:bodyPr>
          <a:lstStyle>
            <a:lvl1pPr algn="ctr" defTabSz="914400" rtl="0" eaLnBrk="1" latinLnBrk="0" hangingPunct="1">
              <a:lnSpc>
                <a:spcPct val="90000"/>
              </a:lnSpc>
              <a:spcBef>
                <a:spcPct val="0"/>
              </a:spcBef>
              <a:buNone/>
              <a:defRPr sz="3800" kern="1200" cap="all" spc="200" baseline="0">
                <a:solidFill>
                  <a:srgbClr val="262626"/>
                </a:solidFill>
                <a:latin typeface="+mj-lt"/>
                <a:ea typeface="+mj-ea"/>
                <a:cs typeface="+mj-cs"/>
              </a:defRPr>
            </a:lvl1pPr>
          </a:lstStyle>
          <a:p>
            <a:r>
              <a:rPr lang="el-GR" sz="2400" b="1" cap="none" spc="50" dirty="0">
                <a:ln w="0"/>
                <a:solidFill>
                  <a:schemeClr val="bg2"/>
                </a:solidFill>
                <a:effectLst>
                  <a:innerShdw blurRad="63500" dist="50800" dir="13500000">
                    <a:srgbClr val="000000">
                      <a:alpha val="50000"/>
                    </a:srgbClr>
                  </a:innerShdw>
                </a:effectLst>
                <a:cs typeface="Times New Roman" panose="02020603050405020304" pitchFamily="18" charset="0"/>
              </a:rPr>
              <a:t>ΕΡΓΑΣΙΑ ΓΙΑ ΤΟ ΣΠΙΤΙ: </a:t>
            </a:r>
            <a:br>
              <a:rPr lang="el-GR" sz="2400" b="1" cap="none" spc="50" dirty="0">
                <a:ln w="0"/>
                <a:solidFill>
                  <a:schemeClr val="bg2"/>
                </a:solidFill>
                <a:effectLst>
                  <a:innerShdw blurRad="63500" dist="50800" dir="13500000">
                    <a:srgbClr val="000000">
                      <a:alpha val="50000"/>
                    </a:srgbClr>
                  </a:innerShdw>
                </a:effectLst>
                <a:cs typeface="Times New Roman" panose="02020603050405020304" pitchFamily="18" charset="0"/>
              </a:rPr>
            </a:br>
            <a:r>
              <a:rPr lang="el-GR" sz="2400" b="1" cap="none" spc="50" dirty="0">
                <a:ln w="0"/>
                <a:solidFill>
                  <a:schemeClr val="bg2"/>
                </a:solidFill>
                <a:effectLst>
                  <a:innerShdw blurRad="63500" dist="50800" dir="13500000">
                    <a:srgbClr val="000000">
                      <a:alpha val="50000"/>
                    </a:srgbClr>
                  </a:innerShdw>
                </a:effectLst>
                <a:cs typeface="Times New Roman" panose="02020603050405020304" pitchFamily="18" charset="0"/>
              </a:rPr>
              <a:t>«ΡΟΥΜΠΡΙΚΑ ΑΞΙΟΛΟΓΗΣΗΣ»</a:t>
            </a:r>
            <a:endParaRPr lang="el-GR" sz="2400" b="1" cap="none" spc="50" dirty="0">
              <a:ln w="0"/>
              <a:solidFill>
                <a:schemeClr val="bg2"/>
              </a:solidFill>
              <a:effectLst>
                <a:innerShdw blurRad="63500" dist="50800" dir="13500000">
                  <a:srgbClr val="000000">
                    <a:alpha val="50000"/>
                  </a:srgbClr>
                </a:innerShdw>
              </a:effectLst>
            </a:endParaRPr>
          </a:p>
        </p:txBody>
      </p:sp>
    </p:spTree>
    <p:extLst>
      <p:ext uri="{BB962C8B-B14F-4D97-AF65-F5344CB8AC3E}">
        <p14:creationId xmlns:p14="http://schemas.microsoft.com/office/powerpoint/2010/main" val="31608793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a:extLst>
              <a:ext uri="{FF2B5EF4-FFF2-40B4-BE49-F238E27FC236}">
                <a16:creationId xmlns:a16="http://schemas.microsoft.com/office/drawing/2014/main" id="{1F345F7C-ACE9-41B0-BAB4-A39323B7050F}"/>
              </a:ext>
            </a:extLst>
          </p:cNvPr>
          <p:cNvSpPr>
            <a:spLocks noGrp="1"/>
          </p:cNvSpPr>
          <p:nvPr>
            <p:ph idx="1"/>
          </p:nvPr>
        </p:nvSpPr>
        <p:spPr/>
        <p:txBody>
          <a:bodyPr/>
          <a:lstStyle/>
          <a:p>
            <a:endParaRPr lang="el-GR"/>
          </a:p>
        </p:txBody>
      </p:sp>
      <p:sp>
        <p:nvSpPr>
          <p:cNvPr id="6" name="Θέση κειμένου 5">
            <a:extLst>
              <a:ext uri="{FF2B5EF4-FFF2-40B4-BE49-F238E27FC236}">
                <a16:creationId xmlns:a16="http://schemas.microsoft.com/office/drawing/2014/main" id="{06AAF0AF-9069-491C-81CA-CF80909F3C94}"/>
              </a:ext>
            </a:extLst>
          </p:cNvPr>
          <p:cNvSpPr>
            <a:spLocks noGrp="1"/>
          </p:cNvSpPr>
          <p:nvPr>
            <p:ph type="body" sz="half" idx="2"/>
          </p:nvPr>
        </p:nvSpPr>
        <p:spPr>
          <a:xfrm>
            <a:off x="832899" y="4199040"/>
            <a:ext cx="4755146" cy="1410493"/>
          </a:xfrm>
        </p:spPr>
        <p:txBody>
          <a:bodyPr>
            <a:normAutofit/>
          </a:bodyPr>
          <a:lstStyle/>
          <a:p>
            <a:r>
              <a:rPr lang="el-GR" sz="2800" b="1" i="1" dirty="0">
                <a:latin typeface="+mj-lt"/>
              </a:rPr>
              <a:t>«ΛΟΓΟΙ ΕΝΤΑΞΗΣ ΣΤΙΣ ΚΟΙΝΩΝΙΚΕΣ ΟΜΑΔΕΣ»</a:t>
            </a:r>
            <a:endParaRPr lang="el-GR" sz="2800" i="1" dirty="0">
              <a:latin typeface="+mj-lt"/>
            </a:endParaRPr>
          </a:p>
        </p:txBody>
      </p:sp>
      <p:pic>
        <p:nvPicPr>
          <p:cNvPr id="9218" name="Picture 2" descr="Next Time - song and lyrics by Taru | Spotify">
            <a:extLst>
              <a:ext uri="{FF2B5EF4-FFF2-40B4-BE49-F238E27FC236}">
                <a16:creationId xmlns:a16="http://schemas.microsoft.com/office/drawing/2014/main" id="{B7BC74DF-7F39-4E47-9CD9-5479841207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19272"/>
            <a:ext cx="6096000" cy="6838727"/>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11" name="Τίτλος 3">
            <a:extLst>
              <a:ext uri="{FF2B5EF4-FFF2-40B4-BE49-F238E27FC236}">
                <a16:creationId xmlns:a16="http://schemas.microsoft.com/office/drawing/2014/main" id="{B6B14553-34D0-44D2-B756-2E84D74289D8}"/>
              </a:ext>
            </a:extLst>
          </p:cNvPr>
          <p:cNvSpPr txBox="1">
            <a:spLocks/>
          </p:cNvSpPr>
          <p:nvPr/>
        </p:nvSpPr>
        <p:spPr bwMode="blackWhite">
          <a:xfrm>
            <a:off x="832899" y="1083281"/>
            <a:ext cx="4943061" cy="989703"/>
          </a:xfrm>
          <a:prstGeom prst="rect">
            <a:avLst/>
          </a:prstGeom>
          <a:solidFill>
            <a:srgbClr val="FFFFFF"/>
          </a:solidFill>
          <a:ln w="38100" cap="sq">
            <a:solidFill>
              <a:schemeClr val="tx1"/>
            </a:solidFill>
            <a:miter lim="800000"/>
          </a:ln>
        </p:spPr>
        <p:txBody>
          <a:bodyPr vert="horz" lIns="182880" tIns="182880" rIns="182880" bIns="182880" rtlCol="0" anchor="ctr" anchorCtr="1">
            <a:normAutofit fontScale="97500" lnSpcReduction="10000"/>
          </a:bodyPr>
          <a:lstStyle>
            <a:lvl1pPr algn="ctr" defTabSz="914400" rtl="0" eaLnBrk="1" latinLnBrk="0" hangingPunct="1">
              <a:lnSpc>
                <a:spcPct val="90000"/>
              </a:lnSpc>
              <a:spcBef>
                <a:spcPct val="0"/>
              </a:spcBef>
              <a:buNone/>
              <a:defRPr sz="2200" kern="1200" cap="all" spc="200" baseline="0">
                <a:solidFill>
                  <a:srgbClr val="262626"/>
                </a:solidFill>
                <a:latin typeface="+mj-lt"/>
                <a:ea typeface="+mj-ea"/>
                <a:cs typeface="+mj-cs"/>
              </a:defRPr>
            </a:lvl1pPr>
          </a:lstStyle>
          <a:p>
            <a:r>
              <a:rPr lang="el-GR" sz="2400" b="1" dirty="0">
                <a:solidFill>
                  <a:schemeClr val="tx2"/>
                </a:solidFill>
              </a:rPr>
              <a:t>ΣΤΟ ΕΠΟΜΕΝΟ ΜΑΘΗΜΑ ΘΑ ΜΙΛΗΣΟΥΜΕ ΓΙΑ:</a:t>
            </a:r>
          </a:p>
        </p:txBody>
      </p:sp>
      <p:sp>
        <p:nvSpPr>
          <p:cNvPr id="12" name="Βέλος: Κάτω 11">
            <a:extLst>
              <a:ext uri="{FF2B5EF4-FFF2-40B4-BE49-F238E27FC236}">
                <a16:creationId xmlns:a16="http://schemas.microsoft.com/office/drawing/2014/main" id="{74886E4B-A74B-4FA4-B43D-5C1C7051FCDA}"/>
              </a:ext>
            </a:extLst>
          </p:cNvPr>
          <p:cNvSpPr/>
          <p:nvPr/>
        </p:nvSpPr>
        <p:spPr>
          <a:xfrm>
            <a:off x="2813466" y="2863226"/>
            <a:ext cx="794011" cy="864704"/>
          </a:xfrm>
          <a:prstGeom prst="downArrow">
            <a:avLst/>
          </a:prstGeom>
          <a:solidFill>
            <a:schemeClr val="tx2"/>
          </a:solidFill>
          <a:ln>
            <a:solidFill>
              <a:schemeClr val="tx2"/>
            </a:solidFill>
          </a:ln>
        </p:spPr>
        <p:style>
          <a:lnRef idx="1">
            <a:schemeClr val="accent2"/>
          </a:lnRef>
          <a:fillRef idx="2">
            <a:schemeClr val="accent2"/>
          </a:fillRef>
          <a:effectRef idx="1">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l-GR" b="1" spc="50">
              <a:ln w="0"/>
              <a:solidFill>
                <a:schemeClr val="bg2"/>
              </a:solidFill>
              <a:effectLst>
                <a:innerShdw blurRad="63500" dist="50800" dir="13500000">
                  <a:srgbClr val="000000">
                    <a:alpha val="50000"/>
                  </a:srgbClr>
                </a:innerShdw>
              </a:effectLst>
            </a:endParaRPr>
          </a:p>
        </p:txBody>
      </p:sp>
    </p:spTree>
    <p:extLst>
      <p:ext uri="{BB962C8B-B14F-4D97-AF65-F5344CB8AC3E}">
        <p14:creationId xmlns:p14="http://schemas.microsoft.com/office/powerpoint/2010/main" val="30697520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ree painted background thank you label template">
            <a:extLst>
              <a:ext uri="{FF2B5EF4-FFF2-40B4-BE49-F238E27FC236}">
                <a16:creationId xmlns:a16="http://schemas.microsoft.com/office/drawing/2014/main" id="{6A656EEE-C254-4DE2-ADB2-D3DF4F0E5D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74872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Θέση περιεχομένου 6">
            <a:extLst>
              <a:ext uri="{FF2B5EF4-FFF2-40B4-BE49-F238E27FC236}">
                <a16:creationId xmlns:a16="http://schemas.microsoft.com/office/drawing/2014/main" id="{4BF68E70-1065-43A3-8F51-A9E8858D1DC3}"/>
              </a:ext>
            </a:extLst>
          </p:cNvPr>
          <p:cNvSpPr>
            <a:spLocks noGrp="1"/>
          </p:cNvSpPr>
          <p:nvPr>
            <p:ph idx="1"/>
          </p:nvPr>
        </p:nvSpPr>
        <p:spPr/>
        <p:txBody>
          <a:bodyPr/>
          <a:lstStyle/>
          <a:p>
            <a:endParaRPr lang="el-GR"/>
          </a:p>
        </p:txBody>
      </p:sp>
      <p:pic>
        <p:nvPicPr>
          <p:cNvPr id="2054" name="Picture 6" descr="Πιο υγιείς όσοι ανήκουν σε κοινωνικές ομάδες - ΤΟ ΒΗΜΑ">
            <a:extLst>
              <a:ext uri="{FF2B5EF4-FFF2-40B4-BE49-F238E27FC236}">
                <a16:creationId xmlns:a16="http://schemas.microsoft.com/office/drawing/2014/main" id="{9B84468D-7D34-4085-B69B-F9FD678257B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1" y="0"/>
            <a:ext cx="6096000" cy="68580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15" name="Τίτλος 3">
            <a:extLst>
              <a:ext uri="{FF2B5EF4-FFF2-40B4-BE49-F238E27FC236}">
                <a16:creationId xmlns:a16="http://schemas.microsoft.com/office/drawing/2014/main" id="{D7409E96-E502-4083-9ACD-D1C52CC07542}"/>
              </a:ext>
            </a:extLst>
          </p:cNvPr>
          <p:cNvSpPr txBox="1">
            <a:spLocks/>
          </p:cNvSpPr>
          <p:nvPr/>
        </p:nvSpPr>
        <p:spPr bwMode="blackWhite">
          <a:xfrm>
            <a:off x="1115568" y="804672"/>
            <a:ext cx="4295692" cy="1553902"/>
          </a:xfrm>
          <a:prstGeom prst="rect">
            <a:avLst/>
          </a:prstGeom>
          <a:solidFill>
            <a:srgbClr val="FFFFFF"/>
          </a:solidFill>
          <a:ln w="38100" cap="sq">
            <a:solidFill>
              <a:schemeClr val="tx1"/>
            </a:solidFill>
            <a:miter lim="800000"/>
          </a:ln>
        </p:spPr>
        <p:txBody>
          <a:bodyPr vert="horz" lIns="182880" tIns="182880" rIns="182880" bIns="182880" rtlCol="0" anchor="ctr" anchorCtr="1">
            <a:normAutofit fontScale="97500"/>
          </a:bodyPr>
          <a:lstStyle>
            <a:lvl1pPr algn="ctr" defTabSz="914400" rtl="0" eaLnBrk="1" latinLnBrk="0" hangingPunct="1">
              <a:lnSpc>
                <a:spcPct val="90000"/>
              </a:lnSpc>
              <a:spcBef>
                <a:spcPct val="0"/>
              </a:spcBef>
              <a:buNone/>
              <a:defRPr sz="2200" kern="1200" cap="all" spc="200" baseline="0">
                <a:solidFill>
                  <a:srgbClr val="262626"/>
                </a:solidFill>
                <a:latin typeface="+mj-lt"/>
                <a:ea typeface="+mj-ea"/>
                <a:cs typeface="+mj-cs"/>
              </a:defRPr>
            </a:lvl1pPr>
          </a:lstStyle>
          <a:p>
            <a:r>
              <a:rPr lang="el-GR" sz="2400" b="1" dirty="0">
                <a:solidFill>
                  <a:schemeClr val="tx2"/>
                </a:solidFill>
              </a:rPr>
              <a:t>ΣΤΟ ΠΡΟΗΓΟΥΜΕΝΟ ΜΑΘΗΜΑ ΜΙΛΗΣΑΜΕ ΓΙΑ:</a:t>
            </a:r>
          </a:p>
        </p:txBody>
      </p:sp>
      <p:sp>
        <p:nvSpPr>
          <p:cNvPr id="11" name="Ορθογώνιο 10">
            <a:extLst>
              <a:ext uri="{FF2B5EF4-FFF2-40B4-BE49-F238E27FC236}">
                <a16:creationId xmlns:a16="http://schemas.microsoft.com/office/drawing/2014/main" id="{86B72035-2C5A-44CF-A9BC-96829CC83CD8}"/>
              </a:ext>
            </a:extLst>
          </p:cNvPr>
          <p:cNvSpPr/>
          <p:nvPr/>
        </p:nvSpPr>
        <p:spPr>
          <a:xfrm>
            <a:off x="1460091" y="4406734"/>
            <a:ext cx="3606646" cy="1450798"/>
          </a:xfrm>
          <a:prstGeom prst="rect">
            <a:avLst/>
          </a:prstGeom>
          <a:ln w="38100">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l-GR" sz="2400" b="1" i="1" dirty="0"/>
          </a:p>
          <a:p>
            <a:pPr algn="ctr"/>
            <a:endParaRPr lang="el-GR" sz="2400" b="1" i="1" dirty="0"/>
          </a:p>
          <a:p>
            <a:pPr algn="ctr"/>
            <a:r>
              <a:rPr lang="el-GR" sz="2400" b="1" i="1" dirty="0"/>
              <a:t>«ΕΝΝΟΙΑ ΚΑΙ ΧΑΡΑΚΤΗΡΙΣΤΙΚΑ ΤΩΝ ΚΟΙΝΩΝΙΚΩΝ ΟΜΑΔΩΝ»</a:t>
            </a:r>
          </a:p>
          <a:p>
            <a:pPr algn="ctr"/>
            <a:br>
              <a:rPr lang="el-GR" sz="2400" b="1" i="1" dirty="0"/>
            </a:br>
            <a:endParaRPr lang="el-GR" sz="2400" b="1" i="1" dirty="0"/>
          </a:p>
        </p:txBody>
      </p:sp>
      <p:sp>
        <p:nvSpPr>
          <p:cNvPr id="18" name="Βέλος: Κάτω 17">
            <a:extLst>
              <a:ext uri="{FF2B5EF4-FFF2-40B4-BE49-F238E27FC236}">
                <a16:creationId xmlns:a16="http://schemas.microsoft.com/office/drawing/2014/main" id="{FBAB99D1-6F6E-4A29-A200-741A1AD1A3A1}"/>
              </a:ext>
            </a:extLst>
          </p:cNvPr>
          <p:cNvSpPr/>
          <p:nvPr/>
        </p:nvSpPr>
        <p:spPr>
          <a:xfrm>
            <a:off x="2866408" y="2996648"/>
            <a:ext cx="794011" cy="864704"/>
          </a:xfrm>
          <a:prstGeom prst="downArrow">
            <a:avLst/>
          </a:prstGeom>
          <a:solidFill>
            <a:schemeClr val="tx2"/>
          </a:solidFill>
          <a:ln>
            <a:solidFill>
              <a:schemeClr val="tx2"/>
            </a:solidFill>
          </a:ln>
        </p:spPr>
        <p:style>
          <a:lnRef idx="1">
            <a:schemeClr val="accent2"/>
          </a:lnRef>
          <a:fillRef idx="2">
            <a:schemeClr val="accent2"/>
          </a:fillRef>
          <a:effectRef idx="1">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l-GR" b="1" spc="50">
              <a:ln w="0"/>
              <a:solidFill>
                <a:schemeClr val="bg2"/>
              </a:solidFill>
              <a:effectLst>
                <a:innerShdw blurRad="63500" dist="50800" dir="13500000">
                  <a:srgbClr val="000000">
                    <a:alpha val="50000"/>
                  </a:srgbClr>
                </a:innerShdw>
              </a:effectLst>
            </a:endParaRPr>
          </a:p>
        </p:txBody>
      </p:sp>
    </p:spTree>
    <p:extLst>
      <p:ext uri="{BB962C8B-B14F-4D97-AF65-F5344CB8AC3E}">
        <p14:creationId xmlns:p14="http://schemas.microsoft.com/office/powerpoint/2010/main" val="421871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17F464A8-6B04-49A8-A9B0-2814B8B3293D}"/>
              </a:ext>
            </a:extLst>
          </p:cNvPr>
          <p:cNvSpPr>
            <a:spLocks noGrp="1"/>
          </p:cNvSpPr>
          <p:nvPr>
            <p:ph type="ctrTitle"/>
          </p:nvPr>
        </p:nvSpPr>
        <p:spPr>
          <a:xfrm>
            <a:off x="3737111" y="133873"/>
            <a:ext cx="4094923" cy="701013"/>
          </a:xfrm>
        </p:spPr>
        <p:txBody>
          <a:bodyPr>
            <a:normAutofit/>
          </a:bodyPr>
          <a:lstStyle/>
          <a:p>
            <a:r>
              <a:rPr lang="el-GR" sz="2400" b="1" cap="none" spc="50" dirty="0">
                <a:ln w="0"/>
                <a:solidFill>
                  <a:schemeClr val="bg2"/>
                </a:solidFill>
                <a:effectLst>
                  <a:innerShdw blurRad="63500" dist="50800" dir="13500000">
                    <a:srgbClr val="000000">
                      <a:alpha val="50000"/>
                    </a:srgbClr>
                  </a:innerShdw>
                </a:effectLst>
              </a:rPr>
              <a:t>ΦΥΛΛΟ ΕΡΓΑΣΙΑΣ</a:t>
            </a:r>
          </a:p>
        </p:txBody>
      </p:sp>
      <p:sp>
        <p:nvSpPr>
          <p:cNvPr id="5" name="Υπότιτλος 4">
            <a:extLst>
              <a:ext uri="{FF2B5EF4-FFF2-40B4-BE49-F238E27FC236}">
                <a16:creationId xmlns:a16="http://schemas.microsoft.com/office/drawing/2014/main" id="{FF82AB2C-4113-4176-9FAB-A3876F34BE8E}"/>
              </a:ext>
            </a:extLst>
          </p:cNvPr>
          <p:cNvSpPr>
            <a:spLocks noGrp="1"/>
          </p:cNvSpPr>
          <p:nvPr>
            <p:ph type="subTitle" idx="1"/>
          </p:nvPr>
        </p:nvSpPr>
        <p:spPr>
          <a:xfrm>
            <a:off x="198783" y="1351721"/>
            <a:ext cx="11993217" cy="1467678"/>
          </a:xfrm>
        </p:spPr>
        <p:txBody>
          <a:bodyPr>
            <a:normAutofit/>
          </a:bodyPr>
          <a:lstStyle/>
          <a:p>
            <a:r>
              <a:rPr lang="el-GR" dirty="0">
                <a:solidFill>
                  <a:schemeClr val="bg1"/>
                </a:solidFill>
                <a:latin typeface="+mj-lt"/>
              </a:rPr>
              <a:t>Αφότου μελετήσετε προσεκτικά το παρακάτω κείμενο με τίτλο «Σπιναλόγκα» του Κώστα Ριτσώνη από το βιβλίο «Τσίλιες», να απαντήσετε προσεκτικά η κάθε μία ομάδα ξεχωριστά στην αντίστοιχη ερώτηση…</a:t>
            </a:r>
          </a:p>
        </p:txBody>
      </p:sp>
      <p:sp>
        <p:nvSpPr>
          <p:cNvPr id="6" name="Ορθογώνιο 5">
            <a:extLst>
              <a:ext uri="{FF2B5EF4-FFF2-40B4-BE49-F238E27FC236}">
                <a16:creationId xmlns:a16="http://schemas.microsoft.com/office/drawing/2014/main" id="{C8359802-78E8-412C-B3F7-668357AEDDB9}"/>
              </a:ext>
            </a:extLst>
          </p:cNvPr>
          <p:cNvSpPr/>
          <p:nvPr/>
        </p:nvSpPr>
        <p:spPr>
          <a:xfrm>
            <a:off x="397565" y="2580861"/>
            <a:ext cx="3819940" cy="1984513"/>
          </a:xfrm>
          <a:prstGeom prst="rect">
            <a:avLst/>
          </a:prstGeom>
          <a:ln w="38100">
            <a:solidFill>
              <a:schemeClr val="bg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l-GR" sz="2400" b="1" u="sng" spc="50" dirty="0">
                <a:ln w="0"/>
                <a:solidFill>
                  <a:schemeClr val="bg2"/>
                </a:solidFill>
                <a:effectLst>
                  <a:innerShdw blurRad="63500" dist="50800" dir="13500000">
                    <a:srgbClr val="000000">
                      <a:alpha val="50000"/>
                    </a:srgbClr>
                  </a:innerShdw>
                </a:effectLst>
              </a:rPr>
              <a:t>ΟΜΑΔΑ Α’</a:t>
            </a:r>
          </a:p>
          <a:p>
            <a:pPr marL="285750" indent="-285750" algn="just">
              <a:buFont typeface="Wingdings" panose="05000000000000000000" pitchFamily="2" charset="2"/>
              <a:buChar char="Ø"/>
            </a:pPr>
            <a:r>
              <a:rPr lang="el-GR" dirty="0"/>
              <a:t>Γιατί πιστεύετε ότι </a:t>
            </a:r>
            <a:r>
              <a:rPr lang="el-GR" dirty="0">
                <a:solidFill>
                  <a:schemeClr val="bg1"/>
                </a:solidFill>
              </a:rPr>
              <a:t>απομόνωναν</a:t>
            </a:r>
            <a:r>
              <a:rPr lang="el-GR" dirty="0"/>
              <a:t> τους λεπρούς:</a:t>
            </a:r>
          </a:p>
        </p:txBody>
      </p:sp>
      <p:sp>
        <p:nvSpPr>
          <p:cNvPr id="7" name="Ορθογώνιο 6">
            <a:extLst>
              <a:ext uri="{FF2B5EF4-FFF2-40B4-BE49-F238E27FC236}">
                <a16:creationId xmlns:a16="http://schemas.microsoft.com/office/drawing/2014/main" id="{DF442C29-EACE-4678-A55C-92D4152CFFB5}"/>
              </a:ext>
            </a:extLst>
          </p:cNvPr>
          <p:cNvSpPr/>
          <p:nvPr/>
        </p:nvSpPr>
        <p:spPr>
          <a:xfrm>
            <a:off x="7832034" y="2580860"/>
            <a:ext cx="4071731" cy="1984513"/>
          </a:xfrm>
          <a:prstGeom prst="rect">
            <a:avLst/>
          </a:prstGeom>
          <a:ln w="38100">
            <a:solidFill>
              <a:schemeClr val="bg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l-GR" sz="2400" b="1" u="sng" spc="50" dirty="0">
                <a:ln w="0"/>
                <a:solidFill>
                  <a:schemeClr val="bg2"/>
                </a:solidFill>
                <a:effectLst>
                  <a:innerShdw blurRad="63500" dist="50800" dir="13500000">
                    <a:srgbClr val="000000">
                      <a:alpha val="50000"/>
                    </a:srgbClr>
                  </a:innerShdw>
                </a:effectLst>
              </a:rPr>
              <a:t>ΟΜΑΔΑ Β’</a:t>
            </a:r>
          </a:p>
          <a:p>
            <a:pPr marL="285750" indent="-285750" algn="just">
              <a:buFont typeface="Wingdings" panose="05000000000000000000" pitchFamily="2" charset="2"/>
              <a:buChar char="Ø"/>
            </a:pPr>
            <a:r>
              <a:rPr lang="el-GR" dirty="0"/>
              <a:t>Τι σημαίνει η φράση του κειμένου: «Οι χωροφύλακες πήγαιναν με το ζόρι τους πιο φτωχούς αρρώστους». Δηλαδή οι μη φτωχοί άρρωστοι δεν πήγαιναν σε απομόνωση;</a:t>
            </a:r>
          </a:p>
        </p:txBody>
      </p:sp>
      <p:pic>
        <p:nvPicPr>
          <p:cNvPr id="8" name="Picture 4" descr="I need to get someone to write a report; Pay for Exclusive Essay">
            <a:extLst>
              <a:ext uri="{FF2B5EF4-FFF2-40B4-BE49-F238E27FC236}">
                <a16:creationId xmlns:a16="http://schemas.microsoft.com/office/drawing/2014/main" id="{3E96AFE2-A05A-4FBA-A9DC-85A4275FD79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84" t="6705" r="284" b="6705"/>
          <a:stretch/>
        </p:blipFill>
        <p:spPr bwMode="auto">
          <a:xfrm>
            <a:off x="1020418" y="4662914"/>
            <a:ext cx="2333300" cy="22632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9" name="Picture 6" descr="girl writing clipart - Clip Art Library">
            <a:extLst>
              <a:ext uri="{FF2B5EF4-FFF2-40B4-BE49-F238E27FC236}">
                <a16:creationId xmlns:a16="http://schemas.microsoft.com/office/drawing/2014/main" id="{C9A7A4D7-8599-4B28-8128-15906F8ED33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50017" y="4707497"/>
            <a:ext cx="2093843" cy="2089473"/>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7454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Ορθογώνιο 5">
            <a:extLst>
              <a:ext uri="{FF2B5EF4-FFF2-40B4-BE49-F238E27FC236}">
                <a16:creationId xmlns:a16="http://schemas.microsoft.com/office/drawing/2014/main" id="{F7FFB6E8-DA6E-4884-80CA-B66FC67F95ED}"/>
              </a:ext>
            </a:extLst>
          </p:cNvPr>
          <p:cNvSpPr/>
          <p:nvPr/>
        </p:nvSpPr>
        <p:spPr>
          <a:xfrm>
            <a:off x="119270" y="145774"/>
            <a:ext cx="11953459" cy="657307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l-GR" sz="2400" b="1" u="sng" spc="50" dirty="0">
                <a:ln w="0"/>
                <a:solidFill>
                  <a:schemeClr val="bg2"/>
                </a:solidFill>
                <a:effectLst>
                  <a:innerShdw blurRad="63500" dist="50800" dir="13500000">
                    <a:srgbClr val="000000">
                      <a:alpha val="50000"/>
                    </a:srgbClr>
                  </a:innerShdw>
                </a:effectLst>
                <a:latin typeface="+mj-lt"/>
              </a:rPr>
              <a:t>ΣΠΙΝΑΛΟΓΚΑ</a:t>
            </a:r>
            <a:br>
              <a:rPr lang="el-GR" sz="1100" dirty="0">
                <a:latin typeface="+mj-lt"/>
              </a:rPr>
            </a:br>
            <a:br>
              <a:rPr lang="el-GR" sz="1100" dirty="0">
                <a:latin typeface="+mj-lt"/>
              </a:rPr>
            </a:br>
            <a:r>
              <a:rPr lang="el-GR" sz="1100" dirty="0">
                <a:latin typeface="+mj-lt"/>
              </a:rPr>
              <a:t>Κώστας </a:t>
            </a:r>
            <a:r>
              <a:rPr lang="el-GR" sz="1100" dirty="0" err="1">
                <a:latin typeface="+mj-lt"/>
              </a:rPr>
              <a:t>Ριτσώνης</a:t>
            </a:r>
            <a:br>
              <a:rPr lang="el-GR" sz="1100" dirty="0">
                <a:latin typeface="+mj-lt"/>
              </a:rPr>
            </a:br>
            <a:r>
              <a:rPr lang="el-GR" sz="1100" dirty="0">
                <a:latin typeface="+mj-lt"/>
              </a:rPr>
              <a:t>[Από το βιβλίο </a:t>
            </a:r>
            <a:r>
              <a:rPr lang="el-GR" sz="1100" i="1" dirty="0">
                <a:latin typeface="+mj-lt"/>
              </a:rPr>
              <a:t>Τσίλιες</a:t>
            </a:r>
            <a:r>
              <a:rPr lang="el-GR" sz="1100" dirty="0">
                <a:latin typeface="+mj-lt"/>
              </a:rPr>
              <a:t>. Εκδόσεις Ποιήματα των Φίλων]</a:t>
            </a:r>
            <a:br>
              <a:rPr lang="el-GR" sz="1100" dirty="0">
                <a:latin typeface="+mj-lt"/>
              </a:rPr>
            </a:br>
            <a:br>
              <a:rPr lang="el-GR" sz="1100" dirty="0">
                <a:latin typeface="+mj-lt"/>
              </a:rPr>
            </a:br>
            <a:r>
              <a:rPr lang="el-GR" sz="1100" i="1" dirty="0">
                <a:latin typeface="+mj-lt"/>
              </a:rPr>
              <a:t>Μου ’χει πει κάποιος Κρητικός για ένα κοριτσάκι. Το κουβάλησαν από την Αίγινα στην Κρήτη. Το ‘</a:t>
            </a:r>
            <a:r>
              <a:rPr lang="el-GR" sz="1100" i="1" dirty="0" err="1">
                <a:latin typeface="+mj-lt"/>
              </a:rPr>
              <a:t>χαν</a:t>
            </a:r>
            <a:r>
              <a:rPr lang="el-GR" sz="1100" i="1" dirty="0">
                <a:latin typeface="+mj-lt"/>
              </a:rPr>
              <a:t> δεμένο με αλυσίδες χέρια πόδια. Πριν το περάσουν απέναντι, με το καΐκι, τους ζήτησε γκαζόζα. Του την έδωσαν και μόλις την ήπιε έδωσε μια στο μπουκάλι και το ’</a:t>
            </a:r>
            <a:r>
              <a:rPr lang="el-GR" sz="1100" i="1" dirty="0" err="1">
                <a:latin typeface="+mj-lt"/>
              </a:rPr>
              <a:t>ριξε</a:t>
            </a:r>
            <a:r>
              <a:rPr lang="el-GR" sz="1100" i="1" dirty="0">
                <a:latin typeface="+mj-lt"/>
              </a:rPr>
              <a:t> στη θάλασσα. Δεν ήθελε να τους μολύνει.</a:t>
            </a:r>
            <a:br>
              <a:rPr lang="el-GR" sz="1100" i="1" dirty="0">
                <a:latin typeface="+mj-lt"/>
              </a:rPr>
            </a:br>
            <a:br>
              <a:rPr lang="el-GR" sz="1100" i="1" dirty="0">
                <a:latin typeface="+mj-lt"/>
              </a:rPr>
            </a:br>
            <a:r>
              <a:rPr lang="el-GR" sz="1100" i="1" dirty="0">
                <a:latin typeface="+mj-lt"/>
              </a:rPr>
              <a:t>Δύο ώρες θέλεις με το καΐκι για να πας από την Κρήτη στη Σπιναλόγκα, το νησί των λεπρών.</a:t>
            </a:r>
            <a:br>
              <a:rPr lang="el-GR" sz="1100" i="1" dirty="0">
                <a:latin typeface="+mj-lt"/>
              </a:rPr>
            </a:br>
            <a:br>
              <a:rPr lang="el-GR" sz="1100" i="1" dirty="0">
                <a:latin typeface="+mj-lt"/>
              </a:rPr>
            </a:br>
            <a:r>
              <a:rPr lang="el-GR" sz="1100" i="1" dirty="0">
                <a:latin typeface="+mj-lt"/>
              </a:rPr>
              <a:t>Είπαν πως τους πήραν πριν δέκα χρόνια, όμως κανείς δεν έμαθε τη μεγάλη βρωμιά. Τους πιο άρρωστους τους άφησαν αβοήθητους και πέθαναν εκεί. Μόνοι τους. Χωρίς κανένα να τους σύρει στον τάφο. Κανείς από ολόκληρη την Κρήτη δε φρόντισε να μάθει τι συνέβη. Τώρα το χωριό και το νησί είναι πια έρημα. Κανείς δεν ζει στο ξεροβούνι. Η φρίκη βασιλεύει παντού σε ό,τι υπάρχει πίσω απ’ το ρωμαϊκό τείχος.</a:t>
            </a:r>
            <a:br>
              <a:rPr lang="el-GR" sz="1100" i="1" dirty="0">
                <a:latin typeface="+mj-lt"/>
              </a:rPr>
            </a:br>
            <a:br>
              <a:rPr lang="el-GR" sz="1100" i="1" dirty="0">
                <a:latin typeface="+mj-lt"/>
              </a:rPr>
            </a:br>
            <a:r>
              <a:rPr lang="el-GR" sz="1100" i="1" dirty="0">
                <a:latin typeface="+mj-lt"/>
              </a:rPr>
              <a:t>Το νησί το μάντρωσαν οι Ρωμαίοι. Πέρα από τη μάντρα η θάλασσα. Μέσα οι λεπροί. Δεν ξαναπάτησε κανείς από τότε. Η λέπρα αρρώστησε και τη θάλασσα που έγινε κίτρινη. Αρρώστησε και τα βράχια. Τα μαύρισε.</a:t>
            </a:r>
            <a:br>
              <a:rPr lang="el-GR" sz="1100" i="1" dirty="0">
                <a:latin typeface="+mj-lt"/>
              </a:rPr>
            </a:br>
            <a:br>
              <a:rPr lang="el-GR" sz="1100" i="1" dirty="0">
                <a:latin typeface="+mj-lt"/>
              </a:rPr>
            </a:br>
            <a:r>
              <a:rPr lang="el-GR" sz="1100" i="1" dirty="0">
                <a:latin typeface="+mj-lt"/>
              </a:rPr>
              <a:t>Τα χορτάρια στο νεκροταφείο κυματίζουν. Άλλος ο αέρας. Κλαίνε. Οι τάφοι ανοικτοί. Μυρίζει. Σκελετοί πεταμένοι στα μάρμαρα. Με τα ρούχα τους. Έξω από τους τάφους, στην πλαγιά και στη «λεωφόρο του πόνου». Και στα σπίτια που είναι ακόμη τριγύρω. Άλλα γκρεμισμένα κι άλλα χαμηλά όπως τότε. Μέσα οι σκελετοί με τα ρούχα τα παλιά.</a:t>
            </a:r>
            <a:br>
              <a:rPr lang="el-GR" sz="1100" i="1" dirty="0">
                <a:latin typeface="+mj-lt"/>
              </a:rPr>
            </a:br>
            <a:br>
              <a:rPr lang="el-GR" sz="1100" i="1" dirty="0">
                <a:latin typeface="+mj-lt"/>
              </a:rPr>
            </a:br>
            <a:r>
              <a:rPr lang="el-GR" sz="1100" i="1" dirty="0">
                <a:latin typeface="+mj-lt"/>
              </a:rPr>
              <a:t>Σ’ ένα δωμάτιο ακόμη ένα κρεβάτι </a:t>
            </a:r>
            <a:r>
              <a:rPr lang="el-GR" sz="1100" i="1" dirty="0" err="1">
                <a:latin typeface="+mj-lt"/>
              </a:rPr>
              <a:t>μισοστρωμένο</a:t>
            </a:r>
            <a:r>
              <a:rPr lang="el-GR" sz="1100" i="1" dirty="0">
                <a:latin typeface="+mj-lt"/>
              </a:rPr>
              <a:t>. Ένα τραπέζι. Ένα γράμμα ατέλειωτο σε ριγωτή κόλλα: «μανούλα δεν είμαι καλά». Και στο χέρι του νεκρού το ρολόι.</a:t>
            </a:r>
            <a:br>
              <a:rPr lang="el-GR" sz="1100" i="1" dirty="0">
                <a:latin typeface="+mj-lt"/>
              </a:rPr>
            </a:br>
            <a:br>
              <a:rPr lang="el-GR" sz="1100" i="1" dirty="0">
                <a:latin typeface="+mj-lt"/>
              </a:rPr>
            </a:br>
            <a:r>
              <a:rPr lang="el-GR" sz="1100" i="1" dirty="0">
                <a:latin typeface="+mj-lt"/>
              </a:rPr>
              <a:t>Το λεξικό του «Ήλιου» γράφει ότι στη Σπιναλόγκα ζούσαν μόνο εκατό λεπροί. Όμως, ο αριθμός ήταν πιο μεγάλος. Οι χωροφύλακες πήγαιναν εκεί με το ζόρι τους πιο φτωχούς αρρώστους.</a:t>
            </a:r>
            <a:br>
              <a:rPr lang="el-GR" sz="1100" i="1" dirty="0">
                <a:latin typeface="+mj-lt"/>
              </a:rPr>
            </a:br>
            <a:br>
              <a:rPr lang="el-GR" sz="1100" i="1" dirty="0">
                <a:latin typeface="+mj-lt"/>
              </a:rPr>
            </a:br>
            <a:r>
              <a:rPr lang="el-GR" sz="1100" i="1" dirty="0">
                <a:latin typeface="+mj-lt"/>
              </a:rPr>
              <a:t>Τους άφηναν στην ξεραΐλα. Δεν περνούσε ποτέ βαρκάρης. </a:t>
            </a:r>
            <a:r>
              <a:rPr lang="el-GR" sz="1100" i="1" dirty="0" err="1">
                <a:latin typeface="+mj-lt"/>
              </a:rPr>
              <a:t>Στρίβαν</a:t>
            </a:r>
            <a:r>
              <a:rPr lang="el-GR" sz="1100" i="1" dirty="0">
                <a:latin typeface="+mj-lt"/>
              </a:rPr>
              <a:t> τα καΐκια. Περνούσαν από καθαρότερα νερά του </a:t>
            </a:r>
            <a:r>
              <a:rPr lang="el-GR" sz="1100" i="1" dirty="0" err="1">
                <a:latin typeface="+mj-lt"/>
              </a:rPr>
              <a:t>Μεραμπελιώτικου</a:t>
            </a:r>
            <a:r>
              <a:rPr lang="el-GR" sz="1100" i="1" dirty="0">
                <a:latin typeface="+mj-lt"/>
              </a:rPr>
              <a:t> κόλπου.</a:t>
            </a:r>
            <a:br>
              <a:rPr lang="el-GR" sz="1100" i="1" dirty="0">
                <a:latin typeface="+mj-lt"/>
              </a:rPr>
            </a:br>
            <a:br>
              <a:rPr lang="el-GR" sz="1100" i="1" dirty="0">
                <a:latin typeface="+mj-lt"/>
              </a:rPr>
            </a:br>
            <a:r>
              <a:rPr lang="el-GR" sz="1100" i="1" dirty="0">
                <a:latin typeface="+mj-lt"/>
              </a:rPr>
              <a:t>Στα σπίτια, στους δρόμους, είναι πεσμένοι ακόμη τουλάχιστον διακόσιοι. Κι άλλοι πολλοί στους τάφους. Άλλος μπρούμυτα. Άλλος λοξά. Κανείς δεν είναι σκεπασμένος.</a:t>
            </a:r>
            <a:br>
              <a:rPr lang="el-GR" sz="1100" i="1" dirty="0">
                <a:latin typeface="+mj-lt"/>
              </a:rPr>
            </a:br>
            <a:br>
              <a:rPr lang="el-GR" sz="1100" i="1" dirty="0">
                <a:latin typeface="+mj-lt"/>
              </a:rPr>
            </a:br>
            <a:r>
              <a:rPr lang="el-GR" sz="1100" i="1" dirty="0">
                <a:latin typeface="+mj-lt"/>
              </a:rPr>
              <a:t>Οι τάφοι είναι ρηχοί. Δεν τους έθαβαν βαθιά. Δεν είχαν χέρια για να σκάψουν. Τους έβαζαν μια βαριά πέτρα στο κορμί. Μα η βροχή τους έγλυφε. Κυλούσε μετά στην πλαγιά. Έμπαινε στη γούρνα που έπιναν νερό αυτοί που ζούσαν.</a:t>
            </a:r>
            <a:br>
              <a:rPr lang="el-GR" sz="1100" i="1" dirty="0">
                <a:latin typeface="+mj-lt"/>
              </a:rPr>
            </a:br>
            <a:br>
              <a:rPr lang="el-GR" sz="1100" i="1" dirty="0">
                <a:latin typeface="+mj-lt"/>
              </a:rPr>
            </a:br>
            <a:r>
              <a:rPr lang="el-GR" sz="1100" i="1" dirty="0">
                <a:latin typeface="+mj-lt"/>
              </a:rPr>
              <a:t>Στο «καφενείο ο Νίκος» υπάρχει ένα τραπέζι γεμάτο μούχλα. Με ποτήρια γεμάτα σκουλήκια. Παρακάτω είναι πεσμένοι δύο σκελετοί. Ο ένας φοράει γυναικεία τακούνια.</a:t>
            </a:r>
            <a:br>
              <a:rPr lang="el-GR" sz="1100" i="1" dirty="0">
                <a:latin typeface="+mj-lt"/>
              </a:rPr>
            </a:br>
            <a:br>
              <a:rPr lang="el-GR" sz="1100" i="1" dirty="0">
                <a:latin typeface="+mj-lt"/>
              </a:rPr>
            </a:br>
            <a:r>
              <a:rPr lang="el-GR" sz="1100" i="1" dirty="0">
                <a:latin typeface="+mj-lt"/>
              </a:rPr>
              <a:t>Κάτω από τους σοβάδες μιας πεσμένης στέγης στέκεται ένα κεφάλι με καδένα στο λαιμό. Ο πιο λυπημένος σκελετός προσπαθεί ακόμη ν’ ανέβει στο κρεβάτι του. Μες το δωμάτιο του. Τα χέρια πιάνουν τα κάγκελα. Είναι ακόμη μισός στο πάτωμα και μισός στο κρεβάτι του. Είχαν μόνο ένα δρόμο. Λεγόταν «λεωφόρος του πόνου». Ξεκινούσε απ’ την πύλη κι έφτανε στο νεκροταφείο.</a:t>
            </a:r>
            <a:br>
              <a:rPr lang="el-GR" sz="1100" i="1" dirty="0">
                <a:latin typeface="+mj-lt"/>
              </a:rPr>
            </a:br>
            <a:br>
              <a:rPr lang="el-GR" sz="1100" i="1" dirty="0">
                <a:latin typeface="+mj-lt"/>
              </a:rPr>
            </a:br>
            <a:r>
              <a:rPr lang="el-GR" sz="1100" i="1" dirty="0">
                <a:latin typeface="+mj-lt"/>
              </a:rPr>
              <a:t>Δεν τους θυμόταν κανείς. Δεν τους στέλναν φάρμακα. Τους περνούσαν απ’ απέναντι οι βαρκάρηδες με το καΐκι. Με το ίδιο καΐκι σέρναν στο πέλαγος μια βάρκα με σκοινί. Δεν την </a:t>
            </a:r>
            <a:r>
              <a:rPr lang="el-GR" sz="1100" i="1" dirty="0" err="1">
                <a:latin typeface="+mj-lt"/>
              </a:rPr>
              <a:t>πιάναν</a:t>
            </a:r>
            <a:r>
              <a:rPr lang="el-GR" sz="1100" i="1" dirty="0">
                <a:latin typeface="+mj-lt"/>
              </a:rPr>
              <a:t>. Ήταν «μολυσμένη». Με αυτή τους άφηναν φαγητό κάθε τόσο πάνω στα βράχια.</a:t>
            </a:r>
            <a:endParaRPr lang="el-GR" sz="1100" dirty="0">
              <a:latin typeface="+mj-lt"/>
            </a:endParaRPr>
          </a:p>
        </p:txBody>
      </p:sp>
    </p:spTree>
    <p:extLst>
      <p:ext uri="{BB962C8B-B14F-4D97-AF65-F5344CB8AC3E}">
        <p14:creationId xmlns:p14="http://schemas.microsoft.com/office/powerpoint/2010/main" val="1991813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14061DD1-95E2-4FE7-83AC-DCBEF3198B70}"/>
              </a:ext>
            </a:extLst>
          </p:cNvPr>
          <p:cNvSpPr>
            <a:spLocks noGrp="1"/>
          </p:cNvSpPr>
          <p:nvPr>
            <p:ph type="ctrTitle"/>
          </p:nvPr>
        </p:nvSpPr>
        <p:spPr>
          <a:xfrm>
            <a:off x="2854154" y="253144"/>
            <a:ext cx="6642652" cy="634752"/>
          </a:xfrm>
        </p:spPr>
        <p:txBody>
          <a:bodyPr>
            <a:noAutofit/>
          </a:bodyPr>
          <a:lstStyle/>
          <a:p>
            <a:r>
              <a:rPr lang="el-GR" sz="2400" b="1" cap="none" spc="50" dirty="0">
                <a:ln w="0"/>
                <a:solidFill>
                  <a:schemeClr val="bg2"/>
                </a:solidFill>
                <a:effectLst>
                  <a:innerShdw blurRad="63500" dist="50800" dir="13500000">
                    <a:srgbClr val="000000">
                      <a:alpha val="50000"/>
                    </a:srgbClr>
                  </a:innerShdw>
                </a:effectLst>
              </a:rPr>
              <a:t>ΔΙΑΚΡΙΣΕΙΣ ΚΟΙΝΩΝΙΚΩΝ ΟΜΑΔΩΝ</a:t>
            </a:r>
          </a:p>
        </p:txBody>
      </p:sp>
      <p:sp>
        <p:nvSpPr>
          <p:cNvPr id="6" name="TextBox 5">
            <a:extLst>
              <a:ext uri="{FF2B5EF4-FFF2-40B4-BE49-F238E27FC236}">
                <a16:creationId xmlns:a16="http://schemas.microsoft.com/office/drawing/2014/main" id="{4907B013-B04B-459C-A7D3-CBBB2A28911B}"/>
              </a:ext>
            </a:extLst>
          </p:cNvPr>
          <p:cNvSpPr txBox="1"/>
          <p:nvPr/>
        </p:nvSpPr>
        <p:spPr>
          <a:xfrm>
            <a:off x="251791" y="1153614"/>
            <a:ext cx="5088835" cy="1477328"/>
          </a:xfrm>
          <a:prstGeom prst="rect">
            <a:avLst/>
          </a:prstGeom>
          <a:ln w="38100">
            <a:solidFill>
              <a:schemeClr val="bg1"/>
            </a:solidFill>
          </a:ln>
        </p:spPr>
        <p:style>
          <a:lnRef idx="1">
            <a:schemeClr val="accent2"/>
          </a:lnRef>
          <a:fillRef idx="2">
            <a:schemeClr val="accent2"/>
          </a:fillRef>
          <a:effectRef idx="1">
            <a:schemeClr val="accent2"/>
          </a:effectRef>
          <a:fontRef idx="minor">
            <a:schemeClr val="dk1"/>
          </a:fontRef>
        </p:style>
        <p:txBody>
          <a:bodyPr wrap="square" rtlCol="0">
            <a:spAutoFit/>
          </a:bodyPr>
          <a:lstStyle/>
          <a:p>
            <a:pPr marL="285750" indent="-285750" algn="ctr">
              <a:buFont typeface="Wingdings" panose="05000000000000000000" pitchFamily="2" charset="2"/>
              <a:buChar char="Ø"/>
            </a:pPr>
            <a:r>
              <a:rPr lang="el-GR" spc="50" dirty="0">
                <a:ln w="0"/>
                <a:solidFill>
                  <a:schemeClr val="bg1"/>
                </a:solidFill>
                <a:effectLst>
                  <a:innerShdw blurRad="63500" dist="50800" dir="13500000">
                    <a:srgbClr val="000000">
                      <a:alpha val="50000"/>
                    </a:srgbClr>
                  </a:innerShdw>
                </a:effectLst>
              </a:rPr>
              <a:t>Με βάση το μέγεθος τους σε:</a:t>
            </a:r>
          </a:p>
          <a:p>
            <a:endParaRPr lang="el-GR" b="1" spc="50" dirty="0">
              <a:ln w="0"/>
              <a:solidFill>
                <a:schemeClr val="bg1"/>
              </a:solidFill>
              <a:effectLst>
                <a:innerShdw blurRad="63500" dist="50800" dir="13500000">
                  <a:srgbClr val="000000">
                    <a:alpha val="50000"/>
                  </a:srgbClr>
                </a:innerShdw>
              </a:effectLst>
            </a:endParaRPr>
          </a:p>
          <a:p>
            <a:endParaRPr lang="el-GR" b="1" spc="50" dirty="0">
              <a:ln w="0"/>
              <a:solidFill>
                <a:schemeClr val="bg1"/>
              </a:solidFill>
              <a:effectLst>
                <a:innerShdw blurRad="63500" dist="50800" dir="13500000">
                  <a:srgbClr val="000000">
                    <a:alpha val="50000"/>
                  </a:srgbClr>
                </a:innerShdw>
              </a:effectLst>
            </a:endParaRPr>
          </a:p>
          <a:p>
            <a:r>
              <a:rPr lang="el-GR" b="1" spc="50" dirty="0">
                <a:ln w="0"/>
                <a:solidFill>
                  <a:schemeClr val="bg1"/>
                </a:solidFill>
                <a:effectLst>
                  <a:innerShdw blurRad="63500" dist="50800" dir="13500000">
                    <a:srgbClr val="000000">
                      <a:alpha val="50000"/>
                    </a:srgbClr>
                  </a:innerShdw>
                </a:effectLst>
              </a:rPr>
              <a:t>   «ΜΙΚΡΕΣ»	                       «ΜΕΓΑΛΕΣ»</a:t>
            </a:r>
          </a:p>
          <a:p>
            <a:r>
              <a:rPr lang="el-GR" b="1" spc="50" dirty="0">
                <a:ln w="0"/>
                <a:solidFill>
                  <a:schemeClr val="bg1"/>
                </a:solidFill>
                <a:effectLst>
                  <a:innerShdw blurRad="63500" dist="50800" dir="13500000">
                    <a:srgbClr val="000000">
                      <a:alpha val="50000"/>
                    </a:srgbClr>
                  </a:innerShdw>
                </a:effectLst>
              </a:rPr>
              <a:t> </a:t>
            </a:r>
            <a:r>
              <a:rPr lang="el-GR" spc="50" dirty="0">
                <a:ln w="0"/>
                <a:solidFill>
                  <a:schemeClr val="bg1"/>
                </a:solidFill>
                <a:effectLst>
                  <a:innerShdw blurRad="63500" dist="50800" dir="13500000">
                    <a:srgbClr val="000000">
                      <a:alpha val="50000"/>
                    </a:srgbClr>
                  </a:innerShdw>
                </a:effectLst>
              </a:rPr>
              <a:t>(π.χ. χωριό)	              (π.χ. αθλητική ομάδα)</a:t>
            </a:r>
          </a:p>
        </p:txBody>
      </p:sp>
      <p:cxnSp>
        <p:nvCxnSpPr>
          <p:cNvPr id="8" name="Ευθύγραμμο βέλος σύνδεσης 7">
            <a:extLst>
              <a:ext uri="{FF2B5EF4-FFF2-40B4-BE49-F238E27FC236}">
                <a16:creationId xmlns:a16="http://schemas.microsoft.com/office/drawing/2014/main" id="{398DC1DF-A75D-4086-A567-ED4BBBA4806C}"/>
              </a:ext>
            </a:extLst>
          </p:cNvPr>
          <p:cNvCxnSpPr/>
          <p:nvPr/>
        </p:nvCxnSpPr>
        <p:spPr>
          <a:xfrm flipH="1">
            <a:off x="1321804" y="1447266"/>
            <a:ext cx="410818" cy="445011"/>
          </a:xfrm>
          <a:prstGeom prst="straightConnector1">
            <a:avLst/>
          </a:prstGeom>
          <a:ln w="5715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15" name="Ευθύγραμμο βέλος σύνδεσης 14">
            <a:extLst>
              <a:ext uri="{FF2B5EF4-FFF2-40B4-BE49-F238E27FC236}">
                <a16:creationId xmlns:a16="http://schemas.microsoft.com/office/drawing/2014/main" id="{2F29A0A7-CBDA-469E-ABBD-BD8D0314A586}"/>
              </a:ext>
            </a:extLst>
          </p:cNvPr>
          <p:cNvCxnSpPr>
            <a:cxnSpLocks/>
          </p:cNvCxnSpPr>
          <p:nvPr/>
        </p:nvCxnSpPr>
        <p:spPr>
          <a:xfrm>
            <a:off x="3373322" y="1516200"/>
            <a:ext cx="427383" cy="445011"/>
          </a:xfrm>
          <a:prstGeom prst="straightConnector1">
            <a:avLst/>
          </a:prstGeom>
          <a:ln w="57150">
            <a:solidFill>
              <a:schemeClr val="bg2"/>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35BA3D26-D5B9-4BEA-B869-B91A1C1142F7}"/>
              </a:ext>
            </a:extLst>
          </p:cNvPr>
          <p:cNvSpPr txBox="1"/>
          <p:nvPr/>
        </p:nvSpPr>
        <p:spPr>
          <a:xfrm>
            <a:off x="6095999" y="1015114"/>
            <a:ext cx="5724939" cy="1754326"/>
          </a:xfrm>
          <a:prstGeom prst="rect">
            <a:avLst/>
          </a:prstGeom>
          <a:ln w="38100">
            <a:solidFill>
              <a:schemeClr val="bg1"/>
            </a:solidFill>
          </a:ln>
        </p:spPr>
        <p:style>
          <a:lnRef idx="1">
            <a:schemeClr val="accent2"/>
          </a:lnRef>
          <a:fillRef idx="2">
            <a:schemeClr val="accent2"/>
          </a:fillRef>
          <a:effectRef idx="1">
            <a:schemeClr val="accent2"/>
          </a:effectRef>
          <a:fontRef idx="minor">
            <a:schemeClr val="dk1"/>
          </a:fontRef>
        </p:style>
        <p:txBody>
          <a:bodyPr wrap="square" rtlCol="0">
            <a:spAutoFit/>
          </a:bodyPr>
          <a:lstStyle/>
          <a:p>
            <a:pPr marL="342900" indent="-342900" algn="ctr">
              <a:buFont typeface="Wingdings" panose="05000000000000000000" pitchFamily="2" charset="2"/>
              <a:buChar char="Ø"/>
            </a:pPr>
            <a:r>
              <a:rPr lang="el-GR" spc="50" dirty="0">
                <a:ln w="0"/>
                <a:solidFill>
                  <a:schemeClr val="bg1"/>
                </a:solidFill>
                <a:effectLst>
                  <a:innerShdw blurRad="63500" dist="50800" dir="13500000">
                    <a:srgbClr val="000000">
                      <a:alpha val="50000"/>
                    </a:srgbClr>
                  </a:innerShdw>
                </a:effectLst>
              </a:rPr>
              <a:t>Με βάση την οργάνωση τους σε:</a:t>
            </a:r>
          </a:p>
          <a:p>
            <a:endParaRPr lang="el-GR" b="1" spc="50" dirty="0">
              <a:ln w="0"/>
              <a:solidFill>
                <a:schemeClr val="bg1"/>
              </a:solidFill>
              <a:effectLst>
                <a:innerShdw blurRad="63500" dist="50800" dir="13500000">
                  <a:srgbClr val="000000">
                    <a:alpha val="50000"/>
                  </a:srgbClr>
                </a:innerShdw>
              </a:effectLst>
            </a:endParaRPr>
          </a:p>
          <a:p>
            <a:endParaRPr lang="el-GR" b="1" spc="50" dirty="0">
              <a:ln w="0"/>
              <a:solidFill>
                <a:schemeClr val="bg1"/>
              </a:solidFill>
              <a:effectLst>
                <a:innerShdw blurRad="63500" dist="50800" dir="13500000">
                  <a:srgbClr val="000000">
                    <a:alpha val="50000"/>
                  </a:srgbClr>
                </a:innerShdw>
              </a:effectLst>
            </a:endParaRPr>
          </a:p>
          <a:p>
            <a:r>
              <a:rPr lang="el-GR" b="1" spc="50" dirty="0">
                <a:ln w="0"/>
                <a:solidFill>
                  <a:schemeClr val="bg1"/>
                </a:solidFill>
                <a:effectLst>
                  <a:innerShdw blurRad="63500" dist="50800" dir="13500000">
                    <a:srgbClr val="000000">
                      <a:alpha val="50000"/>
                    </a:srgbClr>
                  </a:innerShdw>
                </a:effectLst>
              </a:rPr>
              <a:t> «ΠΕΡΙΣΣΟΤΕΡΟ			              «ΛΙΓΟΤΕΡΟ</a:t>
            </a:r>
          </a:p>
          <a:p>
            <a:r>
              <a:rPr lang="el-GR" b="1" spc="50" dirty="0">
                <a:ln w="0"/>
                <a:solidFill>
                  <a:schemeClr val="bg1"/>
                </a:solidFill>
                <a:effectLst>
                  <a:innerShdw blurRad="63500" dist="50800" dir="13500000">
                    <a:srgbClr val="000000">
                      <a:alpha val="50000"/>
                    </a:srgbClr>
                  </a:innerShdw>
                </a:effectLst>
              </a:rPr>
              <a:t> ΟΡΓΑΝΩΜΕΝΕΣ»		           ΟΡΓΑΝΩΜΕΝΕΣ»</a:t>
            </a:r>
          </a:p>
          <a:p>
            <a:r>
              <a:rPr lang="el-GR" spc="50" dirty="0">
                <a:ln w="0"/>
                <a:solidFill>
                  <a:schemeClr val="bg1"/>
                </a:solidFill>
                <a:effectLst>
                  <a:innerShdw blurRad="63500" dist="50800" dir="13500000">
                    <a:srgbClr val="000000">
                      <a:alpha val="50000"/>
                    </a:srgbClr>
                  </a:innerShdw>
                </a:effectLst>
              </a:rPr>
              <a:t>     (π.χ. σχολείο)				          (π.χ. παρέα)</a:t>
            </a:r>
          </a:p>
        </p:txBody>
      </p:sp>
      <p:sp>
        <p:nvSpPr>
          <p:cNvPr id="22" name="TextBox 21">
            <a:extLst>
              <a:ext uri="{FF2B5EF4-FFF2-40B4-BE49-F238E27FC236}">
                <a16:creationId xmlns:a16="http://schemas.microsoft.com/office/drawing/2014/main" id="{205B3B99-14D7-49AF-88A0-CE349C3DD299}"/>
              </a:ext>
            </a:extLst>
          </p:cNvPr>
          <p:cNvSpPr txBox="1"/>
          <p:nvPr/>
        </p:nvSpPr>
        <p:spPr>
          <a:xfrm>
            <a:off x="1698694" y="4062464"/>
            <a:ext cx="9393375" cy="1477328"/>
          </a:xfrm>
          <a:prstGeom prst="rect">
            <a:avLst/>
          </a:prstGeom>
          <a:ln w="38100">
            <a:solidFill>
              <a:schemeClr val="bg1"/>
            </a:solidFill>
          </a:ln>
        </p:spPr>
        <p:style>
          <a:lnRef idx="1">
            <a:schemeClr val="accent2"/>
          </a:lnRef>
          <a:fillRef idx="2">
            <a:schemeClr val="accent2"/>
          </a:fillRef>
          <a:effectRef idx="1">
            <a:schemeClr val="accent2"/>
          </a:effectRef>
          <a:fontRef idx="minor">
            <a:schemeClr val="dk1"/>
          </a:fontRef>
        </p:style>
        <p:txBody>
          <a:bodyPr wrap="square" rtlCol="0">
            <a:spAutoFit/>
          </a:bodyPr>
          <a:lstStyle/>
          <a:p>
            <a:pPr marL="285750" indent="-285750" algn="ctr">
              <a:buFont typeface="Wingdings" panose="05000000000000000000" pitchFamily="2" charset="2"/>
              <a:buChar char="Ø"/>
            </a:pPr>
            <a:r>
              <a:rPr lang="el-GR" spc="50" dirty="0">
                <a:ln w="0"/>
                <a:solidFill>
                  <a:schemeClr val="bg1"/>
                </a:solidFill>
                <a:effectLst>
                  <a:innerShdw blurRad="63500" dist="50800" dir="13500000">
                    <a:srgbClr val="000000">
                      <a:alpha val="50000"/>
                    </a:srgbClr>
                  </a:innerShdw>
                </a:effectLst>
              </a:rPr>
              <a:t>Με βάση τη διάρκεια τους σε:</a:t>
            </a:r>
          </a:p>
          <a:p>
            <a:endParaRPr lang="el-GR" b="1" spc="50" dirty="0">
              <a:ln w="0"/>
              <a:solidFill>
                <a:schemeClr val="bg1"/>
              </a:solidFill>
              <a:effectLst>
                <a:innerShdw blurRad="63500" dist="50800" dir="13500000">
                  <a:srgbClr val="000000">
                    <a:alpha val="50000"/>
                  </a:srgbClr>
                </a:innerShdw>
              </a:effectLst>
            </a:endParaRPr>
          </a:p>
          <a:p>
            <a:endParaRPr lang="el-GR" b="1" spc="50" dirty="0">
              <a:ln w="0"/>
              <a:solidFill>
                <a:schemeClr val="bg1"/>
              </a:solidFill>
              <a:effectLst>
                <a:innerShdw blurRad="63500" dist="50800" dir="13500000">
                  <a:srgbClr val="000000">
                    <a:alpha val="50000"/>
                  </a:srgbClr>
                </a:innerShdw>
              </a:effectLst>
            </a:endParaRPr>
          </a:p>
          <a:p>
            <a:pPr algn="ctr"/>
            <a:r>
              <a:rPr lang="el-GR" b="1" spc="50" dirty="0">
                <a:ln w="0"/>
                <a:solidFill>
                  <a:schemeClr val="bg1"/>
                </a:solidFill>
                <a:effectLst>
                  <a:innerShdw blurRad="63500" dist="50800" dir="13500000">
                    <a:srgbClr val="000000">
                      <a:alpha val="50000"/>
                    </a:srgbClr>
                  </a:innerShdw>
                </a:effectLst>
              </a:rPr>
              <a:t>«ΜΕΓΑΛΗΣ ΔΙΑΡΚΕΙΑΣ»	                                            «ΠΡΟΣΩΡΙΝΗΣ»</a:t>
            </a:r>
          </a:p>
          <a:p>
            <a:pPr algn="ctr"/>
            <a:r>
              <a:rPr lang="el-GR" spc="50" dirty="0">
                <a:ln w="0"/>
                <a:solidFill>
                  <a:schemeClr val="bg1"/>
                </a:solidFill>
                <a:effectLst>
                  <a:innerShdw blurRad="63500" dist="50800" dir="13500000">
                    <a:srgbClr val="000000">
                      <a:alpha val="50000"/>
                    </a:srgbClr>
                  </a:innerShdw>
                </a:effectLst>
              </a:rPr>
              <a:t>                        (π.χ. οικογένεια)	                                           (π.χ. επιτροπή διαμαρτυρίας)</a:t>
            </a:r>
          </a:p>
        </p:txBody>
      </p:sp>
      <p:cxnSp>
        <p:nvCxnSpPr>
          <p:cNvPr id="23" name="Ευθύγραμμο βέλος σύνδεσης 22">
            <a:extLst>
              <a:ext uri="{FF2B5EF4-FFF2-40B4-BE49-F238E27FC236}">
                <a16:creationId xmlns:a16="http://schemas.microsoft.com/office/drawing/2014/main" id="{89AD4476-F77A-459B-9FB1-EA12A1362DAF}"/>
              </a:ext>
            </a:extLst>
          </p:cNvPr>
          <p:cNvCxnSpPr>
            <a:cxnSpLocks/>
          </p:cNvCxnSpPr>
          <p:nvPr/>
        </p:nvCxnSpPr>
        <p:spPr>
          <a:xfrm>
            <a:off x="9496806" y="1414576"/>
            <a:ext cx="427383" cy="445011"/>
          </a:xfrm>
          <a:prstGeom prst="straightConnector1">
            <a:avLst/>
          </a:prstGeom>
          <a:ln w="5715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24" name="Ευθύγραμμο βέλος σύνδεσης 23">
            <a:extLst>
              <a:ext uri="{FF2B5EF4-FFF2-40B4-BE49-F238E27FC236}">
                <a16:creationId xmlns:a16="http://schemas.microsoft.com/office/drawing/2014/main" id="{8B5077C0-3988-4473-90AC-8E1852B8C154}"/>
              </a:ext>
            </a:extLst>
          </p:cNvPr>
          <p:cNvCxnSpPr>
            <a:cxnSpLocks/>
          </p:cNvCxnSpPr>
          <p:nvPr/>
        </p:nvCxnSpPr>
        <p:spPr>
          <a:xfrm>
            <a:off x="7796403" y="4429000"/>
            <a:ext cx="427383" cy="445011"/>
          </a:xfrm>
          <a:prstGeom prst="straightConnector1">
            <a:avLst/>
          </a:prstGeom>
          <a:ln w="5715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25" name="Ευθύγραμμο βέλος σύνδεσης 24">
            <a:extLst>
              <a:ext uri="{FF2B5EF4-FFF2-40B4-BE49-F238E27FC236}">
                <a16:creationId xmlns:a16="http://schemas.microsoft.com/office/drawing/2014/main" id="{12EDC705-232D-4803-BE0A-17C81B4BE4C2}"/>
              </a:ext>
            </a:extLst>
          </p:cNvPr>
          <p:cNvCxnSpPr/>
          <p:nvPr/>
        </p:nvCxnSpPr>
        <p:spPr>
          <a:xfrm flipH="1">
            <a:off x="4441203" y="4429000"/>
            <a:ext cx="410818" cy="445011"/>
          </a:xfrm>
          <a:prstGeom prst="straightConnector1">
            <a:avLst/>
          </a:prstGeom>
          <a:ln w="5715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26" name="Ευθύγραμμο βέλος σύνδεσης 25">
            <a:extLst>
              <a:ext uri="{FF2B5EF4-FFF2-40B4-BE49-F238E27FC236}">
                <a16:creationId xmlns:a16="http://schemas.microsoft.com/office/drawing/2014/main" id="{D666062D-3E69-4F44-9684-20D0216F2AF7}"/>
              </a:ext>
            </a:extLst>
          </p:cNvPr>
          <p:cNvCxnSpPr/>
          <p:nvPr/>
        </p:nvCxnSpPr>
        <p:spPr>
          <a:xfrm flipH="1">
            <a:off x="7385585" y="1414575"/>
            <a:ext cx="410818" cy="445011"/>
          </a:xfrm>
          <a:prstGeom prst="straightConnector1">
            <a:avLst/>
          </a:prstGeom>
          <a:ln w="57150">
            <a:solidFill>
              <a:schemeClr val="bg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9931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3">
            <a:extLst>
              <a:ext uri="{FF2B5EF4-FFF2-40B4-BE49-F238E27FC236}">
                <a16:creationId xmlns:a16="http://schemas.microsoft.com/office/drawing/2014/main" id="{F3E27BF7-7107-40A3-8890-DF32A788013B}"/>
              </a:ext>
            </a:extLst>
          </p:cNvPr>
          <p:cNvSpPr>
            <a:spLocks noGrp="1"/>
          </p:cNvSpPr>
          <p:nvPr>
            <p:ph type="ctrTitle"/>
          </p:nvPr>
        </p:nvSpPr>
        <p:spPr>
          <a:xfrm>
            <a:off x="2854154" y="253144"/>
            <a:ext cx="6642652" cy="634752"/>
          </a:xfrm>
        </p:spPr>
        <p:txBody>
          <a:bodyPr>
            <a:noAutofit/>
          </a:bodyPr>
          <a:lstStyle/>
          <a:p>
            <a:r>
              <a:rPr lang="el-GR" sz="2400" b="1" cap="none" spc="50" dirty="0">
                <a:ln w="0"/>
                <a:solidFill>
                  <a:schemeClr val="bg2"/>
                </a:solidFill>
                <a:effectLst>
                  <a:innerShdw blurRad="63500" dist="50800" dir="13500000">
                    <a:srgbClr val="000000">
                      <a:alpha val="50000"/>
                    </a:srgbClr>
                  </a:innerShdw>
                </a:effectLst>
              </a:rPr>
              <a:t>ΔΙΑΚΡΙΣΕΙΣ ΚΟΙΝΩΝΙΚΩΝ ΟΜΑΔΩΝ</a:t>
            </a:r>
          </a:p>
        </p:txBody>
      </p:sp>
      <p:sp>
        <p:nvSpPr>
          <p:cNvPr id="7" name="TextBox 6">
            <a:extLst>
              <a:ext uri="{FF2B5EF4-FFF2-40B4-BE49-F238E27FC236}">
                <a16:creationId xmlns:a16="http://schemas.microsoft.com/office/drawing/2014/main" id="{BE83E47F-9135-4CB0-8393-93EF0185C8D1}"/>
              </a:ext>
            </a:extLst>
          </p:cNvPr>
          <p:cNvSpPr txBox="1"/>
          <p:nvPr/>
        </p:nvSpPr>
        <p:spPr>
          <a:xfrm>
            <a:off x="185528" y="1217902"/>
            <a:ext cx="5459898" cy="2062103"/>
          </a:xfrm>
          <a:prstGeom prst="rect">
            <a:avLst/>
          </a:prstGeom>
          <a:ln w="38100">
            <a:solidFill>
              <a:schemeClr val="bg1"/>
            </a:solidFill>
          </a:ln>
        </p:spPr>
        <p:style>
          <a:lnRef idx="1">
            <a:schemeClr val="accent2"/>
          </a:lnRef>
          <a:fillRef idx="2">
            <a:schemeClr val="accent2"/>
          </a:fillRef>
          <a:effectRef idx="1">
            <a:schemeClr val="accent2"/>
          </a:effectRef>
          <a:fontRef idx="minor">
            <a:schemeClr val="dk1"/>
          </a:fontRef>
        </p:style>
        <p:txBody>
          <a:bodyPr wrap="square" rtlCol="0">
            <a:spAutoFit/>
          </a:bodyPr>
          <a:lstStyle/>
          <a:p>
            <a:pPr marL="285750" indent="-285750" algn="ctr">
              <a:buFont typeface="Wingdings" panose="05000000000000000000" pitchFamily="2" charset="2"/>
              <a:buChar char="Ø"/>
            </a:pPr>
            <a:r>
              <a:rPr lang="el-GR" sz="2000" b="1" spc="50" dirty="0">
                <a:ln w="0"/>
                <a:solidFill>
                  <a:schemeClr val="bg1"/>
                </a:solidFill>
                <a:effectLst>
                  <a:innerShdw blurRad="63500" dist="50800" dir="13500000">
                    <a:srgbClr val="000000">
                      <a:alpha val="50000"/>
                    </a:srgbClr>
                  </a:innerShdw>
                </a:effectLst>
              </a:rPr>
              <a:t>«</a:t>
            </a:r>
            <a:r>
              <a:rPr lang="el-GR" sz="2000" b="1" u="sng" spc="50" dirty="0">
                <a:ln w="0"/>
                <a:solidFill>
                  <a:schemeClr val="bg2"/>
                </a:solidFill>
                <a:effectLst>
                  <a:innerShdw blurRad="63500" dist="50800" dir="13500000">
                    <a:srgbClr val="000000">
                      <a:alpha val="50000"/>
                    </a:srgbClr>
                  </a:innerShdw>
                </a:effectLst>
              </a:rPr>
              <a:t>ΠΡΩΤΟΓΕΝΕΙΣ</a:t>
            </a:r>
            <a:r>
              <a:rPr lang="el-GR" sz="2000" b="1" spc="50" dirty="0">
                <a:ln w="0"/>
                <a:solidFill>
                  <a:schemeClr val="bg1"/>
                </a:solidFill>
                <a:effectLst>
                  <a:innerShdw blurRad="63500" dist="50800" dir="13500000">
                    <a:srgbClr val="000000">
                      <a:alpha val="50000"/>
                    </a:srgbClr>
                  </a:innerShdw>
                </a:effectLst>
              </a:rPr>
              <a:t>»</a:t>
            </a:r>
          </a:p>
          <a:p>
            <a:pPr algn="just"/>
            <a:r>
              <a:rPr lang="el-GR" spc="50" dirty="0">
                <a:ln w="0"/>
                <a:solidFill>
                  <a:schemeClr val="bg1"/>
                </a:solidFill>
                <a:effectLst>
                  <a:innerShdw blurRad="63500" dist="50800" dir="13500000">
                    <a:srgbClr val="000000">
                      <a:alpha val="50000"/>
                    </a:srgbClr>
                  </a:innerShdw>
                </a:effectLst>
              </a:rPr>
              <a:t> Δημιουργούνται εκ φύσεως στα πρώτα βήματα του ατόμου. Δηλαδή επρόκειτο για ομάδες όπου εντάσσονται όλα τα άτομα και μάλιστα, έχει μεγάλη επίδραση στη διαμόρφωση της προσωπικότητας του ατόμου.</a:t>
            </a:r>
          </a:p>
          <a:p>
            <a:pPr algn="just"/>
            <a:r>
              <a:rPr lang="el-GR" spc="50" dirty="0">
                <a:ln w="0"/>
                <a:solidFill>
                  <a:schemeClr val="bg1"/>
                </a:solidFill>
                <a:effectLst>
                  <a:innerShdw blurRad="63500" dist="50800" dir="13500000">
                    <a:srgbClr val="000000">
                      <a:alpha val="50000"/>
                    </a:srgbClr>
                  </a:innerShdw>
                </a:effectLst>
              </a:rPr>
              <a:t>(π.χ. οικογένεια, παρέες συνομηλίκων)</a:t>
            </a:r>
          </a:p>
        </p:txBody>
      </p:sp>
      <p:sp>
        <p:nvSpPr>
          <p:cNvPr id="9" name="TextBox 8">
            <a:extLst>
              <a:ext uri="{FF2B5EF4-FFF2-40B4-BE49-F238E27FC236}">
                <a16:creationId xmlns:a16="http://schemas.microsoft.com/office/drawing/2014/main" id="{6D2CCB05-6FD4-463E-A475-8B494C96923A}"/>
              </a:ext>
            </a:extLst>
          </p:cNvPr>
          <p:cNvSpPr txBox="1"/>
          <p:nvPr/>
        </p:nvSpPr>
        <p:spPr>
          <a:xfrm>
            <a:off x="6274905" y="1233126"/>
            <a:ext cx="5731566" cy="2062103"/>
          </a:xfrm>
          <a:prstGeom prst="rect">
            <a:avLst/>
          </a:prstGeom>
          <a:ln w="38100">
            <a:solidFill>
              <a:schemeClr val="bg1"/>
            </a:solidFill>
          </a:ln>
        </p:spPr>
        <p:style>
          <a:lnRef idx="1">
            <a:schemeClr val="accent2"/>
          </a:lnRef>
          <a:fillRef idx="2">
            <a:schemeClr val="accent2"/>
          </a:fillRef>
          <a:effectRef idx="1">
            <a:schemeClr val="accent2"/>
          </a:effectRef>
          <a:fontRef idx="minor">
            <a:schemeClr val="dk1"/>
          </a:fontRef>
        </p:style>
        <p:txBody>
          <a:bodyPr wrap="square" rtlCol="0">
            <a:spAutoFit/>
          </a:bodyPr>
          <a:lstStyle/>
          <a:p>
            <a:pPr marL="285750" indent="-285750" algn="ctr">
              <a:buFont typeface="Wingdings" panose="05000000000000000000" pitchFamily="2" charset="2"/>
              <a:buChar char="Ø"/>
            </a:pPr>
            <a:r>
              <a:rPr lang="el-GR" sz="2000" b="1" spc="50" dirty="0">
                <a:ln w="0"/>
                <a:solidFill>
                  <a:schemeClr val="bg2"/>
                </a:solidFill>
                <a:effectLst>
                  <a:innerShdw blurRad="63500" dist="50800" dir="13500000">
                    <a:srgbClr val="000000">
                      <a:alpha val="50000"/>
                    </a:srgbClr>
                  </a:innerShdw>
                </a:effectLst>
              </a:rPr>
              <a:t>«</a:t>
            </a:r>
            <a:r>
              <a:rPr lang="el-GR" sz="2000" b="1" u="sng" spc="50" dirty="0">
                <a:ln w="0"/>
                <a:solidFill>
                  <a:schemeClr val="bg2"/>
                </a:solidFill>
                <a:effectLst>
                  <a:innerShdw blurRad="63500" dist="50800" dir="13500000">
                    <a:srgbClr val="000000">
                      <a:alpha val="50000"/>
                    </a:srgbClr>
                  </a:innerShdw>
                </a:effectLst>
              </a:rPr>
              <a:t>ΔΕΥΤΕΡΟΓΕΝΕΙΣ</a:t>
            </a:r>
            <a:r>
              <a:rPr lang="el-GR" sz="2000" b="1" spc="50" dirty="0">
                <a:ln w="0"/>
                <a:solidFill>
                  <a:schemeClr val="bg2"/>
                </a:solidFill>
                <a:effectLst>
                  <a:innerShdw blurRad="63500" dist="50800" dir="13500000">
                    <a:srgbClr val="000000">
                      <a:alpha val="50000"/>
                    </a:srgbClr>
                  </a:innerShdw>
                </a:effectLst>
              </a:rPr>
              <a:t>»</a:t>
            </a:r>
          </a:p>
          <a:p>
            <a:pPr algn="just"/>
            <a:r>
              <a:rPr lang="el-GR" spc="50" dirty="0">
                <a:ln w="0"/>
                <a:solidFill>
                  <a:schemeClr val="bg1"/>
                </a:solidFill>
                <a:effectLst>
                  <a:innerShdw blurRad="63500" dist="50800" dir="13500000">
                    <a:srgbClr val="000000">
                      <a:alpha val="50000"/>
                    </a:srgbClr>
                  </a:innerShdw>
                </a:effectLst>
              </a:rPr>
              <a:t> Δημιουργούνται με επιλογή του ατόμου στην πορεία της ζωής του. Δηλαδή, οι ομάδες στις οποίες, εντάσσεται κατά τη διάρκεια της ζωής του. Ακόμα συμμετέχει για την ικανοποίηση συγκεκριμένου σκοπού ή συμφέροντος</a:t>
            </a:r>
          </a:p>
          <a:p>
            <a:pPr algn="just"/>
            <a:r>
              <a:rPr lang="el-GR" spc="50" dirty="0">
                <a:ln w="0"/>
                <a:solidFill>
                  <a:schemeClr val="bg1"/>
                </a:solidFill>
                <a:effectLst>
                  <a:innerShdw blurRad="63500" dist="50800" dir="13500000">
                    <a:srgbClr val="000000">
                      <a:alpha val="50000"/>
                    </a:srgbClr>
                  </a:innerShdw>
                </a:effectLst>
              </a:rPr>
              <a:t>(π.χ. πολιτικοί, επαγγελματικοί σύλλογοι)</a:t>
            </a:r>
          </a:p>
        </p:txBody>
      </p:sp>
      <p:sp>
        <p:nvSpPr>
          <p:cNvPr id="10" name="TextBox 9">
            <a:extLst>
              <a:ext uri="{FF2B5EF4-FFF2-40B4-BE49-F238E27FC236}">
                <a16:creationId xmlns:a16="http://schemas.microsoft.com/office/drawing/2014/main" id="{F56C0350-26CD-4443-B560-91A90D0B4341}"/>
              </a:ext>
            </a:extLst>
          </p:cNvPr>
          <p:cNvSpPr txBox="1"/>
          <p:nvPr/>
        </p:nvSpPr>
        <p:spPr>
          <a:xfrm>
            <a:off x="185528" y="3890188"/>
            <a:ext cx="5459898" cy="1785104"/>
          </a:xfrm>
          <a:prstGeom prst="rect">
            <a:avLst/>
          </a:prstGeom>
          <a:ln w="38100">
            <a:solidFill>
              <a:schemeClr val="bg1"/>
            </a:solidFill>
          </a:ln>
        </p:spPr>
        <p:style>
          <a:lnRef idx="1">
            <a:schemeClr val="accent2"/>
          </a:lnRef>
          <a:fillRef idx="2">
            <a:schemeClr val="accent2"/>
          </a:fillRef>
          <a:effectRef idx="1">
            <a:schemeClr val="accent2"/>
          </a:effectRef>
          <a:fontRef idx="minor">
            <a:schemeClr val="dk1"/>
          </a:fontRef>
        </p:style>
        <p:txBody>
          <a:bodyPr wrap="square" rtlCol="0">
            <a:spAutoFit/>
          </a:bodyPr>
          <a:lstStyle/>
          <a:p>
            <a:pPr marL="285750" indent="-285750" algn="ctr">
              <a:buFont typeface="Wingdings" panose="05000000000000000000" pitchFamily="2" charset="2"/>
              <a:buChar char="Ø"/>
            </a:pPr>
            <a:r>
              <a:rPr lang="el-GR" sz="2000" b="1" spc="50" dirty="0">
                <a:ln w="0"/>
                <a:solidFill>
                  <a:schemeClr val="bg1"/>
                </a:solidFill>
                <a:effectLst>
                  <a:innerShdw blurRad="63500" dist="50800" dir="13500000">
                    <a:srgbClr val="000000">
                      <a:alpha val="50000"/>
                    </a:srgbClr>
                  </a:innerShdw>
                </a:effectLst>
              </a:rPr>
              <a:t>«</a:t>
            </a:r>
            <a:r>
              <a:rPr lang="el-GR" sz="2000" b="1" u="sng" spc="50" dirty="0">
                <a:ln w="0"/>
                <a:solidFill>
                  <a:schemeClr val="bg2"/>
                </a:solidFill>
                <a:effectLst>
                  <a:innerShdw blurRad="63500" dist="50800" dir="13500000">
                    <a:srgbClr val="000000">
                      <a:alpha val="50000"/>
                    </a:srgbClr>
                  </a:innerShdw>
                </a:effectLst>
              </a:rPr>
              <a:t>ΑΝΟΙΚΤΕΣ</a:t>
            </a:r>
            <a:r>
              <a:rPr lang="el-GR" sz="2000" b="1" spc="50" dirty="0">
                <a:ln w="0"/>
                <a:solidFill>
                  <a:schemeClr val="bg1"/>
                </a:solidFill>
                <a:effectLst>
                  <a:innerShdw blurRad="63500" dist="50800" dir="13500000">
                    <a:srgbClr val="000000">
                      <a:alpha val="50000"/>
                    </a:srgbClr>
                  </a:innerShdw>
                </a:effectLst>
              </a:rPr>
              <a:t>»</a:t>
            </a:r>
          </a:p>
          <a:p>
            <a:pPr algn="just"/>
            <a:r>
              <a:rPr lang="el-GR" spc="50" dirty="0">
                <a:ln w="0"/>
                <a:solidFill>
                  <a:schemeClr val="bg1"/>
                </a:solidFill>
                <a:effectLst>
                  <a:innerShdw blurRad="63500" dist="50800" dir="13500000">
                    <a:srgbClr val="000000">
                      <a:alpha val="50000"/>
                    </a:srgbClr>
                  </a:innerShdw>
                </a:effectLst>
              </a:rPr>
              <a:t> Συμμετοχή με συμπλήρωση κάποιας προϋπόθεσης. Δηλαδή κάποιου αν συμφωνεί με τους σκοπούς και τις επιδιώξεις του.</a:t>
            </a:r>
          </a:p>
          <a:p>
            <a:pPr algn="just"/>
            <a:r>
              <a:rPr lang="el-GR" spc="50" dirty="0">
                <a:ln w="0"/>
                <a:solidFill>
                  <a:schemeClr val="bg1"/>
                </a:solidFill>
                <a:effectLst>
                  <a:innerShdw blurRad="63500" dist="50800" dir="13500000">
                    <a:srgbClr val="000000">
                      <a:alpha val="50000"/>
                    </a:srgbClr>
                  </a:innerShdw>
                </a:effectLst>
              </a:rPr>
              <a:t>(π.χ. επαγγελματικοί σύλλογοι               προϋπόθεση: κατοχή τίτλου επαγγέλματος) </a:t>
            </a:r>
          </a:p>
        </p:txBody>
      </p:sp>
      <p:sp>
        <p:nvSpPr>
          <p:cNvPr id="11" name="TextBox 10">
            <a:extLst>
              <a:ext uri="{FF2B5EF4-FFF2-40B4-BE49-F238E27FC236}">
                <a16:creationId xmlns:a16="http://schemas.microsoft.com/office/drawing/2014/main" id="{66F5A860-D611-4811-8185-A84B37F0E147}"/>
              </a:ext>
            </a:extLst>
          </p:cNvPr>
          <p:cNvSpPr txBox="1"/>
          <p:nvPr/>
        </p:nvSpPr>
        <p:spPr>
          <a:xfrm>
            <a:off x="6274905" y="3890188"/>
            <a:ext cx="5731567" cy="2062103"/>
          </a:xfrm>
          <a:prstGeom prst="rect">
            <a:avLst/>
          </a:prstGeom>
          <a:ln w="38100">
            <a:solidFill>
              <a:schemeClr val="bg1"/>
            </a:solidFill>
          </a:ln>
        </p:spPr>
        <p:style>
          <a:lnRef idx="1">
            <a:schemeClr val="accent2"/>
          </a:lnRef>
          <a:fillRef idx="2">
            <a:schemeClr val="accent2"/>
          </a:fillRef>
          <a:effectRef idx="1">
            <a:schemeClr val="accent2"/>
          </a:effectRef>
          <a:fontRef idx="minor">
            <a:schemeClr val="dk1"/>
          </a:fontRef>
        </p:style>
        <p:txBody>
          <a:bodyPr wrap="square" rtlCol="0">
            <a:spAutoFit/>
          </a:bodyPr>
          <a:lstStyle/>
          <a:p>
            <a:pPr marL="285750" indent="-285750" algn="ctr">
              <a:buFont typeface="Wingdings" panose="05000000000000000000" pitchFamily="2" charset="2"/>
              <a:buChar char="Ø"/>
            </a:pPr>
            <a:r>
              <a:rPr lang="el-GR" sz="2000" b="1" spc="50" dirty="0">
                <a:ln w="0"/>
                <a:solidFill>
                  <a:schemeClr val="bg1"/>
                </a:solidFill>
                <a:effectLst>
                  <a:innerShdw blurRad="63500" dist="50800" dir="13500000">
                    <a:srgbClr val="000000">
                      <a:alpha val="50000"/>
                    </a:srgbClr>
                  </a:innerShdw>
                </a:effectLst>
              </a:rPr>
              <a:t>«</a:t>
            </a:r>
            <a:r>
              <a:rPr lang="el-GR" sz="2000" b="1" u="sng" spc="50" dirty="0">
                <a:ln w="0"/>
                <a:solidFill>
                  <a:schemeClr val="bg2"/>
                </a:solidFill>
                <a:effectLst>
                  <a:innerShdw blurRad="63500" dist="50800" dir="13500000">
                    <a:srgbClr val="000000">
                      <a:alpha val="50000"/>
                    </a:srgbClr>
                  </a:innerShdw>
                </a:effectLst>
              </a:rPr>
              <a:t>ΚΛΕΙΣΤΕΣ</a:t>
            </a:r>
            <a:r>
              <a:rPr lang="el-GR" sz="2000" b="1" spc="50" dirty="0">
                <a:ln w="0"/>
                <a:solidFill>
                  <a:schemeClr val="bg1"/>
                </a:solidFill>
                <a:effectLst>
                  <a:innerShdw blurRad="63500" dist="50800" dir="13500000">
                    <a:srgbClr val="000000">
                      <a:alpha val="50000"/>
                    </a:srgbClr>
                  </a:innerShdw>
                </a:effectLst>
              </a:rPr>
              <a:t>»</a:t>
            </a:r>
          </a:p>
          <a:p>
            <a:pPr algn="just"/>
            <a:r>
              <a:rPr lang="el-GR" spc="50" dirty="0">
                <a:ln w="0"/>
                <a:solidFill>
                  <a:schemeClr val="bg1"/>
                </a:solidFill>
                <a:effectLst>
                  <a:innerShdw blurRad="63500" dist="50800" dir="13500000">
                    <a:srgbClr val="000000">
                      <a:alpha val="50000"/>
                    </a:srgbClr>
                  </a:innerShdw>
                </a:effectLst>
              </a:rPr>
              <a:t> Συμμετοχή με συμφωνία της ομάδας. Δηλαδή, οι ομάδες που θέτουν αυστηρές προϋποθέσεις για την ένταξη σε αυτές. Επίσης, οι ομάδες αυτές έχουν έντονη διάκριση στα μέλη της ομάδας «εμείς» και στους εκτός της ομάδας «οι άλλοι».</a:t>
            </a:r>
          </a:p>
          <a:p>
            <a:pPr algn="just"/>
            <a:r>
              <a:rPr lang="el-GR" spc="50" dirty="0">
                <a:ln w="0"/>
                <a:solidFill>
                  <a:schemeClr val="bg1"/>
                </a:solidFill>
                <a:effectLst>
                  <a:innerShdw blurRad="63500" dist="50800" dir="13500000">
                    <a:srgbClr val="000000">
                      <a:alpha val="50000"/>
                    </a:srgbClr>
                  </a:innerShdw>
                </a:effectLst>
              </a:rPr>
              <a:t>(π.χ. αδελφότητες, συμμορίες, κλειστές λέσχες)</a:t>
            </a:r>
          </a:p>
        </p:txBody>
      </p:sp>
      <p:cxnSp>
        <p:nvCxnSpPr>
          <p:cNvPr id="12" name="Ευθύγραμμο βέλος σύνδεσης 11">
            <a:extLst>
              <a:ext uri="{FF2B5EF4-FFF2-40B4-BE49-F238E27FC236}">
                <a16:creationId xmlns:a16="http://schemas.microsoft.com/office/drawing/2014/main" id="{8AF1D97E-D98C-423A-A440-F9CC96388EF6}"/>
              </a:ext>
            </a:extLst>
          </p:cNvPr>
          <p:cNvCxnSpPr>
            <a:cxnSpLocks/>
          </p:cNvCxnSpPr>
          <p:nvPr/>
        </p:nvCxnSpPr>
        <p:spPr>
          <a:xfrm>
            <a:off x="3442153" y="5197632"/>
            <a:ext cx="705778" cy="0"/>
          </a:xfrm>
          <a:prstGeom prst="straightConnector1">
            <a:avLst/>
          </a:prstGeom>
          <a:ln w="57150">
            <a:solidFill>
              <a:schemeClr val="bg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4407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3">
            <a:extLst>
              <a:ext uri="{FF2B5EF4-FFF2-40B4-BE49-F238E27FC236}">
                <a16:creationId xmlns:a16="http://schemas.microsoft.com/office/drawing/2014/main" id="{09134F33-2402-4A81-8711-7DDD2D4468A2}"/>
              </a:ext>
            </a:extLst>
          </p:cNvPr>
          <p:cNvSpPr txBox="1">
            <a:spLocks/>
          </p:cNvSpPr>
          <p:nvPr/>
        </p:nvSpPr>
        <p:spPr bwMode="blackWhite">
          <a:xfrm>
            <a:off x="2137503" y="226352"/>
            <a:ext cx="6608932" cy="672943"/>
          </a:xfrm>
          <a:prstGeom prst="rect">
            <a:avLst/>
          </a:prstGeom>
          <a:solidFill>
            <a:srgbClr val="FFFFFF"/>
          </a:solidFill>
          <a:ln w="38100" cap="sq">
            <a:solidFill>
              <a:srgbClr val="404040"/>
            </a:solidFill>
            <a:miter lim="800000"/>
          </a:ln>
        </p:spPr>
        <p:txBody>
          <a:bodyPr vert="horz" lIns="274320" tIns="182880" rIns="274320" bIns="182880" rtlCol="0" anchor="ctr" anchorCtr="1">
            <a:noAutofit/>
          </a:bodyPr>
          <a:lstStyle>
            <a:lvl1pPr algn="ctr" defTabSz="914400" rtl="0" eaLnBrk="1" latinLnBrk="0" hangingPunct="1">
              <a:lnSpc>
                <a:spcPct val="90000"/>
              </a:lnSpc>
              <a:spcBef>
                <a:spcPct val="0"/>
              </a:spcBef>
              <a:buNone/>
              <a:defRPr sz="3800" kern="1200" cap="all" spc="200" baseline="0">
                <a:solidFill>
                  <a:srgbClr val="262626"/>
                </a:solidFill>
                <a:latin typeface="+mj-lt"/>
                <a:ea typeface="+mj-ea"/>
                <a:cs typeface="+mj-cs"/>
              </a:defRPr>
            </a:lvl1pPr>
          </a:lstStyle>
          <a:p>
            <a:r>
              <a:rPr lang="el-GR" sz="2400" b="1" cap="none" spc="50" dirty="0">
                <a:ln w="0"/>
                <a:solidFill>
                  <a:schemeClr val="bg2"/>
                </a:solidFill>
                <a:effectLst>
                  <a:innerShdw blurRad="63500" dist="50800" dir="13500000">
                    <a:srgbClr val="000000">
                      <a:alpha val="50000"/>
                    </a:srgbClr>
                  </a:innerShdw>
                </a:effectLst>
              </a:rPr>
              <a:t> ΠΡΟΚΑΤΑΛΗΨΕΙΣ ΚΑΙ ΔΙΑΚΡΙΣΕΙΣ ΣΕ ΒΑΡΟΣ  ΟΜΑΔΩΝ…</a:t>
            </a:r>
          </a:p>
        </p:txBody>
      </p:sp>
      <p:sp>
        <p:nvSpPr>
          <p:cNvPr id="7" name="Υπότιτλος 4">
            <a:extLst>
              <a:ext uri="{FF2B5EF4-FFF2-40B4-BE49-F238E27FC236}">
                <a16:creationId xmlns:a16="http://schemas.microsoft.com/office/drawing/2014/main" id="{18877205-583F-4333-A76F-0CAC004E9D88}"/>
              </a:ext>
            </a:extLst>
          </p:cNvPr>
          <p:cNvSpPr>
            <a:spLocks noGrp="1"/>
          </p:cNvSpPr>
          <p:nvPr>
            <p:ph type="subTitle" idx="1"/>
          </p:nvPr>
        </p:nvSpPr>
        <p:spPr>
          <a:xfrm>
            <a:off x="198782" y="1331176"/>
            <a:ext cx="11993217" cy="2279375"/>
          </a:xfrm>
        </p:spPr>
        <p:txBody>
          <a:bodyPr>
            <a:normAutofit lnSpcReduction="10000"/>
          </a:bodyPr>
          <a:lstStyle/>
          <a:p>
            <a:r>
              <a:rPr lang="el-GR" b="1" u="sng" spc="50" dirty="0">
                <a:ln w="0"/>
                <a:solidFill>
                  <a:schemeClr val="bg2"/>
                </a:solidFill>
                <a:effectLst>
                  <a:innerShdw blurRad="63500" dist="50800" dir="13500000">
                    <a:srgbClr val="000000">
                      <a:alpha val="50000"/>
                    </a:srgbClr>
                  </a:innerShdw>
                </a:effectLst>
                <a:latin typeface="+mj-lt"/>
              </a:rPr>
              <a:t>«ΠΟΛΥΠΟΛΙΤΙΣΜΙΚΕΣ ΚΟΙΝΩΝΙΕΣ…»</a:t>
            </a:r>
          </a:p>
          <a:p>
            <a:pPr marL="342900" indent="-342900" algn="just">
              <a:buFont typeface="Arial" panose="020B0604020202020204" pitchFamily="34" charset="0"/>
              <a:buChar char="•"/>
            </a:pPr>
            <a:endParaRPr lang="el-GR" b="1" u="sng" spc="50" dirty="0">
              <a:ln w="0"/>
              <a:solidFill>
                <a:schemeClr val="bg2"/>
              </a:solidFill>
              <a:effectLst>
                <a:innerShdw blurRad="63500" dist="50800" dir="13500000">
                  <a:srgbClr val="000000">
                    <a:alpha val="50000"/>
                  </a:srgbClr>
                </a:innerShdw>
              </a:effectLst>
              <a:latin typeface="+mj-lt"/>
            </a:endParaRPr>
          </a:p>
          <a:p>
            <a:pPr marL="342900" indent="-342900" algn="just">
              <a:buFont typeface="Arial" panose="020B0604020202020204" pitchFamily="34" charset="0"/>
              <a:buChar char="•"/>
            </a:pPr>
            <a:endParaRPr lang="el-GR" b="1" u="sng" spc="50" dirty="0">
              <a:ln w="0"/>
              <a:solidFill>
                <a:schemeClr val="bg2"/>
              </a:solidFill>
              <a:effectLst>
                <a:innerShdw blurRad="63500" dist="50800" dir="13500000">
                  <a:srgbClr val="000000">
                    <a:alpha val="50000"/>
                  </a:srgbClr>
                </a:innerShdw>
              </a:effectLst>
              <a:latin typeface="+mj-lt"/>
            </a:endParaRPr>
          </a:p>
          <a:p>
            <a:pPr algn="just"/>
            <a:r>
              <a:rPr lang="el-GR" spc="50" dirty="0">
                <a:ln w="0"/>
                <a:solidFill>
                  <a:schemeClr val="bg1"/>
                </a:solidFill>
                <a:effectLst>
                  <a:innerShdw blurRad="63500" dist="50800" dir="13500000">
                    <a:srgbClr val="000000">
                      <a:alpha val="50000"/>
                    </a:srgbClr>
                  </a:innerShdw>
                </a:effectLst>
                <a:latin typeface="+mj-lt"/>
              </a:rPr>
              <a:t>Οι σύγχρονες κοινωνίες είναι «πολυπολιτισμικές», γιατί σε αυτές συμβιώνουν πολλές διαφορετικές εθνικές, γλωσσικές, θρησκευτικές και πολιτισμικές ομάδες με διαφορετικές κυρίως αξίες, απόψεις αλλά παράλληλα και ιδεολογίες. </a:t>
            </a:r>
          </a:p>
        </p:txBody>
      </p:sp>
      <p:sp>
        <p:nvSpPr>
          <p:cNvPr id="12" name="Βέλος: Κάτω 11">
            <a:extLst>
              <a:ext uri="{FF2B5EF4-FFF2-40B4-BE49-F238E27FC236}">
                <a16:creationId xmlns:a16="http://schemas.microsoft.com/office/drawing/2014/main" id="{58AACB43-5A0E-4311-A1C1-DA32997BDE26}"/>
              </a:ext>
            </a:extLst>
          </p:cNvPr>
          <p:cNvSpPr/>
          <p:nvPr/>
        </p:nvSpPr>
        <p:spPr>
          <a:xfrm>
            <a:off x="5844208" y="1749287"/>
            <a:ext cx="503583" cy="702365"/>
          </a:xfrm>
          <a:prstGeom prst="downArrow">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 name="Υπότιτλος 4">
            <a:extLst>
              <a:ext uri="{FF2B5EF4-FFF2-40B4-BE49-F238E27FC236}">
                <a16:creationId xmlns:a16="http://schemas.microsoft.com/office/drawing/2014/main" id="{7DA345AC-3607-47FB-B37A-5E7A12CA6AD4}"/>
              </a:ext>
            </a:extLst>
          </p:cNvPr>
          <p:cNvSpPr txBox="1">
            <a:spLocks/>
          </p:cNvSpPr>
          <p:nvPr/>
        </p:nvSpPr>
        <p:spPr>
          <a:xfrm>
            <a:off x="198783" y="3863003"/>
            <a:ext cx="11993217" cy="2279375"/>
          </a:xfrm>
          <a:prstGeom prst="rect">
            <a:avLst/>
          </a:prstGeom>
          <a:noFill/>
        </p:spPr>
        <p:txBody>
          <a:bodyPr vert="horz" lIns="91440" tIns="45720" rIns="91440" bIns="45720" rtlCol="0">
            <a:normAutofit/>
          </a:bodyPr>
          <a:lstStyle>
            <a:lvl1pPr marL="0" indent="0" algn="ctr" defTabSz="914400" rtl="0" eaLnBrk="1" latinLnBrk="0" hangingPunct="1">
              <a:lnSpc>
                <a:spcPct val="100000"/>
              </a:lnSpc>
              <a:spcBef>
                <a:spcPts val="1000"/>
              </a:spcBef>
              <a:buClr>
                <a:schemeClr val="accent2"/>
              </a:buClr>
              <a:buFont typeface="Arial" panose="020B0604020202020204" pitchFamily="34" charset="0"/>
              <a:buNone/>
              <a:defRPr sz="2000" kern="1200">
                <a:solidFill>
                  <a:schemeClr val="tx1">
                    <a:lumMod val="75000"/>
                    <a:lumOff val="25000"/>
                  </a:schemeClr>
                </a:solidFill>
                <a:latin typeface="+mn-lt"/>
                <a:ea typeface="+mn-ea"/>
                <a:cs typeface="+mn-cs"/>
              </a:defRPr>
            </a:lvl1pPr>
            <a:lvl2pPr marL="457200" indent="0" algn="ctr" defTabSz="914400" rtl="0" eaLnBrk="1" latinLnBrk="0" hangingPunct="1">
              <a:lnSpc>
                <a:spcPct val="100000"/>
              </a:lnSpc>
              <a:spcBef>
                <a:spcPts val="1000"/>
              </a:spcBef>
              <a:buClr>
                <a:schemeClr val="accent2"/>
              </a:buClr>
              <a:buFont typeface="Arial" panose="020B0604020202020204" pitchFamily="34" charset="0"/>
              <a:buNone/>
              <a:defRPr sz="2000" kern="1200">
                <a:solidFill>
                  <a:schemeClr val="tx1">
                    <a:lumMod val="85000"/>
                    <a:lumOff val="15000"/>
                  </a:schemeClr>
                </a:solidFill>
                <a:latin typeface="+mn-lt"/>
                <a:ea typeface="+mn-ea"/>
                <a:cs typeface="+mn-cs"/>
              </a:defRPr>
            </a:lvl2pPr>
            <a:lvl3pPr marL="914400" indent="0" algn="ctr" defTabSz="914400" rtl="0" eaLnBrk="1" latinLnBrk="0" hangingPunct="1">
              <a:lnSpc>
                <a:spcPct val="100000"/>
              </a:lnSpc>
              <a:spcBef>
                <a:spcPts val="1000"/>
              </a:spcBef>
              <a:buClr>
                <a:schemeClr val="accent2"/>
              </a:buClr>
              <a:buFont typeface="Arial" panose="020B0604020202020204" pitchFamily="34" charset="0"/>
              <a:buNone/>
              <a:defRPr sz="1800" kern="1200">
                <a:solidFill>
                  <a:schemeClr val="tx1">
                    <a:lumMod val="85000"/>
                    <a:lumOff val="15000"/>
                  </a:schemeClr>
                </a:solidFill>
                <a:latin typeface="+mn-lt"/>
                <a:ea typeface="+mn-ea"/>
                <a:cs typeface="+mn-cs"/>
              </a:defRPr>
            </a:lvl3pPr>
            <a:lvl4pPr marL="13716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4pPr>
            <a:lvl5pPr marL="18288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5pPr>
            <a:lvl6pPr marL="22860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8pPr>
            <a:lvl9pPr marL="36576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9pPr>
          </a:lstStyle>
          <a:p>
            <a:r>
              <a:rPr lang="el-GR" b="1" u="sng" spc="50" dirty="0">
                <a:ln w="0"/>
                <a:solidFill>
                  <a:schemeClr val="bg2"/>
                </a:solidFill>
                <a:effectLst>
                  <a:innerShdw blurRad="63500" dist="50800" dir="13500000">
                    <a:srgbClr val="000000">
                      <a:alpha val="50000"/>
                    </a:srgbClr>
                  </a:innerShdw>
                </a:effectLst>
                <a:latin typeface="+mj-lt"/>
              </a:rPr>
              <a:t>«ΠΡΟΚΑΤΑΛΗΨΕΙΣ…»</a:t>
            </a:r>
          </a:p>
          <a:p>
            <a:pPr marL="342900" indent="-342900" algn="just">
              <a:buFont typeface="Arial" panose="020B0604020202020204" pitchFamily="34" charset="0"/>
              <a:buChar char="•"/>
            </a:pPr>
            <a:endParaRPr lang="el-GR" b="1" u="sng" spc="50" dirty="0">
              <a:ln w="0"/>
              <a:solidFill>
                <a:schemeClr val="bg2"/>
              </a:solidFill>
              <a:effectLst>
                <a:innerShdw blurRad="63500" dist="50800" dir="13500000">
                  <a:srgbClr val="000000">
                    <a:alpha val="50000"/>
                  </a:srgbClr>
                </a:innerShdw>
              </a:effectLst>
              <a:latin typeface="+mj-lt"/>
            </a:endParaRPr>
          </a:p>
          <a:p>
            <a:pPr marL="342900" indent="-342900" algn="just">
              <a:buFont typeface="Arial" panose="020B0604020202020204" pitchFamily="34" charset="0"/>
              <a:buChar char="•"/>
            </a:pPr>
            <a:endParaRPr lang="el-GR" b="1" u="sng" spc="50" dirty="0">
              <a:ln w="0"/>
              <a:solidFill>
                <a:schemeClr val="bg2"/>
              </a:solidFill>
              <a:effectLst>
                <a:innerShdw blurRad="63500" dist="50800" dir="13500000">
                  <a:srgbClr val="000000">
                    <a:alpha val="50000"/>
                  </a:srgbClr>
                </a:innerShdw>
              </a:effectLst>
              <a:latin typeface="+mj-lt"/>
            </a:endParaRPr>
          </a:p>
          <a:p>
            <a:pPr algn="just"/>
            <a:r>
              <a:rPr lang="el-GR" spc="50" dirty="0">
                <a:ln w="0"/>
                <a:solidFill>
                  <a:schemeClr val="bg1"/>
                </a:solidFill>
                <a:effectLst>
                  <a:innerShdw blurRad="63500" dist="50800" dir="13500000">
                    <a:srgbClr val="000000">
                      <a:alpha val="50000"/>
                    </a:srgbClr>
                  </a:innerShdw>
                </a:effectLst>
                <a:latin typeface="+mj-lt"/>
              </a:rPr>
              <a:t>Επρόκειτο για αρνητικές συνήθως αντιλήψεις καθώς όμως και εικόνες για άτομα άλλως ομάδων, τα οποία μάλιστα δεν βασίζονται στην πραγματικότητα</a:t>
            </a:r>
          </a:p>
        </p:txBody>
      </p:sp>
      <p:sp>
        <p:nvSpPr>
          <p:cNvPr id="14" name="Βέλος: Κάτω 13">
            <a:extLst>
              <a:ext uri="{FF2B5EF4-FFF2-40B4-BE49-F238E27FC236}">
                <a16:creationId xmlns:a16="http://schemas.microsoft.com/office/drawing/2014/main" id="{473CC048-1259-4324-BAE2-9FA3C131A91F}"/>
              </a:ext>
            </a:extLst>
          </p:cNvPr>
          <p:cNvSpPr/>
          <p:nvPr/>
        </p:nvSpPr>
        <p:spPr>
          <a:xfrm>
            <a:off x="5844208" y="4300326"/>
            <a:ext cx="503583" cy="702365"/>
          </a:xfrm>
          <a:prstGeom prst="downArrow">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7170" name="Picture 2" descr="Εκπαίδευση: Τι δεν μας έμαθαν στα ελληνικά σχολεία Εκπαίδευση">
            <a:extLst>
              <a:ext uri="{FF2B5EF4-FFF2-40B4-BE49-F238E27FC236}">
                <a16:creationId xmlns:a16="http://schemas.microsoft.com/office/drawing/2014/main" id="{8D6BBA89-AF96-4529-9EE3-CF020AC844A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37130" y="357810"/>
            <a:ext cx="3354870" cy="209199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34030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Κοινωνικεσ ομαδεσ.png&#10; (Έντονο)">
            <a:extLst>
              <a:ext uri="{FF2B5EF4-FFF2-40B4-BE49-F238E27FC236}">
                <a16:creationId xmlns:a16="http://schemas.microsoft.com/office/drawing/2014/main" id="{724B7653-8E09-48ED-8470-86D77AAC96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5528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Τίτλος 3">
            <a:extLst>
              <a:ext uri="{FF2B5EF4-FFF2-40B4-BE49-F238E27FC236}">
                <a16:creationId xmlns:a16="http://schemas.microsoft.com/office/drawing/2014/main" id="{EB7577DD-8046-4CE0-8455-9B9CB901DCCC}"/>
              </a:ext>
            </a:extLst>
          </p:cNvPr>
          <p:cNvSpPr txBox="1">
            <a:spLocks/>
          </p:cNvSpPr>
          <p:nvPr/>
        </p:nvSpPr>
        <p:spPr bwMode="blackWhite">
          <a:xfrm>
            <a:off x="3342016" y="384314"/>
            <a:ext cx="4582784" cy="874644"/>
          </a:xfrm>
          <a:prstGeom prst="rect">
            <a:avLst/>
          </a:prstGeom>
          <a:solidFill>
            <a:srgbClr val="FFFFFF"/>
          </a:solidFill>
          <a:ln w="38100" cap="sq">
            <a:solidFill>
              <a:srgbClr val="404040"/>
            </a:solidFill>
            <a:miter lim="800000"/>
          </a:ln>
        </p:spPr>
        <p:txBody>
          <a:bodyPr vert="horz" lIns="274320" tIns="182880" rIns="274320" bIns="182880" rtlCol="0" anchor="ctr" anchorCtr="1">
            <a:noAutofit/>
          </a:bodyPr>
          <a:lstStyle>
            <a:lvl1pPr algn="ctr" defTabSz="914400" rtl="0" eaLnBrk="1" latinLnBrk="0" hangingPunct="1">
              <a:lnSpc>
                <a:spcPct val="90000"/>
              </a:lnSpc>
              <a:spcBef>
                <a:spcPct val="0"/>
              </a:spcBef>
              <a:buNone/>
              <a:defRPr sz="3800" kern="1200" cap="all" spc="200" baseline="0">
                <a:solidFill>
                  <a:srgbClr val="262626"/>
                </a:solidFill>
                <a:latin typeface="+mj-lt"/>
                <a:ea typeface="+mj-ea"/>
                <a:cs typeface="+mj-cs"/>
              </a:defRPr>
            </a:lvl1pPr>
          </a:lstStyle>
          <a:p>
            <a:r>
              <a:rPr lang="el-GR" sz="2400" b="1" cap="none" spc="50" dirty="0">
                <a:ln w="0"/>
                <a:solidFill>
                  <a:schemeClr val="bg2"/>
                </a:solidFill>
                <a:effectLst>
                  <a:innerShdw blurRad="63500" dist="50800" dir="13500000">
                    <a:srgbClr val="000000">
                      <a:alpha val="50000"/>
                    </a:srgbClr>
                  </a:innerShdw>
                </a:effectLst>
              </a:rPr>
              <a:t> ΠΡΟΚΑΤΑΛΗΨΕΙΣ ΚΑΙ ΔΙΑΚΡΙΣΕΙΣ</a:t>
            </a:r>
          </a:p>
        </p:txBody>
      </p:sp>
      <p:sp>
        <p:nvSpPr>
          <p:cNvPr id="13" name="Ορθογώνιο 12">
            <a:extLst>
              <a:ext uri="{FF2B5EF4-FFF2-40B4-BE49-F238E27FC236}">
                <a16:creationId xmlns:a16="http://schemas.microsoft.com/office/drawing/2014/main" id="{2CADAEB6-928A-4854-97B5-ADF0AF6DE865}"/>
              </a:ext>
            </a:extLst>
          </p:cNvPr>
          <p:cNvSpPr/>
          <p:nvPr/>
        </p:nvSpPr>
        <p:spPr>
          <a:xfrm>
            <a:off x="512677" y="2494721"/>
            <a:ext cx="3405808" cy="2425148"/>
          </a:xfrm>
          <a:prstGeom prst="rect">
            <a:avLst/>
          </a:prstGeom>
          <a:ln w="38100">
            <a:solidFill>
              <a:schemeClr val="bg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l-GR" sz="2200" dirty="0"/>
              <a:t>ΑΡΝΗΤΙΚΕΣ</a:t>
            </a:r>
          </a:p>
          <a:p>
            <a:pPr algn="ctr"/>
            <a:r>
              <a:rPr lang="el-GR" sz="2200" dirty="0"/>
              <a:t>ΑΝΤΙΛΗΨΕΙΣ ΚΑΙ</a:t>
            </a:r>
          </a:p>
          <a:p>
            <a:pPr algn="ctr"/>
            <a:r>
              <a:rPr lang="el-GR" sz="2200" dirty="0"/>
              <a:t>ΕΙΚΟΝΕΣ ΓΙΑ</a:t>
            </a:r>
          </a:p>
          <a:p>
            <a:pPr algn="ctr"/>
            <a:r>
              <a:rPr lang="el-GR" sz="2200" dirty="0"/>
              <a:t>ΑΤΟΜΑ ΑΛΛΩΝ</a:t>
            </a:r>
          </a:p>
          <a:p>
            <a:pPr algn="ctr"/>
            <a:r>
              <a:rPr lang="el-GR" sz="2200" dirty="0"/>
              <a:t>ΟΜΑΔΩΝ</a:t>
            </a:r>
          </a:p>
        </p:txBody>
      </p:sp>
      <p:sp>
        <p:nvSpPr>
          <p:cNvPr id="14" name="Βέλος: Δεξιό 13">
            <a:extLst>
              <a:ext uri="{FF2B5EF4-FFF2-40B4-BE49-F238E27FC236}">
                <a16:creationId xmlns:a16="http://schemas.microsoft.com/office/drawing/2014/main" id="{6E736FEA-E168-4C16-975A-C725383642D3}"/>
              </a:ext>
            </a:extLst>
          </p:cNvPr>
          <p:cNvSpPr/>
          <p:nvPr/>
        </p:nvSpPr>
        <p:spPr>
          <a:xfrm>
            <a:off x="4975346" y="3091070"/>
            <a:ext cx="1285461" cy="874644"/>
          </a:xfrm>
          <a:prstGeom prst="rightArrow">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Ορθογώνιο 14">
            <a:extLst>
              <a:ext uri="{FF2B5EF4-FFF2-40B4-BE49-F238E27FC236}">
                <a16:creationId xmlns:a16="http://schemas.microsoft.com/office/drawing/2014/main" id="{CDC0F176-10C6-45E8-8FA1-3E47745D46F6}"/>
              </a:ext>
            </a:extLst>
          </p:cNvPr>
          <p:cNvSpPr/>
          <p:nvPr/>
        </p:nvSpPr>
        <p:spPr>
          <a:xfrm>
            <a:off x="7317668" y="2494721"/>
            <a:ext cx="4480924" cy="2425148"/>
          </a:xfrm>
          <a:prstGeom prst="rect">
            <a:avLst/>
          </a:prstGeom>
          <a:ln w="38100">
            <a:solidFill>
              <a:schemeClr val="bg1"/>
            </a:solidFill>
          </a:ln>
        </p:spPr>
        <p:style>
          <a:lnRef idx="1">
            <a:schemeClr val="accent2"/>
          </a:lnRef>
          <a:fillRef idx="2">
            <a:schemeClr val="accent2"/>
          </a:fillRef>
          <a:effectRef idx="1">
            <a:schemeClr val="accent2"/>
          </a:effectRef>
          <a:fontRef idx="minor">
            <a:schemeClr val="dk1"/>
          </a:fontRef>
        </p:style>
        <p:txBody>
          <a:bodyPr rtlCol="0" anchor="ctr"/>
          <a:lstStyle/>
          <a:p>
            <a:pPr marL="457200" indent="-457200" algn="just">
              <a:buFont typeface="Wingdings" panose="05000000000000000000" pitchFamily="2" charset="2"/>
              <a:buChar char="Ø"/>
            </a:pPr>
            <a:r>
              <a:rPr lang="el-GR" sz="2200" dirty="0"/>
              <a:t>Στο ΦΥΛΟ</a:t>
            </a:r>
          </a:p>
          <a:p>
            <a:pPr marL="457200" indent="-457200" algn="just">
              <a:buFont typeface="Wingdings" panose="05000000000000000000" pitchFamily="2" charset="2"/>
              <a:buChar char="Ø"/>
            </a:pPr>
            <a:r>
              <a:rPr lang="el-GR" sz="2200" dirty="0"/>
              <a:t>Στη ΦΥΛΗ</a:t>
            </a:r>
          </a:p>
          <a:p>
            <a:pPr marL="457200" indent="-457200" algn="just">
              <a:buFont typeface="Wingdings" panose="05000000000000000000" pitchFamily="2" charset="2"/>
              <a:buChar char="Ø"/>
            </a:pPr>
            <a:r>
              <a:rPr lang="el-GR" sz="2200" dirty="0"/>
              <a:t>Στην ΗΛΙΚΙΑ</a:t>
            </a:r>
          </a:p>
          <a:p>
            <a:pPr marL="457200" indent="-457200" algn="just">
              <a:buFont typeface="Wingdings" panose="05000000000000000000" pitchFamily="2" charset="2"/>
              <a:buChar char="Ø"/>
            </a:pPr>
            <a:r>
              <a:rPr lang="el-GR" sz="2200" dirty="0"/>
              <a:t>Στη ΘΡΗΣΚΕΙΑ</a:t>
            </a:r>
          </a:p>
          <a:p>
            <a:pPr marL="457200" indent="-457200" algn="just">
              <a:buFont typeface="Wingdings" panose="05000000000000000000" pitchFamily="2" charset="2"/>
              <a:buChar char="Ø"/>
            </a:pPr>
            <a:r>
              <a:rPr lang="el-GR" sz="2200" dirty="0"/>
              <a:t>Στη ΧΩΡΑ ΠΡΟΕΛΕΥΣΗΣ</a:t>
            </a:r>
          </a:p>
          <a:p>
            <a:pPr marL="457200" indent="-457200" algn="just">
              <a:buFont typeface="Wingdings" panose="05000000000000000000" pitchFamily="2" charset="2"/>
              <a:buChar char="Ø"/>
            </a:pPr>
            <a:r>
              <a:rPr lang="el-GR" sz="2200" dirty="0"/>
              <a:t>Στο ΚΟΙΝΩΝΙΚΟ ΣΤΡΩΜΑ</a:t>
            </a:r>
          </a:p>
          <a:p>
            <a:pPr marL="457200" indent="-457200" algn="just">
              <a:buFont typeface="Wingdings" panose="05000000000000000000" pitchFamily="2" charset="2"/>
              <a:buChar char="Ø"/>
            </a:pPr>
            <a:r>
              <a:rPr lang="el-GR" sz="2200" dirty="0"/>
              <a:t>Ή Στην ΥΓΕΙΑ ΤΩΝ ΑΤΟΜΩΝ</a:t>
            </a:r>
          </a:p>
        </p:txBody>
      </p:sp>
      <p:pic>
        <p:nvPicPr>
          <p:cNvPr id="5124" name="Picture 4" descr="Τι γίνεται αν ένα σχολείο δεν μπορεί να δεχτεί όλους τους μαθητές που έχουν  κάνει αίτηση - Mothersblog.gr">
            <a:extLst>
              <a:ext uri="{FF2B5EF4-FFF2-40B4-BE49-F238E27FC236}">
                <a16:creationId xmlns:a16="http://schemas.microsoft.com/office/drawing/2014/main" id="{AB7B884A-8C1F-4C47-B622-F5D6333C85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41635" y="290758"/>
            <a:ext cx="3246179" cy="194625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0176762"/>
      </p:ext>
    </p:extLst>
  </p:cSld>
  <p:clrMapOvr>
    <a:masterClrMapping/>
  </p:clrMapOvr>
</p:sld>
</file>

<file path=ppt/theme/theme1.xml><?xml version="1.0" encoding="utf-8"?>
<a:theme xmlns:a="http://schemas.openxmlformats.org/drawingml/2006/main" name="Δέμα">
  <a:themeElements>
    <a:clrScheme name="Δέμα">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Δέμα">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Δέμα">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Δέμα</Template>
  <TotalTime>1071</TotalTime>
  <Words>658</Words>
  <Application>Microsoft Office PowerPoint</Application>
  <PresentationFormat>Ευρεία οθόνη</PresentationFormat>
  <Paragraphs>120</Paragraphs>
  <Slides>16</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16</vt:i4>
      </vt:variant>
    </vt:vector>
  </HeadingPairs>
  <TitlesOfParts>
    <vt:vector size="22" baseType="lpstr">
      <vt:lpstr>Arial</vt:lpstr>
      <vt:lpstr>Corbel</vt:lpstr>
      <vt:lpstr>Gill Sans MT</vt:lpstr>
      <vt:lpstr>Times New Roman</vt:lpstr>
      <vt:lpstr>Wingdings</vt:lpstr>
      <vt:lpstr>Δέμα</vt:lpstr>
      <vt:lpstr>ΚΟΙΝΩΝΙΚΗ  ΚΑΙ  ΠΟΛΙΤΙΚΗ ΑΓΩΓΗ  Γ’ ΓΥΜΝΑΣΙΟΥ  ΚΕΦΑΛΑΙΟ 2Ο : ΚΟΙΝΩΝΙΚΕΣ ΟΜΑΔΕΣ   ΚΕΦΑΛΑΙΟ 2.1.2 ΔΙΑΚΡΙΣΕΙΣ ΤΩΝ ΚΟΙΝΩΝΙΚΩΝ ΟΜΑΔΩΝ  ΚΑΠΕΤΑΝΟΥ ΚΑΛΛΙΟΠΗ</vt:lpstr>
      <vt:lpstr>Παρουσίαση του PowerPoint</vt:lpstr>
      <vt:lpstr>ΦΥΛΛΟ ΕΡΓΑΣΙΑΣ</vt:lpstr>
      <vt:lpstr>Παρουσίαση του PowerPoint</vt:lpstr>
      <vt:lpstr>ΔΙΑΚΡΙΣΕΙΣ ΚΟΙΝΩΝΙΚΩΝ ΟΜΑΔΩΝ</vt:lpstr>
      <vt:lpstr>ΔΙΑΚΡΙΣΕΙΣ ΚΟΙΝΩΝΙΚΩΝ ΟΜΑΔΩΝ</vt:lpstr>
      <vt:lpstr>Παρουσίαση του PowerPoint</vt:lpstr>
      <vt:lpstr>Παρουσίαση του PowerPoint</vt:lpstr>
      <vt:lpstr>Παρουσίαση του PowerPoint</vt:lpstr>
      <vt:lpstr>Παρουσίαση του PowerPoint</vt:lpstr>
      <vt:lpstr>ΕΥΑΛΩΤΕΣ ΚΟΙΝΩΝΙΚΕΣ ΟΜΑΔΕΣ</vt:lpstr>
      <vt:lpstr>ΦΥΛΛΟ ΑΞΙΟΛΟΓΗΣΗΣ</vt:lpstr>
      <vt:lpstr>ΑΝΑΚΕΦΑΛΑΙΩΣΗ</vt:lpstr>
      <vt:lpstr>Εργασία για το σπίτι:  «Ρουμπρίκα Αξιολόγησης»</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user</cp:lastModifiedBy>
  <cp:revision>40</cp:revision>
  <dcterms:created xsi:type="dcterms:W3CDTF">2023-04-24T11:06:09Z</dcterms:created>
  <dcterms:modified xsi:type="dcterms:W3CDTF">2023-05-01T10:19:29Z</dcterms:modified>
</cp:coreProperties>
</file>