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64" r:id="rId3"/>
    <p:sldId id="266" r:id="rId4"/>
    <p:sldId id="267" r:id="rId5"/>
    <p:sldId id="268" r:id="rId6"/>
    <p:sldId id="256" r:id="rId7"/>
    <p:sldId id="260" r:id="rId8"/>
    <p:sldId id="258" r:id="rId9"/>
    <p:sldId id="262" r:id="rId10"/>
    <p:sldId id="257" r:id="rId11"/>
    <p:sldId id="259"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6/18/2022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6/18/2022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6/18/2022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6/18/2022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6/18/2022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F45B4F-A026-0FE1-44E0-6D0D246D6730}"/>
              </a:ext>
            </a:extLst>
          </p:cNvPr>
          <p:cNvSpPr>
            <a:spLocks noGrp="1"/>
          </p:cNvSpPr>
          <p:nvPr>
            <p:ph type="ctrTitle"/>
          </p:nvPr>
        </p:nvSpPr>
        <p:spPr/>
        <p:txBody>
          <a:bodyPr/>
          <a:lstStyle/>
          <a:p>
            <a:r>
              <a:rPr lang="el-GR" dirty="0"/>
              <a:t>ηλεκτρΙΚΗ ΕΝΕΡΓΕΙΑ ΚΑΙ ΙΣΧΥΣ</a:t>
            </a:r>
          </a:p>
        </p:txBody>
      </p:sp>
    </p:spTree>
    <p:extLst>
      <p:ext uri="{BB962C8B-B14F-4D97-AF65-F5344CB8AC3E}">
        <p14:creationId xmlns:p14="http://schemas.microsoft.com/office/powerpoint/2010/main" val="185131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26A8E7-480C-D361-EF36-5F0CAF6EDDCE}"/>
              </a:ext>
            </a:extLst>
          </p:cNvPr>
          <p:cNvSpPr>
            <a:spLocks noGrp="1"/>
          </p:cNvSpPr>
          <p:nvPr>
            <p:ph type="title"/>
          </p:nvPr>
        </p:nvSpPr>
        <p:spPr>
          <a:xfrm>
            <a:off x="4316818" y="595677"/>
            <a:ext cx="1701211" cy="627067"/>
          </a:xfrm>
        </p:spPr>
        <p:txBody>
          <a:bodyPr/>
          <a:lstStyle/>
          <a:p>
            <a:r>
              <a:rPr lang="el-GR" dirty="0"/>
              <a:t>ΔΙΟΔΟΣ </a:t>
            </a:r>
          </a:p>
        </p:txBody>
      </p:sp>
      <p:sp>
        <p:nvSpPr>
          <p:cNvPr id="7" name="Rectangle 7">
            <a:extLst>
              <a:ext uri="{FF2B5EF4-FFF2-40B4-BE49-F238E27FC236}">
                <a16:creationId xmlns:a16="http://schemas.microsoft.com/office/drawing/2014/main" id="{6249F93F-A74A-53C5-5FBD-60D9A0BDD8C7}"/>
              </a:ext>
            </a:extLst>
          </p:cNvPr>
          <p:cNvSpPr>
            <a:spLocks noChangeArrowheads="1"/>
          </p:cNvSpPr>
          <p:nvPr/>
        </p:nvSpPr>
        <p:spPr bwMode="auto">
          <a:xfrm>
            <a:off x="0" y="2933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5">
            <a:extLst>
              <a:ext uri="{FF2B5EF4-FFF2-40B4-BE49-F238E27FC236}">
                <a16:creationId xmlns:a16="http://schemas.microsoft.com/office/drawing/2014/main" id="{9A698EBD-E6D6-E4DF-7B1C-E28AE131FBED}"/>
              </a:ext>
            </a:extLst>
          </p:cNvPr>
          <p:cNvSpPr>
            <a:spLocks noGrp="1" noChangeArrowheads="1"/>
          </p:cNvSpPr>
          <p:nvPr>
            <p:ph idx="1"/>
          </p:nvPr>
        </p:nvSpPr>
        <p:spPr bwMode="auto">
          <a:xfrm>
            <a:off x="873643" y="1161189"/>
            <a:ext cx="10600660"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sng"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Χαρακτηριστικά της διόδου</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 μέγιστη ανάστροφη τάση που μπορεί να εφαρμοστεί χωρίς να παρουσιάζεται ο κίνδυνος να καταστραφεί</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 μέγιστη τιμή συνεχούς ρεύματος, το οποίο επιτρέπεται να περάσει από τη δίοδο χωρίς να καταστραφεί.</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0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1" i="0" u="sng"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Ανορθωτικές διατάξεις</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Ανάλογα με τον αριθμό των φάσεων της ανόρθωσης  οι ανορθωτικές διατάξεις διακρίνονται στις παρακάτω κατηγορίες: </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Διατάξεις μονοφασικής ανόρθωσης (ημιανόρθωση, πλήρης ή διπλή ανόρθωση, πλήρης με γέφυρα)</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Διατάξεις τριφασικής ανόρθωσης (τριφασικής ημιανόρθωσης, τριφασικής με γέφυρα)</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80030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CC2B06-6CBF-6832-4807-1EFAB5F22A0D}"/>
              </a:ext>
            </a:extLst>
          </p:cNvPr>
          <p:cNvSpPr>
            <a:spLocks noGrp="1"/>
          </p:cNvSpPr>
          <p:nvPr>
            <p:ph type="title"/>
          </p:nvPr>
        </p:nvSpPr>
        <p:spPr>
          <a:xfrm>
            <a:off x="1350335" y="414670"/>
            <a:ext cx="9697076" cy="786809"/>
          </a:xfrm>
        </p:spPr>
        <p:txBody>
          <a:bodyPr>
            <a:normAutofit fontScale="90000"/>
          </a:bodyPr>
          <a:lstStyle/>
          <a:p>
            <a:pPr marL="0" marR="0" lvl="0" indent="0" defTabSz="914400" rtl="0" eaLnBrk="0" fontAlgn="base" latinLnBrk="0" hangingPunct="0">
              <a:lnSpc>
                <a:spcPct val="100000"/>
              </a:lnSpc>
              <a:spcBef>
                <a:spcPct val="0"/>
              </a:spcBef>
              <a:spcAft>
                <a:spcPct val="0"/>
              </a:spcAft>
              <a:tabLst/>
            </a:pPr>
            <a:br>
              <a:rPr kumimoji="0" lang="el-GR" altLang="el-GR" sz="3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kumimoji="0" lang="el-GR" altLang="el-GR" sz="3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kumimoji="0" lang="el-GR" altLang="el-GR" sz="3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Ημιανόρθωση ή ανόρθωση μισού κύματος </a:t>
            </a:r>
            <a:br>
              <a:rPr kumimoji="0" lang="el-GR" altLang="el-GR" sz="3600" b="0" i="0" u="none" strike="noStrike" cap="none" normalizeH="0" baseline="0" dirty="0">
                <a:ln>
                  <a:noFill/>
                </a:ln>
                <a:solidFill>
                  <a:schemeClr val="tx1"/>
                </a:solidFill>
                <a:effectLst/>
              </a:rPr>
            </a:br>
            <a:br>
              <a:rPr kumimoji="0" lang="el-GR" altLang="el-GR" sz="3600" b="0" i="0" u="none" strike="noStrike" cap="none" normalizeH="0" baseline="0" dirty="0">
                <a:ln>
                  <a:noFill/>
                </a:ln>
                <a:solidFill>
                  <a:schemeClr val="tx1"/>
                </a:solidFill>
                <a:effectLst/>
              </a:rPr>
            </a:br>
            <a:endParaRPr lang="el-GR" dirty="0"/>
          </a:p>
        </p:txBody>
      </p:sp>
      <p:pic>
        <p:nvPicPr>
          <p:cNvPr id="4" name="Θέση περιεχομένου 3">
            <a:extLst>
              <a:ext uri="{FF2B5EF4-FFF2-40B4-BE49-F238E27FC236}">
                <a16:creationId xmlns:a16="http://schemas.microsoft.com/office/drawing/2014/main" id="{24CBC734-A069-2FD3-55E1-65F15357E35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73347" y="3429000"/>
            <a:ext cx="7187610" cy="238033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C3CA66C-32B3-42C2-07F4-C6AC39FCDBA0}"/>
              </a:ext>
            </a:extLst>
          </p:cNvPr>
          <p:cNvSpPr txBox="1"/>
          <p:nvPr/>
        </p:nvSpPr>
        <p:spPr>
          <a:xfrm>
            <a:off x="1254642" y="1777787"/>
            <a:ext cx="9229060" cy="1015663"/>
          </a:xfrm>
          <a:prstGeom prst="rect">
            <a:avLst/>
          </a:prstGeom>
          <a:noFill/>
        </p:spPr>
        <p:txBody>
          <a:bodyPr wrap="square">
            <a:spAutoFit/>
          </a:bodyPr>
          <a:lstStyle/>
          <a:p>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Έχουμε ρεύμα στην έξοδο της ανορθωτικής διάταξης μόνο κατά τη μία </a:t>
            </a:r>
            <a:r>
              <a:rPr kumimoji="0" lang="el-GR" altLang="el-GR" sz="20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ημιπερίοδο</a:t>
            </a: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της εναλλασσόμενης τάσης εισόδου. </a:t>
            </a:r>
            <a:b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 δίοδος επιτρέπει στο ρεύμα να περάσει μόνο κατά τη μία κατεύθυνση.</a:t>
            </a:r>
            <a:endParaRPr lang="el-GR" sz="2000" dirty="0"/>
          </a:p>
        </p:txBody>
      </p:sp>
    </p:spTree>
    <p:extLst>
      <p:ext uri="{BB962C8B-B14F-4D97-AF65-F5344CB8AC3E}">
        <p14:creationId xmlns:p14="http://schemas.microsoft.com/office/powerpoint/2010/main" val="3216508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83D5CB-0E69-7EB1-1CEC-EF63AA9B7A9D}"/>
              </a:ext>
            </a:extLst>
          </p:cNvPr>
          <p:cNvSpPr>
            <a:spLocks noGrp="1"/>
          </p:cNvSpPr>
          <p:nvPr>
            <p:ph type="title"/>
          </p:nvPr>
        </p:nvSpPr>
        <p:spPr/>
        <p:txBody>
          <a:bodyPr>
            <a:normAutofit fontScale="90000"/>
          </a:bodyPr>
          <a:lstStyle/>
          <a:p>
            <a:br>
              <a:rPr kumimoji="0" lang="el-GR" altLang="el-GR" sz="3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r>
              <a:rPr kumimoji="0" lang="el-GR" altLang="el-GR" sz="3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Πλήρης ανόρθωση με τη συνδεσμολογία γέφυρας </a:t>
            </a:r>
            <a:br>
              <a:rPr kumimoji="0" lang="el-GR" altLang="el-GR" sz="3600" b="0" i="0" u="none" strike="noStrike" cap="none" normalizeH="0" baseline="0" dirty="0">
                <a:ln>
                  <a:noFill/>
                </a:ln>
                <a:solidFill>
                  <a:schemeClr val="tx1"/>
                </a:solidFill>
                <a:effectLst/>
              </a:rPr>
            </a:br>
            <a:endParaRPr lang="el-GR" dirty="0"/>
          </a:p>
        </p:txBody>
      </p:sp>
      <p:sp>
        <p:nvSpPr>
          <p:cNvPr id="4" name="Rectangle 6">
            <a:extLst>
              <a:ext uri="{FF2B5EF4-FFF2-40B4-BE49-F238E27FC236}">
                <a16:creationId xmlns:a16="http://schemas.microsoft.com/office/drawing/2014/main" id="{172295C1-0FAA-8847-158F-27A2769BB1DD}"/>
              </a:ext>
            </a:extLst>
          </p:cNvPr>
          <p:cNvSpPr>
            <a:spLocks noGrp="1" noChangeArrowheads="1"/>
          </p:cNvSpPr>
          <p:nvPr>
            <p:ph idx="1"/>
          </p:nvPr>
        </p:nvSpPr>
        <p:spPr bwMode="auto">
          <a:xfrm>
            <a:off x="744277" y="1950430"/>
            <a:ext cx="1030313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Χρησιμοποιούμε τέσσερις διόδους Σε ένα διαγώνιο ζεύγος ακροδεκτών της γέφυρας εισάγουμε την εναλλασσόμενη τάση και στο άλλο συνδέουμε το φορτίο. Στη διάταξη αυτή εκμεταλλευόμαστε και τις δύο </a:t>
            </a:r>
            <a:r>
              <a:rPr kumimoji="0" lang="el-GR" altLang="el-GR" sz="20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ημιπεριόδους</a:t>
            </a:r>
            <a:r>
              <a:rPr kumimoji="0" lang="el-GR" altLang="el-GR"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της εναλλασσόμενης τάσης του δικτύου. </a:t>
            </a:r>
            <a:endParaRPr kumimoji="0" lang="el-GR" alt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pic>
        <p:nvPicPr>
          <p:cNvPr id="5" name="Εικόνα 7" descr="http://2.bp.blogspot.com/-yEDox5Jcv84/URrr5QlsinI/AAAAAAAARpk/eEQEBIfjxrM/s640/%CE%91%CE%9D%CE%9F%CE%A1%CE%98%CE%A9%CE%A3%CE%97+%CE%A4%CE%91%CE%A3%CE%97%CE%A3(2).jpg">
            <a:extLst>
              <a:ext uri="{FF2B5EF4-FFF2-40B4-BE49-F238E27FC236}">
                <a16:creationId xmlns:a16="http://schemas.microsoft.com/office/drawing/2014/main" id="{B2344401-7390-1B96-936C-4CFDB2E8B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9795" y="3464697"/>
            <a:ext cx="6585791" cy="2592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089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047E68-C2CE-27F8-24EA-558A48C4009C}"/>
              </a:ext>
            </a:extLst>
          </p:cNvPr>
          <p:cNvSpPr>
            <a:spLocks noGrp="1"/>
          </p:cNvSpPr>
          <p:nvPr>
            <p:ph type="title"/>
          </p:nvPr>
        </p:nvSpPr>
        <p:spPr>
          <a:xfrm>
            <a:off x="1141413" y="618518"/>
            <a:ext cx="9905998" cy="572329"/>
          </a:xfrm>
        </p:spPr>
        <p:txBody>
          <a:bodyPr>
            <a:normAutofit fontScale="90000"/>
          </a:bodyPr>
          <a:lstStyle/>
          <a:p>
            <a:r>
              <a:rPr lang="el-GR" dirty="0"/>
              <a:t>ΟΡΙΣΜΟΣ ΗΛΕΚΤΡΙΚΗΣ ΕΝΕΡΓΕΙΑΣ - ΤΥΠΟΣ</a:t>
            </a:r>
          </a:p>
        </p:txBody>
      </p:sp>
      <p:sp>
        <p:nvSpPr>
          <p:cNvPr id="3" name="Θέση περιεχομένου 2">
            <a:extLst>
              <a:ext uri="{FF2B5EF4-FFF2-40B4-BE49-F238E27FC236}">
                <a16:creationId xmlns:a16="http://schemas.microsoft.com/office/drawing/2014/main" id="{A06DD1BF-108F-8AA0-E020-F90149C6426A}"/>
              </a:ext>
            </a:extLst>
          </p:cNvPr>
          <p:cNvSpPr>
            <a:spLocks noGrp="1"/>
          </p:cNvSpPr>
          <p:nvPr>
            <p:ph idx="1"/>
          </p:nvPr>
        </p:nvSpPr>
        <p:spPr>
          <a:xfrm>
            <a:off x="552894" y="1307804"/>
            <a:ext cx="10494518" cy="5284381"/>
          </a:xfrm>
        </p:spPr>
        <p:txBody>
          <a:bodyPr>
            <a:normAutofit/>
          </a:bodyPr>
          <a:lstStyle/>
          <a:p>
            <a:pPr marL="0" lvl="0" indent="0">
              <a:buNone/>
            </a:pPr>
            <a:endParaRPr lang="el-GR" u="sng" strike="noStrike"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buNone/>
            </a:pPr>
            <a:r>
              <a:rPr lang="el-GR" u="sng" strike="noStrike" dirty="0">
                <a:effectLst/>
                <a:latin typeface="Calibri" panose="020F0502020204030204" pitchFamily="34" charset="0"/>
                <a:ea typeface="Times New Roman" panose="02020603050405020304" pitchFamily="18" charset="0"/>
                <a:cs typeface="Arial" panose="020B0604020202020204" pitchFamily="34" charset="0"/>
              </a:rPr>
              <a:t>Ηλεκτρική ενέργεια</a:t>
            </a:r>
            <a:r>
              <a:rPr lang="el-GR" u="none" strike="noStrike" dirty="0">
                <a:effectLst/>
                <a:latin typeface="Calibri" panose="020F0502020204030204" pitchFamily="34" charset="0"/>
                <a:ea typeface="Times New Roman" panose="02020603050405020304" pitchFamily="18" charset="0"/>
                <a:cs typeface="Arial" panose="020B0604020202020204" pitchFamily="34" charset="0"/>
              </a:rPr>
              <a:t> ισούται με το γινόμενο της ισχύος μιας συσκευής επί το χρόνο λειτουργίας της συσκευής αυτής. Δηλαδή :  </a:t>
            </a:r>
            <a:endParaRPr lang="el-GR" u="none" strike="noStrike" dirty="0">
              <a:effectLst/>
              <a:latin typeface="Times New Roman" panose="02020603050405020304" pitchFamily="18" charset="0"/>
              <a:ea typeface="Times New Roman" panose="02020603050405020304" pitchFamily="18" charset="0"/>
            </a:endParaRPr>
          </a:p>
          <a:p>
            <a:pPr indent="0">
              <a:buNone/>
            </a:pPr>
            <a:r>
              <a:rPr lang="el-GR" b="1" dirty="0">
                <a:effectLst/>
                <a:latin typeface="Calibri" panose="020F0502020204030204" pitchFamily="34" charset="0"/>
                <a:ea typeface="Times New Roman" panose="02020603050405020304" pitchFamily="18" charset="0"/>
                <a:cs typeface="Arial" panose="020B0604020202020204" pitchFamily="34" charset="0"/>
              </a:rPr>
              <a:t>                                          </a:t>
            </a:r>
          </a:p>
          <a:p>
            <a:pPr indent="0" algn="ctr">
              <a:buNone/>
            </a:pPr>
            <a:r>
              <a:rPr lang="el-GR" b="1" dirty="0">
                <a:effectLst/>
                <a:latin typeface="Calibri" panose="020F0502020204030204" pitchFamily="34" charset="0"/>
                <a:ea typeface="Times New Roman" panose="02020603050405020304" pitchFamily="18" charset="0"/>
                <a:cs typeface="Arial" panose="020B0604020202020204" pitchFamily="34" charset="0"/>
              </a:rPr>
              <a:t> </a:t>
            </a:r>
            <a:r>
              <a:rPr lang="en-US" b="1" dirty="0">
                <a:latin typeface="Calibri" panose="020F0502020204030204" pitchFamily="34" charset="0"/>
                <a:ea typeface="Times New Roman" panose="02020603050405020304" pitchFamily="18" charset="0"/>
                <a:cs typeface="Arial" panose="020B0604020202020204" pitchFamily="34" charset="0"/>
              </a:rPr>
              <a:t>W</a:t>
            </a:r>
            <a:r>
              <a:rPr lang="el-GR" b="1" dirty="0">
                <a:effectLst/>
                <a:latin typeface="Calibri" panose="020F0502020204030204" pitchFamily="34" charset="0"/>
                <a:ea typeface="Times New Roman" panose="02020603050405020304" pitchFamily="18" charset="0"/>
                <a:cs typeface="Arial" panose="020B0604020202020204" pitchFamily="34" charset="0"/>
              </a:rPr>
              <a:t>  =</a:t>
            </a:r>
            <a:r>
              <a:rPr lang="el-GR" dirty="0">
                <a:effectLst/>
                <a:latin typeface="Calibri" panose="020F0502020204030204" pitchFamily="34" charset="0"/>
                <a:ea typeface="Times New Roman" panose="02020603050405020304" pitchFamily="18" charset="0"/>
                <a:cs typeface="Arial" panose="020B0604020202020204" pitchFamily="34" charset="0"/>
              </a:rPr>
              <a:t>  </a:t>
            </a:r>
            <a:r>
              <a:rPr lang="el-GR" b="1" dirty="0">
                <a:effectLst/>
                <a:latin typeface="Calibri" panose="020F0502020204030204" pitchFamily="34" charset="0"/>
                <a:ea typeface="Times New Roman" panose="02020603050405020304" pitchFamily="18" charset="0"/>
                <a:cs typeface="Arial" panose="020B0604020202020204" pitchFamily="34" charset="0"/>
              </a:rPr>
              <a:t>Ρ *  </a:t>
            </a:r>
            <a:r>
              <a:rPr lang="en-US" b="1" dirty="0">
                <a:effectLst/>
                <a:latin typeface="Calibri" panose="020F0502020204030204" pitchFamily="34" charset="0"/>
                <a:ea typeface="Times New Roman" panose="02020603050405020304" pitchFamily="18" charset="0"/>
                <a:cs typeface="Arial" panose="020B0604020202020204" pitchFamily="34" charset="0"/>
              </a:rPr>
              <a:t>t</a:t>
            </a:r>
            <a:r>
              <a:rPr lang="el-GR" b="1" dirty="0">
                <a:effectLst/>
                <a:latin typeface="Calibri" panose="020F0502020204030204" pitchFamily="34" charset="0"/>
                <a:ea typeface="Times New Roman" panose="02020603050405020304" pitchFamily="18" charset="0"/>
                <a:cs typeface="Arial" panose="020B0604020202020204" pitchFamily="34" charset="0"/>
              </a:rPr>
              <a:t>  </a:t>
            </a:r>
          </a:p>
          <a:p>
            <a:pPr indent="0" algn="ctr">
              <a:buNone/>
            </a:pPr>
            <a:endParaRPr lang="el-GR"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el-GR" dirty="0">
                <a:effectLst/>
                <a:latin typeface="Calibri" panose="020F0502020204030204" pitchFamily="34" charset="0"/>
                <a:ea typeface="Times New Roman" panose="02020603050405020304" pitchFamily="18" charset="0"/>
                <a:cs typeface="Arial" panose="020B0604020202020204" pitchFamily="34" charset="0"/>
              </a:rPr>
              <a:t>         Μονάδα μέτρησης της ηλεκτρικής ενέργειας  είναι το </a:t>
            </a:r>
            <a:r>
              <a:rPr lang="en-US" b="1" dirty="0">
                <a:effectLst/>
                <a:latin typeface="Calibri" panose="020F0502020204030204" pitchFamily="34" charset="0"/>
                <a:ea typeface="Times New Roman" panose="02020603050405020304" pitchFamily="18" charset="0"/>
                <a:cs typeface="Arial" panose="020B0604020202020204" pitchFamily="34" charset="0"/>
              </a:rPr>
              <a:t>joule</a:t>
            </a:r>
            <a:r>
              <a:rPr lang="el-GR" b="1" dirty="0">
                <a:effectLst/>
                <a:latin typeface="Calibri" panose="020F0502020204030204" pitchFamily="34" charset="0"/>
                <a:ea typeface="Times New Roman" panose="02020603050405020304" pitchFamily="18" charset="0"/>
                <a:cs typeface="Arial" panose="020B0604020202020204" pitchFamily="34" charset="0"/>
              </a:rPr>
              <a:t> (</a:t>
            </a:r>
            <a:r>
              <a:rPr lang="en-US" b="1" dirty="0">
                <a:effectLst/>
                <a:latin typeface="Calibri" panose="020F0502020204030204" pitchFamily="34" charset="0"/>
                <a:ea typeface="Times New Roman" panose="02020603050405020304" pitchFamily="18" charset="0"/>
                <a:cs typeface="Arial" panose="020B0604020202020204" pitchFamily="34" charset="0"/>
              </a:rPr>
              <a:t>J</a:t>
            </a:r>
            <a:r>
              <a:rPr lang="el-GR" b="1" dirty="0">
                <a:effectLst/>
                <a:latin typeface="Calibri" panose="020F0502020204030204" pitchFamily="34" charset="0"/>
                <a:ea typeface="Times New Roman" panose="02020603050405020304" pitchFamily="18" charset="0"/>
                <a:cs typeface="Arial" panose="020B0604020202020204" pitchFamily="34" charset="0"/>
              </a:rPr>
              <a:t>)</a:t>
            </a:r>
          </a:p>
          <a:p>
            <a:pPr marL="342900" lvl="0" indent="-342900">
              <a:buFont typeface="Wingdings" panose="05000000000000000000" pitchFamily="2" charset="2"/>
              <a:buChar char=""/>
            </a:pPr>
            <a:endParaRPr lang="el-GR" dirty="0">
              <a:effectLst/>
              <a:latin typeface="Times New Roman" panose="02020603050405020304" pitchFamily="18" charset="0"/>
              <a:ea typeface="Times New Roman" panose="02020603050405020304" pitchFamily="18" charset="0"/>
            </a:endParaRPr>
          </a:p>
          <a:p>
            <a:pPr marL="0" indent="0">
              <a:buNone/>
            </a:pPr>
            <a:endParaRPr lang="el-GR"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0089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Θέση περιεχομένου 2">
                <a:extLst>
                  <a:ext uri="{FF2B5EF4-FFF2-40B4-BE49-F238E27FC236}">
                    <a16:creationId xmlns:a16="http://schemas.microsoft.com/office/drawing/2014/main" id="{A4CF5F5C-73E4-1A34-46B6-1682B4C5EEB5}"/>
                  </a:ext>
                </a:extLst>
              </p:cNvPr>
              <p:cNvSpPr>
                <a:spLocks noGrp="1"/>
              </p:cNvSpPr>
              <p:nvPr>
                <p:ph idx="1"/>
              </p:nvPr>
            </p:nvSpPr>
            <p:spPr>
              <a:xfrm>
                <a:off x="680484" y="723014"/>
                <a:ext cx="10366927" cy="5550195"/>
              </a:xfrm>
            </p:spPr>
            <p:txBody>
              <a:bodyPr>
                <a:normAutofit fontScale="70000" lnSpcReduction="20000"/>
              </a:bodyPr>
              <a:lstStyle/>
              <a:p>
                <a:pPr marL="0" indent="0">
                  <a:buNone/>
                </a:pPr>
                <a:r>
                  <a:rPr lang="el-GR" sz="2900" dirty="0">
                    <a:effectLst/>
                    <a:latin typeface="Calibri" panose="020F0502020204030204" pitchFamily="34" charset="0"/>
                    <a:ea typeface="Times New Roman" panose="02020603050405020304" pitchFamily="18" charset="0"/>
                    <a:cs typeface="Arial" panose="020B0604020202020204" pitchFamily="34" charset="0"/>
                  </a:rPr>
                  <a:t>Οι ηλεκτρικές συσκευές μετατρέπουν την </a:t>
                </a:r>
                <a:r>
                  <a:rPr lang="el-GR" sz="2900" b="1" dirty="0">
                    <a:effectLst/>
                    <a:latin typeface="Calibri" panose="020F0502020204030204" pitchFamily="34" charset="0"/>
                    <a:ea typeface="Times New Roman" panose="02020603050405020304" pitchFamily="18" charset="0"/>
                    <a:cs typeface="Arial" panose="020B0604020202020204" pitchFamily="34" charset="0"/>
                  </a:rPr>
                  <a:t>ηλεκτρική ενέργεια</a:t>
                </a:r>
                <a:r>
                  <a:rPr lang="el-GR" sz="2900" dirty="0">
                    <a:effectLst/>
                    <a:latin typeface="Calibri" panose="020F0502020204030204" pitchFamily="34" charset="0"/>
                    <a:ea typeface="Times New Roman" panose="02020603050405020304" pitchFamily="18" charset="0"/>
                    <a:cs typeface="Arial" panose="020B0604020202020204" pitchFamily="34" charset="0"/>
                  </a:rPr>
                  <a:t> σε ενέργεια άλλης μορφής όπως: </a:t>
                </a:r>
                <a:endParaRPr lang="el-GR" sz="29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l-GR" sz="2900" b="1" dirty="0">
                    <a:effectLst/>
                    <a:latin typeface="Calibri" panose="020F0502020204030204" pitchFamily="34" charset="0"/>
                    <a:ea typeface="Times New Roman" panose="02020603050405020304" pitchFamily="18" charset="0"/>
                    <a:cs typeface="Arial" panose="020B0604020202020204" pitchFamily="34" charset="0"/>
                  </a:rPr>
                  <a:t>Θερμότητα</a:t>
                </a:r>
                <a:r>
                  <a:rPr lang="el-GR" sz="2900" dirty="0">
                    <a:effectLst/>
                    <a:latin typeface="Calibri" panose="020F0502020204030204" pitchFamily="34" charset="0"/>
                    <a:ea typeface="Times New Roman" panose="02020603050405020304" pitchFamily="18" charset="0"/>
                    <a:cs typeface="Arial" panose="020B0604020202020204" pitchFamily="34" charset="0"/>
                  </a:rPr>
                  <a:t> (Ηλεκτρική κουζίνα, Ηλεκτρικό θερμοσίφωνο)</a:t>
                </a:r>
                <a:endParaRPr lang="el-GR" sz="29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l-GR" sz="2900" b="1" dirty="0">
                    <a:effectLst/>
                    <a:latin typeface="Calibri" panose="020F0502020204030204" pitchFamily="34" charset="0"/>
                    <a:ea typeface="Times New Roman" panose="02020603050405020304" pitchFamily="18" charset="0"/>
                    <a:cs typeface="Arial" panose="020B0604020202020204" pitchFamily="34" charset="0"/>
                  </a:rPr>
                  <a:t>Μηχανικό έργο κίνησης</a:t>
                </a:r>
                <a:r>
                  <a:rPr lang="el-GR" sz="2900" dirty="0">
                    <a:effectLst/>
                    <a:latin typeface="Calibri" panose="020F0502020204030204" pitchFamily="34" charset="0"/>
                    <a:ea typeface="Times New Roman" panose="02020603050405020304" pitchFamily="18" charset="0"/>
                    <a:cs typeface="Arial" panose="020B0604020202020204" pitchFamily="34" charset="0"/>
                  </a:rPr>
                  <a:t> (Ηλεκτρικοί κινητήρες, Ηλεκτρομαγνήτες)</a:t>
                </a:r>
                <a:endParaRPr lang="el-GR" sz="29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l-GR" sz="2900" b="1" dirty="0">
                    <a:effectLst/>
                    <a:latin typeface="Calibri" panose="020F0502020204030204" pitchFamily="34" charset="0"/>
                    <a:ea typeface="Times New Roman" panose="02020603050405020304" pitchFamily="18" charset="0"/>
                    <a:cs typeface="Arial" panose="020B0604020202020204" pitchFamily="34" charset="0"/>
                  </a:rPr>
                  <a:t>Ενέργεια χημικών αντιδράσεων</a:t>
                </a:r>
                <a:r>
                  <a:rPr lang="el-GR" sz="2900" dirty="0">
                    <a:effectLst/>
                    <a:latin typeface="Calibri" panose="020F0502020204030204" pitchFamily="34" charset="0"/>
                    <a:ea typeface="Times New Roman" panose="02020603050405020304" pitchFamily="18" charset="0"/>
                    <a:cs typeface="Arial" panose="020B0604020202020204" pitchFamily="34" charset="0"/>
                  </a:rPr>
                  <a:t> (Φόρτιση μπαταριών, επιμεταλλώσεις)</a:t>
                </a:r>
                <a:endParaRPr lang="el-GR" sz="2900" dirty="0">
                  <a:effectLst/>
                  <a:latin typeface="Times New Roman" panose="02020603050405020304" pitchFamily="18" charset="0"/>
                  <a:ea typeface="Times New Roman" panose="02020603050405020304" pitchFamily="18" charset="0"/>
                </a:endParaRPr>
              </a:p>
              <a:p>
                <a:pPr marL="0" lvl="0" indent="0">
                  <a:buNone/>
                </a:pPr>
                <a:endParaRPr lang="el-GR" sz="2400" u="sng" strike="noStrike"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buNone/>
                </a:pPr>
                <a:endParaRPr lang="el-GR" sz="2400" u="sng" strike="noStrike"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buNone/>
                </a:pPr>
                <a:r>
                  <a:rPr lang="el-GR" sz="3400" b="1" u="sng" strike="noStrike" dirty="0">
                    <a:effectLst/>
                    <a:latin typeface="Calibri" panose="020F0502020204030204" pitchFamily="34" charset="0"/>
                    <a:ea typeface="Times New Roman" panose="02020603050405020304" pitchFamily="18" charset="0"/>
                    <a:cs typeface="Arial" panose="020B0604020202020204" pitchFamily="34" charset="0"/>
                  </a:rPr>
                  <a:t>Ηλεκτρική</a:t>
                </a:r>
                <a:r>
                  <a:rPr lang="en-US" sz="3400" b="1" u="sng" dirty="0">
                    <a:latin typeface="Calibri" panose="020F0502020204030204" pitchFamily="34" charset="0"/>
                    <a:ea typeface="Times New Roman" panose="02020603050405020304" pitchFamily="18" charset="0"/>
                    <a:cs typeface="Arial" panose="020B0604020202020204" pitchFamily="34" charset="0"/>
                  </a:rPr>
                  <a:t> </a:t>
                </a:r>
                <a:r>
                  <a:rPr lang="el-GR" sz="3400" b="1" u="sng" dirty="0">
                    <a:latin typeface="Calibri" panose="020F0502020204030204" pitchFamily="34" charset="0"/>
                    <a:ea typeface="Times New Roman" panose="02020603050405020304" pitchFamily="18" charset="0"/>
                    <a:cs typeface="Arial" panose="020B0604020202020204" pitchFamily="34" charset="0"/>
                  </a:rPr>
                  <a:t>ισχύς </a:t>
                </a:r>
                <a:r>
                  <a:rPr lang="el-GR" sz="3400" u="none" strike="noStrike" dirty="0">
                    <a:effectLst/>
                    <a:latin typeface="Calibri" panose="020F0502020204030204" pitchFamily="34" charset="0"/>
                    <a:ea typeface="Times New Roman" panose="02020603050405020304" pitchFamily="18" charset="0"/>
                    <a:cs typeface="Arial" panose="020B0604020202020204" pitchFamily="34" charset="0"/>
                  </a:rPr>
                  <a:t>ισούται με το πηλίκο του έργου δια του χρόνου στον οποίο εκτελείται αυτό το έργο. Δηλαδή :  </a:t>
                </a:r>
                <a:endParaRPr lang="el-GR" sz="3400" u="none" strike="noStrike" dirty="0">
                  <a:effectLst/>
                  <a:latin typeface="Times New Roman" panose="02020603050405020304" pitchFamily="18" charset="0"/>
                  <a:ea typeface="Times New Roman" panose="02020603050405020304" pitchFamily="18" charset="0"/>
                </a:endParaRPr>
              </a:p>
              <a:p>
                <a:pPr indent="0">
                  <a:buNone/>
                </a:pPr>
                <a:r>
                  <a:rPr lang="el-GR" sz="3400" dirty="0">
                    <a:effectLst/>
                    <a:latin typeface="Calibri" panose="020F0502020204030204" pitchFamily="34" charset="0"/>
                    <a:ea typeface="Times New Roman" panose="02020603050405020304" pitchFamily="18" charset="0"/>
                    <a:cs typeface="Arial" panose="020B0604020202020204" pitchFamily="34" charset="0"/>
                  </a:rPr>
                  <a:t>                                           </a:t>
                </a:r>
                <a:r>
                  <a:rPr lang="en-US" sz="3400" dirty="0">
                    <a:latin typeface="Calibri" panose="020F0502020204030204" pitchFamily="34" charset="0"/>
                    <a:ea typeface="Times New Roman" panose="02020603050405020304" pitchFamily="18" charset="0"/>
                    <a:cs typeface="Arial" panose="020B0604020202020204" pitchFamily="34" charset="0"/>
                  </a:rPr>
                  <a:t>        </a:t>
                </a:r>
                <a:r>
                  <a:rPr lang="el-GR" sz="3400" dirty="0">
                    <a:effectLst/>
                    <a:latin typeface="Calibri" panose="020F0502020204030204" pitchFamily="34" charset="0"/>
                    <a:ea typeface="Times New Roman" panose="02020603050405020304" pitchFamily="18" charset="0"/>
                    <a:cs typeface="Arial" panose="020B0604020202020204" pitchFamily="34" charset="0"/>
                  </a:rPr>
                  <a:t>  </a:t>
                </a:r>
                <a:r>
                  <a:rPr lang="en-US" sz="3400" dirty="0">
                    <a:effectLst/>
                    <a:latin typeface="Calibri" panose="020F0502020204030204" pitchFamily="34" charset="0"/>
                    <a:ea typeface="Times New Roman" panose="02020603050405020304" pitchFamily="18" charset="0"/>
                    <a:cs typeface="Arial" panose="020B0604020202020204" pitchFamily="34" charset="0"/>
                  </a:rPr>
                  <a:t>P </a:t>
                </a:r>
                <a14:m>
                  <m:oMath xmlns:m="http://schemas.openxmlformats.org/officeDocument/2006/math">
                    <m:r>
                      <a:rPr lang="en-US" sz="3400" b="0" i="1" smtClean="0">
                        <a:effectLst/>
                        <a:latin typeface="Cambria Math" panose="02040503050406030204" pitchFamily="18" charset="0"/>
                        <a:ea typeface="Times New Roman" panose="02020603050405020304" pitchFamily="18" charset="0"/>
                        <a:cs typeface="Arial" panose="020B0604020202020204" pitchFamily="34" charset="0"/>
                      </a:rPr>
                      <m:t>=</m:t>
                    </m:r>
                    <m:f>
                      <m:fPr>
                        <m:ctrlPr>
                          <a:rPr lang="en-US" sz="3400" i="1" smtClean="0">
                            <a:effectLst/>
                            <a:latin typeface="Cambria Math" panose="02040503050406030204" pitchFamily="18" charset="0"/>
                            <a:ea typeface="Times New Roman" panose="02020603050405020304" pitchFamily="18" charset="0"/>
                            <a:cs typeface="Arial" panose="020B0604020202020204" pitchFamily="34" charset="0"/>
                          </a:rPr>
                        </m:ctrlPr>
                      </m:fPr>
                      <m:num>
                        <m:r>
                          <a:rPr lang="en-US" sz="3400" b="0" i="1" smtClean="0">
                            <a:effectLst/>
                            <a:latin typeface="Cambria Math" panose="02040503050406030204" pitchFamily="18" charset="0"/>
                            <a:ea typeface="Times New Roman" panose="02020603050405020304" pitchFamily="18" charset="0"/>
                            <a:cs typeface="Arial" panose="020B0604020202020204" pitchFamily="34" charset="0"/>
                          </a:rPr>
                          <m:t>𝑊</m:t>
                        </m:r>
                        <m:r>
                          <a:rPr lang="en-US" sz="3400" b="0" i="1" smtClean="0">
                            <a:effectLst/>
                            <a:latin typeface="Cambria Math" panose="02040503050406030204" pitchFamily="18" charset="0"/>
                            <a:ea typeface="Times New Roman" panose="02020603050405020304" pitchFamily="18" charset="0"/>
                            <a:cs typeface="Arial" panose="020B0604020202020204" pitchFamily="34" charset="0"/>
                          </a:rPr>
                          <m:t> </m:t>
                        </m:r>
                      </m:num>
                      <m:den>
                        <m:r>
                          <a:rPr lang="en-US" sz="3400" b="0" i="1" smtClean="0">
                            <a:effectLst/>
                            <a:latin typeface="Cambria Math" panose="02040503050406030204" pitchFamily="18" charset="0"/>
                            <a:ea typeface="Times New Roman" panose="02020603050405020304" pitchFamily="18" charset="0"/>
                            <a:cs typeface="Arial" panose="020B0604020202020204" pitchFamily="34" charset="0"/>
                          </a:rPr>
                          <m:t>𝑡</m:t>
                        </m:r>
                      </m:den>
                    </m:f>
                  </m:oMath>
                </a14:m>
                <a:endParaRPr lang="el-GR" sz="3400" dirty="0">
                  <a:effectLst/>
                  <a:latin typeface="Times New Roman" panose="02020603050405020304" pitchFamily="18" charset="0"/>
                  <a:ea typeface="Times New Roman" panose="02020603050405020304" pitchFamily="18" charset="0"/>
                </a:endParaRPr>
              </a:p>
              <a:p>
                <a:pPr indent="0">
                  <a:buNone/>
                </a:pPr>
                <a:endParaRPr lang="el-GR" sz="3400" dirty="0">
                  <a:effectLst/>
                  <a:latin typeface="Times New Roman" panose="02020603050405020304" pitchFamily="18" charset="0"/>
                  <a:ea typeface="Times New Roman" panose="02020603050405020304" pitchFamily="18" charset="0"/>
                </a:endParaRPr>
              </a:p>
              <a:p>
                <a:pPr marL="342900" lvl="0" indent="-342900">
                  <a:buFont typeface="Wingdings" panose="05000000000000000000" pitchFamily="2" charset="2"/>
                  <a:buChar char=""/>
                </a:pPr>
                <a:r>
                  <a:rPr lang="el-GR" sz="3400" dirty="0">
                    <a:effectLst/>
                    <a:latin typeface="Calibri" panose="020F0502020204030204" pitchFamily="34" charset="0"/>
                    <a:ea typeface="Times New Roman" panose="02020603050405020304" pitchFamily="18" charset="0"/>
                    <a:cs typeface="Arial" panose="020B0604020202020204" pitchFamily="34" charset="0"/>
                  </a:rPr>
                  <a:t>         Μονάδα μέτρησης της ηλεκτρικής </a:t>
                </a:r>
                <a:r>
                  <a:rPr lang="el-GR" sz="3400" dirty="0">
                    <a:latin typeface="Calibri" panose="020F0502020204030204" pitchFamily="34" charset="0"/>
                    <a:ea typeface="Times New Roman" panose="02020603050405020304" pitchFamily="18" charset="0"/>
                    <a:cs typeface="Arial" panose="020B0604020202020204" pitchFamily="34" charset="0"/>
                  </a:rPr>
                  <a:t>ισχύος</a:t>
                </a:r>
                <a:r>
                  <a:rPr lang="el-GR" sz="3400" dirty="0">
                    <a:effectLst/>
                    <a:latin typeface="Calibri" panose="020F0502020204030204" pitchFamily="34" charset="0"/>
                    <a:ea typeface="Times New Roman" panose="02020603050405020304" pitchFamily="18" charset="0"/>
                    <a:cs typeface="Arial" panose="020B0604020202020204" pitchFamily="34" charset="0"/>
                  </a:rPr>
                  <a:t>  είναι το</a:t>
                </a:r>
                <a:r>
                  <a:rPr lang="en-US" sz="3400" dirty="0">
                    <a:latin typeface="Calibri" panose="020F0502020204030204" pitchFamily="34" charset="0"/>
                    <a:ea typeface="Times New Roman" panose="02020603050405020304" pitchFamily="18" charset="0"/>
                    <a:cs typeface="Arial" panose="020B0604020202020204" pitchFamily="34" charset="0"/>
                  </a:rPr>
                  <a:t> watt </a:t>
                </a:r>
                <a:r>
                  <a:rPr lang="el-GR" sz="3400" b="1" dirty="0">
                    <a:effectLst/>
                    <a:latin typeface="Calibri" panose="020F0502020204030204" pitchFamily="34" charset="0"/>
                    <a:ea typeface="Times New Roman" panose="02020603050405020304" pitchFamily="18" charset="0"/>
                    <a:cs typeface="Arial" panose="020B0604020202020204" pitchFamily="34" charset="0"/>
                  </a:rPr>
                  <a:t>(</a:t>
                </a:r>
                <a:r>
                  <a:rPr lang="en-US" sz="3400" b="1" dirty="0">
                    <a:latin typeface="Calibri" panose="020F0502020204030204" pitchFamily="34" charset="0"/>
                    <a:ea typeface="Times New Roman" panose="02020603050405020304" pitchFamily="18" charset="0"/>
                    <a:cs typeface="Arial" panose="020B0604020202020204" pitchFamily="34" charset="0"/>
                  </a:rPr>
                  <a:t>W</a:t>
                </a:r>
                <a:r>
                  <a:rPr lang="el-GR" sz="3400" b="1" dirty="0">
                    <a:effectLst/>
                    <a:latin typeface="Calibri" panose="020F0502020204030204" pitchFamily="34" charset="0"/>
                    <a:ea typeface="Times New Roman" panose="02020603050405020304" pitchFamily="18" charset="0"/>
                    <a:cs typeface="Arial" panose="020B0604020202020204" pitchFamily="34" charset="0"/>
                  </a:rPr>
                  <a:t>)</a:t>
                </a:r>
                <a:endParaRPr lang="el-GR" sz="3400" dirty="0">
                  <a:effectLst/>
                  <a:latin typeface="Times New Roman" panose="02020603050405020304" pitchFamily="18" charset="0"/>
                  <a:ea typeface="Times New Roman" panose="02020603050405020304" pitchFamily="18" charset="0"/>
                </a:endParaRPr>
              </a:p>
              <a:p>
                <a:pPr marL="0" indent="0">
                  <a:buNone/>
                </a:pPr>
                <a:endParaRPr lang="el-GR" dirty="0"/>
              </a:p>
            </p:txBody>
          </p:sp>
        </mc:Choice>
        <mc:Fallback>
          <p:sp>
            <p:nvSpPr>
              <p:cNvPr id="3" name="Θέση περιεχομένου 2">
                <a:extLst>
                  <a:ext uri="{FF2B5EF4-FFF2-40B4-BE49-F238E27FC236}">
                    <a16:creationId xmlns:a16="http://schemas.microsoft.com/office/drawing/2014/main" id="{A4CF5F5C-73E4-1A34-46B6-1682B4C5EEB5}"/>
                  </a:ext>
                </a:extLst>
              </p:cNvPr>
              <p:cNvSpPr>
                <a:spLocks noGrp="1" noRot="1" noChangeAspect="1" noMove="1" noResize="1" noEditPoints="1" noAdjustHandles="1" noChangeArrowheads="1" noChangeShapeType="1" noTextEdit="1"/>
              </p:cNvSpPr>
              <p:nvPr>
                <p:ph idx="1"/>
              </p:nvPr>
            </p:nvSpPr>
            <p:spPr>
              <a:xfrm>
                <a:off x="680484" y="723014"/>
                <a:ext cx="10366927" cy="5550195"/>
              </a:xfrm>
              <a:blipFill>
                <a:blip r:embed="rId2"/>
                <a:stretch>
                  <a:fillRect l="-1235" t="-659"/>
                </a:stretch>
              </a:blipFill>
            </p:spPr>
            <p:txBody>
              <a:bodyPr/>
              <a:lstStyle/>
              <a:p>
                <a:r>
                  <a:rPr lang="el-GR">
                    <a:noFill/>
                  </a:rPr>
                  <a:t> </a:t>
                </a:r>
              </a:p>
            </p:txBody>
          </p:sp>
        </mc:Fallback>
      </mc:AlternateContent>
    </p:spTree>
    <p:extLst>
      <p:ext uri="{BB962C8B-B14F-4D97-AF65-F5344CB8AC3E}">
        <p14:creationId xmlns:p14="http://schemas.microsoft.com/office/powerpoint/2010/main" val="22583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8EDC26-0201-CA19-E0EB-BCFFA0146025}"/>
              </a:ext>
            </a:extLst>
          </p:cNvPr>
          <p:cNvSpPr>
            <a:spLocks noGrp="1"/>
          </p:cNvSpPr>
          <p:nvPr>
            <p:ph type="title"/>
          </p:nvPr>
        </p:nvSpPr>
        <p:spPr>
          <a:xfrm>
            <a:off x="1141413" y="618518"/>
            <a:ext cx="9905998" cy="880673"/>
          </a:xfrm>
        </p:spPr>
        <p:txBody>
          <a:bodyPr/>
          <a:lstStyle/>
          <a:p>
            <a:r>
              <a:rPr lang="el-GR" dirty="0" err="1"/>
              <a:t>Ηλεκτρικη</a:t>
            </a:r>
            <a:r>
              <a:rPr lang="el-GR" dirty="0"/>
              <a:t> </a:t>
            </a:r>
            <a:r>
              <a:rPr lang="el-GR" dirty="0" err="1"/>
              <a:t>ισχύσ</a:t>
            </a:r>
            <a:endParaRPr lang="el-GR" dirty="0"/>
          </a:p>
        </p:txBody>
      </p:sp>
      <p:sp>
        <p:nvSpPr>
          <p:cNvPr id="3" name="Θέση περιεχομένου 2">
            <a:extLst>
              <a:ext uri="{FF2B5EF4-FFF2-40B4-BE49-F238E27FC236}">
                <a16:creationId xmlns:a16="http://schemas.microsoft.com/office/drawing/2014/main" id="{E29E572A-563B-1DEA-3C88-9A63A5AA7F63}"/>
              </a:ext>
            </a:extLst>
          </p:cNvPr>
          <p:cNvSpPr>
            <a:spLocks noGrp="1"/>
          </p:cNvSpPr>
          <p:nvPr>
            <p:ph idx="1"/>
          </p:nvPr>
        </p:nvSpPr>
        <p:spPr>
          <a:xfrm>
            <a:off x="1141412" y="1499191"/>
            <a:ext cx="9905999" cy="4292010"/>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altLang="el-GR" dirty="0">
                <a:latin typeface="Calibri" panose="020F0502020204030204" pitchFamily="34" charset="0"/>
                <a:ea typeface="Times New Roman" panose="02020603050405020304" pitchFamily="18" charset="0"/>
                <a:cs typeface="Calibri" panose="020F0502020204030204" pitchFamily="34" charset="0"/>
              </a:rPr>
              <a:t>Η ηλεκτρική ισχύς δίνεται επίσης από τον τύπο: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Ρ =</a:t>
            </a: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Ι * </a:t>
            </a:r>
            <a:r>
              <a:rPr kumimoji="0" lang="en-US"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endParaRPr lang="el-GR" altLang="el-GR"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altLang="el-GR" dirty="0">
                <a:latin typeface="Calibri" panose="020F0502020204030204" pitchFamily="34" charset="0"/>
                <a:ea typeface="Times New Roman" panose="02020603050405020304" pitchFamily="18" charset="0"/>
                <a:cs typeface="Calibri" panose="020F0502020204030204" pitchFamily="34" charset="0"/>
              </a:rPr>
              <a:t>Δηλαδή, η ηλεκτρική ισχύς είναι το γινόμενο της τάσης επί την ένταση του ρεύματος. </a:t>
            </a:r>
          </a:p>
          <a:p>
            <a:pPr marL="0" marR="0" lvl="0" indent="0" algn="l" defTabSz="914400" rtl="0" eaLnBrk="0" fontAlgn="base" latinLnBrk="0" hangingPunct="0">
              <a:lnSpc>
                <a:spcPct val="100000"/>
              </a:lnSpc>
              <a:spcBef>
                <a:spcPct val="0"/>
              </a:spcBef>
              <a:spcAft>
                <a:spcPct val="0"/>
              </a:spcAft>
              <a:buClrTx/>
              <a:buSzTx/>
              <a:buFontTx/>
              <a:buNone/>
              <a:tabLst/>
            </a:pPr>
            <a:endParaRPr lang="el-GR" altLang="el-GR"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Η ισχύς που καταναλώνεται σε μια συσκευή ωμικής συμπεριφοράς εκφράζεται από τη σχέση : </a:t>
            </a:r>
            <a:endParaRPr kumimoji="0" lang="el-GR" altLang="el-GR"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Ρ =</a:t>
            </a: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Ι</a:t>
            </a:r>
            <a:r>
              <a:rPr kumimoji="0" lang="el-GR" altLang="el-GR" b="1"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r>
              <a:rPr kumimoji="0" lang="el-GR"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US" altLang="el-GR"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 </a:t>
            </a: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όπου  Ι  : η ενεργός τιμή του εναλλασσόμενου ρεύματος </a:t>
            </a:r>
            <a:endParaRPr kumimoji="0" lang="el-GR" altLang="el-GR"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και    </a:t>
            </a:r>
            <a:r>
              <a:rPr kumimoji="0" lang="en-US"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a:t>
            </a: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η αντίσταση της συσκευής </a:t>
            </a:r>
            <a:endParaRPr kumimoji="0" lang="el-GR" altLang="el-GR" b="0" i="0" u="none" strike="noStrike" cap="none" normalizeH="0" baseline="0" dirty="0">
              <a:ln>
                <a:noFill/>
              </a:ln>
              <a:solidFill>
                <a:schemeClr val="tx1"/>
              </a:solidFill>
              <a:effectLst/>
            </a:endParaRPr>
          </a:p>
          <a:p>
            <a:pPr marL="0" indent="0">
              <a:buNone/>
            </a:pPr>
            <a:endParaRPr lang="el-GR" dirty="0"/>
          </a:p>
        </p:txBody>
      </p:sp>
    </p:spTree>
    <p:extLst>
      <p:ext uri="{BB962C8B-B14F-4D97-AF65-F5344CB8AC3E}">
        <p14:creationId xmlns:p14="http://schemas.microsoft.com/office/powerpoint/2010/main" val="356280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859922-4419-2D01-F1F2-0E1048D76A88}"/>
              </a:ext>
            </a:extLst>
          </p:cNvPr>
          <p:cNvSpPr>
            <a:spLocks noGrp="1"/>
          </p:cNvSpPr>
          <p:nvPr>
            <p:ph type="title"/>
          </p:nvPr>
        </p:nvSpPr>
        <p:spPr>
          <a:xfrm>
            <a:off x="1141413" y="618518"/>
            <a:ext cx="9905998" cy="742449"/>
          </a:xfrm>
        </p:spPr>
        <p:txBody>
          <a:bodyPr/>
          <a:lstStyle/>
          <a:p>
            <a:r>
              <a:rPr lang="el-GR" dirty="0" err="1"/>
              <a:t>Ηλεκτρικη</a:t>
            </a:r>
            <a:r>
              <a:rPr lang="el-GR" dirty="0"/>
              <a:t> </a:t>
            </a:r>
            <a:r>
              <a:rPr lang="el-GR" dirty="0" err="1"/>
              <a:t>ενεργεια</a:t>
            </a:r>
            <a:r>
              <a:rPr lang="el-GR" dirty="0"/>
              <a:t> </a:t>
            </a:r>
          </a:p>
        </p:txBody>
      </p:sp>
      <p:sp>
        <p:nvSpPr>
          <p:cNvPr id="3" name="Θέση περιεχομένου 2">
            <a:extLst>
              <a:ext uri="{FF2B5EF4-FFF2-40B4-BE49-F238E27FC236}">
                <a16:creationId xmlns:a16="http://schemas.microsoft.com/office/drawing/2014/main" id="{E45E7ED1-3422-87DA-C4CA-6342A2831445}"/>
              </a:ext>
            </a:extLst>
          </p:cNvPr>
          <p:cNvSpPr>
            <a:spLocks noGrp="1"/>
          </p:cNvSpPr>
          <p:nvPr>
            <p:ph idx="1"/>
          </p:nvPr>
        </p:nvSpPr>
        <p:spPr>
          <a:xfrm>
            <a:off x="1141412" y="1531088"/>
            <a:ext cx="9905999" cy="4260113"/>
          </a:xfrm>
        </p:spPr>
        <p:txBody>
          <a:bodyPr/>
          <a:lstStyle/>
          <a:p>
            <a:pPr marL="0" indent="0">
              <a:buNone/>
            </a:pPr>
            <a:r>
              <a:rPr lang="el-GR" sz="2800" dirty="0"/>
              <a:t>Η ηλεκτρική ενέργεια που καταναλίσκεται από μια ηλεκτρική συσκευή ή παρέχεται από μια ηλεκτρική πηγή υπολογίζεται από το γινόμενο της ηλεκτρικής ισχύος επί το χρόνο, δηλαδή: </a:t>
            </a:r>
          </a:p>
          <a:p>
            <a:pPr marL="0" indent="0" algn="ctr">
              <a:buNone/>
            </a:pP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lang="en-US" altLang="el-GR" sz="2800" b="1" dirty="0">
                <a:latin typeface="Calibri" panose="020F0502020204030204" pitchFamily="34" charset="0"/>
                <a:ea typeface="Times New Roman" panose="02020603050405020304" pitchFamily="18" charset="0"/>
                <a:cs typeface="Calibri" panose="020F0502020204030204" pitchFamily="34" charset="0"/>
              </a:rPr>
              <a:t>P</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lang="en-US" altLang="el-GR" sz="2800" b="1" dirty="0">
                <a:latin typeface="Calibri" panose="020F0502020204030204" pitchFamily="34" charset="0"/>
                <a:ea typeface="Times New Roman" panose="02020603050405020304" pitchFamily="18" charset="0"/>
                <a:cs typeface="Calibri" panose="020F0502020204030204" pitchFamily="34" charset="0"/>
              </a:rPr>
              <a:t>t    =&gt;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Ι *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lang="en-US" altLang="el-GR" sz="2800" b="1" dirty="0">
                <a:latin typeface="Calibri" panose="020F0502020204030204" pitchFamily="34" charset="0"/>
                <a:ea typeface="Times New Roman" panose="02020603050405020304" pitchFamily="18" charset="0"/>
                <a:cs typeface="Calibri" panose="020F0502020204030204" pitchFamily="34" charset="0"/>
              </a:rPr>
              <a:t>t</a:t>
            </a:r>
            <a:endParaRPr lang="el-GR" altLang="el-GR" sz="2800" b="1"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όπου 	 </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Ι </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η</a:t>
            </a:r>
            <a:r>
              <a:rPr kumimoji="0" lang="en-US"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ένταση του ρεύματος  σε Α </a:t>
            </a:r>
            <a:endParaRPr kumimoji="0" lang="el-GR" altLang="el-G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η τάση σε </a:t>
            </a:r>
            <a:r>
              <a:rPr kumimoji="0" lang="en-US"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V</a:t>
            </a:r>
            <a:endPar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altLang="el-GR" sz="2800" dirty="0">
                <a:latin typeface="Calibri" panose="020F0502020204030204" pitchFamily="34" charset="0"/>
                <a:ea typeface="Times New Roman" panose="02020603050405020304" pitchFamily="18" charset="0"/>
                <a:cs typeface="Calibri" panose="020F0502020204030204" pitchFamily="34" charset="0"/>
              </a:rPr>
              <a:t>           	 </a:t>
            </a:r>
            <a:r>
              <a:rPr lang="en-US" altLang="el-GR" sz="2800" b="1" dirty="0">
                <a:latin typeface="Calibri" panose="020F0502020204030204" pitchFamily="34" charset="0"/>
                <a:ea typeface="Times New Roman" panose="02020603050405020304" pitchFamily="18" charset="0"/>
                <a:cs typeface="Calibri" panose="020F0502020204030204" pitchFamily="34" charset="0"/>
              </a:rPr>
              <a:t>t</a:t>
            </a:r>
            <a:r>
              <a:rPr lang="en-US" altLang="el-GR" sz="2800" dirty="0">
                <a:latin typeface="Calibri" panose="020F0502020204030204" pitchFamily="34" charset="0"/>
                <a:ea typeface="Times New Roman" panose="02020603050405020304" pitchFamily="18" charset="0"/>
                <a:cs typeface="Calibri" panose="020F0502020204030204" pitchFamily="34" charset="0"/>
              </a:rPr>
              <a:t> </a:t>
            </a:r>
            <a:r>
              <a:rPr lang="el-GR" altLang="el-GR" sz="2800" dirty="0">
                <a:latin typeface="Calibri" panose="020F0502020204030204" pitchFamily="34" charset="0"/>
                <a:ea typeface="Times New Roman" panose="02020603050405020304" pitchFamily="18" charset="0"/>
                <a:cs typeface="Calibri" panose="020F0502020204030204" pitchFamily="34" charset="0"/>
              </a:rPr>
              <a:t> </a:t>
            </a:r>
            <a:r>
              <a:rPr lang="en-US" altLang="el-GR" sz="2800" dirty="0">
                <a:latin typeface="Calibri" panose="020F0502020204030204" pitchFamily="34" charset="0"/>
                <a:ea typeface="Times New Roman" panose="02020603050405020304" pitchFamily="18" charset="0"/>
                <a:cs typeface="Calibri" panose="020F0502020204030204" pitchFamily="34" charset="0"/>
              </a:rPr>
              <a:t>: </a:t>
            </a:r>
            <a:r>
              <a:rPr lang="el-GR" altLang="el-GR" sz="2800" dirty="0">
                <a:latin typeface="Calibri" panose="020F0502020204030204" pitchFamily="34" charset="0"/>
                <a:ea typeface="Times New Roman" panose="02020603050405020304" pitchFamily="18" charset="0"/>
                <a:cs typeface="Calibri" panose="020F0502020204030204" pitchFamily="34" charset="0"/>
              </a:rPr>
              <a:t>ο χρόνος σε </a:t>
            </a:r>
            <a:r>
              <a:rPr lang="en-US" altLang="el-GR" sz="2800" dirty="0">
                <a:latin typeface="Calibri" panose="020F0502020204030204" pitchFamily="34" charset="0"/>
                <a:ea typeface="Times New Roman" panose="02020603050405020304" pitchFamily="18" charset="0"/>
                <a:cs typeface="Calibri" panose="020F0502020204030204" pitchFamily="34" charset="0"/>
              </a:rPr>
              <a:t>s</a:t>
            </a:r>
            <a:endParaRPr lang="el-GR" altLang="el-GR" sz="28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l-GR" sz="2800" b="1" dirty="0">
                <a:latin typeface="Calibri" panose="020F0502020204030204" pitchFamily="34" charset="0"/>
                <a:ea typeface="Times New Roman" panose="02020603050405020304" pitchFamily="18" charset="0"/>
                <a:cs typeface="Calibri" panose="020F0502020204030204" pitchFamily="34" charset="0"/>
              </a:rPr>
              <a:t>	W </a:t>
            </a:r>
            <a:r>
              <a:rPr lang="el-GR" altLang="el-GR" sz="2800" dirty="0">
                <a:latin typeface="Calibri" panose="020F0502020204030204" pitchFamily="34" charset="0"/>
                <a:ea typeface="Times New Roman" panose="02020603050405020304" pitchFamily="18" charset="0"/>
                <a:cs typeface="Calibri" panose="020F0502020204030204" pitchFamily="34" charset="0"/>
              </a:rPr>
              <a:t>:  η ηλεκτρική ενέργεια σε </a:t>
            </a:r>
            <a:r>
              <a:rPr lang="en-US" altLang="el-GR" sz="2800" dirty="0">
                <a:latin typeface="Calibri" panose="020F0502020204030204" pitchFamily="34" charset="0"/>
                <a:ea typeface="Times New Roman" panose="02020603050405020304" pitchFamily="18" charset="0"/>
                <a:cs typeface="Calibri" panose="020F0502020204030204" pitchFamily="34" charset="0"/>
              </a:rPr>
              <a:t>J</a:t>
            </a:r>
            <a:endParaRPr kumimoji="0" lang="el-GR" altLang="el-GR" sz="2800" b="0" i="0" u="none" strike="noStrike" cap="none" normalizeH="0" baseline="0" dirty="0">
              <a:ln>
                <a:noFill/>
              </a:ln>
              <a:solidFill>
                <a:schemeClr val="tx1"/>
              </a:solidFill>
              <a:effectLst/>
            </a:endParaRPr>
          </a:p>
          <a:p>
            <a:pPr marL="0" indent="0" algn="ctr">
              <a:buNone/>
            </a:pPr>
            <a:endParaRPr lang="el-GR" dirty="0"/>
          </a:p>
        </p:txBody>
      </p:sp>
    </p:spTree>
    <p:extLst>
      <p:ext uri="{BB962C8B-B14F-4D97-AF65-F5344CB8AC3E}">
        <p14:creationId xmlns:p14="http://schemas.microsoft.com/office/powerpoint/2010/main" val="284146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4725F9-E1E3-E88E-F321-683406BA6576}"/>
              </a:ext>
            </a:extLst>
          </p:cNvPr>
          <p:cNvSpPr>
            <a:spLocks noGrp="1"/>
          </p:cNvSpPr>
          <p:nvPr>
            <p:ph type="ctrTitle"/>
          </p:nvPr>
        </p:nvSpPr>
        <p:spPr>
          <a:xfrm>
            <a:off x="1858703" y="1956390"/>
            <a:ext cx="8791575" cy="968782"/>
          </a:xfrm>
        </p:spPr>
        <p:txBody>
          <a:bodyPr/>
          <a:lstStyle/>
          <a:p>
            <a:r>
              <a:rPr lang="el-GR" dirty="0"/>
              <a:t>ΗΛΕΚΤΡΙΚΗ ΙΣΧΥΣ ΣΤΟ Ε.Ρ. (</a:t>
            </a:r>
            <a:r>
              <a:rPr lang="en-US" dirty="0"/>
              <a:t>A.C.</a:t>
            </a:r>
            <a:r>
              <a:rPr lang="el-GR" dirty="0"/>
              <a:t>)</a:t>
            </a:r>
          </a:p>
        </p:txBody>
      </p:sp>
      <p:sp>
        <p:nvSpPr>
          <p:cNvPr id="3" name="Υπότιτλος 2">
            <a:extLst>
              <a:ext uri="{FF2B5EF4-FFF2-40B4-BE49-F238E27FC236}">
                <a16:creationId xmlns:a16="http://schemas.microsoft.com/office/drawing/2014/main" id="{94F8C666-E9E1-CB3F-42AA-C29D830F4308}"/>
              </a:ext>
            </a:extLst>
          </p:cNvPr>
          <p:cNvSpPr>
            <a:spLocks noGrp="1"/>
          </p:cNvSpPr>
          <p:nvPr>
            <p:ph type="subTitle" idx="1"/>
          </p:nvPr>
        </p:nvSpPr>
        <p:spPr>
          <a:xfrm>
            <a:off x="1876424" y="3763924"/>
            <a:ext cx="8791575" cy="1153633"/>
          </a:xfrm>
        </p:spPr>
        <p:txBody>
          <a:bodyPr>
            <a:normAutofit/>
          </a:bodyPr>
          <a:lstStyle/>
          <a:p>
            <a:r>
              <a:rPr lang="el-GR" sz="2400" dirty="0">
                <a:solidFill>
                  <a:schemeClr val="tx1">
                    <a:lumMod val="85000"/>
                  </a:schemeClr>
                </a:solidFill>
              </a:rPr>
              <a:t>ΔΙΟΔΟΣ- ΑΝΟΡΘΩΤΙΚΕΣ ΔΙΑΤΑΞΕΙΣ</a:t>
            </a:r>
          </a:p>
        </p:txBody>
      </p:sp>
    </p:spTree>
    <p:extLst>
      <p:ext uri="{BB962C8B-B14F-4D97-AF65-F5344CB8AC3E}">
        <p14:creationId xmlns:p14="http://schemas.microsoft.com/office/powerpoint/2010/main" val="300454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F1353F-BCF6-C51C-1D61-A4F94E5BEB92}"/>
              </a:ext>
            </a:extLst>
          </p:cNvPr>
          <p:cNvSpPr>
            <a:spLocks noGrp="1"/>
          </p:cNvSpPr>
          <p:nvPr>
            <p:ph type="title"/>
          </p:nvPr>
        </p:nvSpPr>
        <p:spPr>
          <a:xfrm>
            <a:off x="1135026" y="552893"/>
            <a:ext cx="9921948" cy="754912"/>
          </a:xfrm>
        </p:spPr>
        <p:txBody>
          <a:bodyPr>
            <a:normAutofit fontScale="90000"/>
          </a:bodyPr>
          <a:lstStyle/>
          <a:p>
            <a:r>
              <a:rPr kumimoji="0" lang="en-US" altLang="el-GR" sz="3600" b="1" i="0"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H </a:t>
            </a:r>
            <a:r>
              <a:rPr kumimoji="0" lang="el-GR" altLang="el-GR" sz="3600" b="1" i="0"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ηλεκτρική ισχύς του εναλλασσόμενου ρεύματος</a:t>
            </a:r>
            <a:br>
              <a:rPr kumimoji="0" lang="el-GR" altLang="el-GR" sz="2000" b="0" i="0" u="none" strike="noStrike" cap="none" normalizeH="0" baseline="0" dirty="0">
                <a:ln>
                  <a:noFill/>
                </a:ln>
                <a:solidFill>
                  <a:schemeClr val="tx1"/>
                </a:solidFill>
                <a:effectLst/>
              </a:rPr>
            </a:br>
            <a:endParaRPr lang="el-GR" dirty="0"/>
          </a:p>
        </p:txBody>
      </p:sp>
      <p:sp>
        <p:nvSpPr>
          <p:cNvPr id="4" name="Rectangle 4">
            <a:extLst>
              <a:ext uri="{FF2B5EF4-FFF2-40B4-BE49-F238E27FC236}">
                <a16:creationId xmlns:a16="http://schemas.microsoft.com/office/drawing/2014/main" id="{80FA72B2-D68A-3CD5-AFD3-670223F51D22}"/>
              </a:ext>
            </a:extLst>
          </p:cNvPr>
          <p:cNvSpPr>
            <a:spLocks noGrp="1" noChangeArrowheads="1"/>
          </p:cNvSpPr>
          <p:nvPr>
            <p:ph idx="1"/>
          </p:nvPr>
        </p:nvSpPr>
        <p:spPr bwMode="auto">
          <a:xfrm>
            <a:off x="786809" y="1445236"/>
            <a:ext cx="10898373"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Στο εναλλασσόμενο ρεύμα διακρίνουμε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Τη </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φαινόμενη ισχύ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που παράγεται και προσφέρεται στις διάφορες καταναλώσεις. Υπολογίζεται από τη σχέση: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altLang="el-G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S</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r>
              <a:rPr kumimoji="0" lang="el-GR"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l-GR" altLang="el-G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Μονάδα μέτρησης  είναι το  </a:t>
            </a:r>
            <a:r>
              <a:rPr kumimoji="0" lang="el-GR" altLang="el-GR" sz="28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βολταμπερ</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l-GR"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V A</a:t>
            </a:r>
            <a:r>
              <a:rPr kumimoji="0" lang="el-GR" altLang="el-GR"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l-GR" altLang="el-GR"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868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6">
            <a:extLst>
              <a:ext uri="{FF2B5EF4-FFF2-40B4-BE49-F238E27FC236}">
                <a16:creationId xmlns:a16="http://schemas.microsoft.com/office/drawing/2014/main" id="{6DE25315-C8F3-9BBC-4218-2505EAA4EA5A}"/>
              </a:ext>
            </a:extLst>
          </p:cNvPr>
          <p:cNvSpPr>
            <a:spLocks noGrp="1"/>
          </p:cNvSpPr>
          <p:nvPr>
            <p:ph idx="1"/>
          </p:nvPr>
        </p:nvSpPr>
        <p:spPr>
          <a:xfrm>
            <a:off x="1290267" y="512193"/>
            <a:ext cx="9905999" cy="6037463"/>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ην </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πραγματική ισχύ</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(Ρ)</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που αξιοποιείται για τη λειτουργία των διάφορων συσκευών.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Υπολογίζεται από τη σχέση: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Ρ =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l-GR" altLang="el-GR"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συνφ</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400"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όπου </a:t>
            </a:r>
            <a:r>
              <a:rPr kumimoji="0" lang="el-GR" altLang="el-GR" sz="2400" b="0" i="0" u="none" strike="noStrike" cap="none" normalizeH="0" baseline="0" dirty="0" err="1">
                <a:ln>
                  <a:noFill/>
                </a:ln>
                <a:effectLst/>
                <a:latin typeface="Calibri" panose="020F0502020204030204" pitchFamily="34" charset="0"/>
                <a:ea typeface="Times New Roman" panose="02020603050405020304" pitchFamily="18" charset="0"/>
                <a:cs typeface="Calibri" panose="020F0502020204030204" pitchFamily="34" charset="0"/>
              </a:rPr>
              <a:t>συνφ</a:t>
            </a:r>
            <a:r>
              <a:rPr kumimoji="0" lang="el-GR" altLang="el-GR" sz="2400"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 : ο συντελεστής ισχύος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Μονάδα μέτρησης  είναι το  βατ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ην </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άεργη ισχύ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Q</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που στην πραγματικότητα δεν εκφράζει κάποια καταναλισκόμενη ισχύ που παράγει έργο.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Υπολογίζεται από τη σχέση: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Q</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 </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l-GR" altLang="el-GR"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ημφ</a:t>
            </a:r>
            <a:r>
              <a:rPr kumimoji="0" lang="el-GR"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l-GR" altLang="el-G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Μονάδα μέτρησης  είναι το  </a:t>
            </a:r>
            <a:r>
              <a:rPr kumimoji="0" lang="el-GR" altLang="el-GR" sz="2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βαρ</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l-GR"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Var</a:t>
            </a:r>
            <a:r>
              <a:rPr kumimoji="0" lang="el-GR" altLang="el-GR"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l-GR" altLang="el-GR" sz="2400" b="0" i="0" u="none" strike="noStrike" cap="none" normalizeH="0" baseline="0" dirty="0">
              <a:ln>
                <a:noFill/>
              </a:ln>
              <a:solidFill>
                <a:schemeClr val="tx1"/>
              </a:solidFill>
              <a:effectLst/>
            </a:endParaRPr>
          </a:p>
          <a:p>
            <a:endParaRPr lang="el-GR" dirty="0"/>
          </a:p>
        </p:txBody>
      </p:sp>
    </p:spTree>
    <p:extLst>
      <p:ext uri="{BB962C8B-B14F-4D97-AF65-F5344CB8AC3E}">
        <p14:creationId xmlns:p14="http://schemas.microsoft.com/office/powerpoint/2010/main" val="1295528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C3347E-2AB4-F96C-473F-F2349EAD1397}"/>
              </a:ext>
            </a:extLst>
          </p:cNvPr>
          <p:cNvSpPr>
            <a:spLocks noGrp="1"/>
          </p:cNvSpPr>
          <p:nvPr>
            <p:ph type="title"/>
          </p:nvPr>
        </p:nvSpPr>
        <p:spPr>
          <a:xfrm>
            <a:off x="1141413" y="202020"/>
            <a:ext cx="9905998" cy="1424762"/>
          </a:xfrm>
        </p:spPr>
        <p:txBody>
          <a:bodyPr>
            <a:normAutofit/>
          </a:bodyPr>
          <a:lstStyle/>
          <a:p>
            <a:pPr algn="ctr"/>
            <a:r>
              <a:rPr kumimoji="0" lang="el-GR" altLang="el-GR" sz="3600" b="1" i="0"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Ανόρθωση Εναλλασσόμενου ρεύματος </a:t>
            </a:r>
            <a:br>
              <a:rPr kumimoji="0" lang="el-GR" altLang="el-GR" sz="2000" b="0" i="0" u="none" strike="noStrike" cap="none" normalizeH="0" baseline="0" dirty="0">
                <a:ln>
                  <a:noFill/>
                </a:ln>
                <a:solidFill>
                  <a:schemeClr val="bg1">
                    <a:lumMod val="95000"/>
                    <a:lumOff val="5000"/>
                  </a:schemeClr>
                </a:solidFill>
                <a:effectLst/>
              </a:rPr>
            </a:br>
            <a:endParaRPr lang="el-GR" dirty="0"/>
          </a:p>
        </p:txBody>
      </p:sp>
      <p:sp>
        <p:nvSpPr>
          <p:cNvPr id="4" name="Θέση περιεχομένου 3">
            <a:extLst>
              <a:ext uri="{FF2B5EF4-FFF2-40B4-BE49-F238E27FC236}">
                <a16:creationId xmlns:a16="http://schemas.microsoft.com/office/drawing/2014/main" id="{27C8E214-85AC-CE0A-44BE-0424E740194B}"/>
              </a:ext>
            </a:extLst>
          </p:cNvPr>
          <p:cNvSpPr txBox="1">
            <a:spLocks noGrp="1"/>
          </p:cNvSpPr>
          <p:nvPr>
            <p:ph idx="1"/>
          </p:nvPr>
        </p:nvSpPr>
        <p:spPr>
          <a:xfrm>
            <a:off x="918785" y="1186232"/>
            <a:ext cx="10354430" cy="286232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1" i="0" u="sng" strike="noStrike" cap="none" normalizeH="0" baseline="0" dirty="0">
              <a:ln>
                <a:noFill/>
              </a:ln>
              <a:solidFill>
                <a:schemeClr val="bg1">
                  <a:lumMod val="95000"/>
                  <a:lumOff val="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Οι περισσότερες εφαρμογές λειτουργούν με εναλλασσόμενο ρεύμα. Υπάρχουν όμως και περιπτώσεις που είμαστε υποχρεωμένοι να χρησιμοποιούμε συνεχές ρεύμα π.χ. φόρτιση συσσωρευτών, στην ηλεκτρική έλξη (ηλεκτρικοί σιδηρόδρομοι, λεωφορεία) κλπ. Το συνεχές ρεύμα που χρειαζόμαστε το παίρνουμε με μετατροπή του Ε.Ρ. σε  Σ.Ρ. </a:t>
            </a:r>
            <a:endParaRPr kumimoji="0" lang="el-GR" altLang="el-GR" sz="18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a:ln>
                  <a:noFill/>
                </a:ln>
                <a:effectLst/>
                <a:latin typeface="Calibri" panose="020F0502020204030204" pitchFamily="34" charset="0"/>
                <a:ea typeface="Times New Roman" panose="02020603050405020304" pitchFamily="18" charset="0"/>
                <a:cs typeface="Calibri" panose="020F0502020204030204" pitchFamily="34" charset="0"/>
              </a:rPr>
              <a:t>Η πιο διαδεδομένη μέθοδος μετατροπής του Ε.Ρ. σε Σ.Ρ. είναι αυτή με ημιαγωγούς (κρυσταλλικούς ανορθωτές ή  διόδους). Η δίοδος ανόρθωσης επιτρέπει τη διέλευση του ρεύματος κατά τη μία φορά (από την άνοδο προς την κάθοδο) και απαγορεύει τη διέλευση του ρεύματος κατά την ανάστροφη φορά (είναι ανάστροφα πολωμένη). </a:t>
            </a:r>
            <a:endParaRPr kumimoji="0" lang="el-GR" altLang="el-GR" sz="1800" b="0" i="0" u="none" strike="noStrike" cap="none" normalizeH="0" baseline="0" dirty="0">
              <a:ln>
                <a:noFill/>
              </a:ln>
              <a:effectLst/>
            </a:endParaRPr>
          </a:p>
        </p:txBody>
      </p:sp>
      <p:pic>
        <p:nvPicPr>
          <p:cNvPr id="5" name="Εικόνα 4" descr="https://dlnmh9ip6v2uc.cloudfront.net/assets/d/6/b/f/a/5171b6bece395ff53c000000.PNG">
            <a:extLst>
              <a:ext uri="{FF2B5EF4-FFF2-40B4-BE49-F238E27FC236}">
                <a16:creationId xmlns:a16="http://schemas.microsoft.com/office/drawing/2014/main" id="{38DF036F-E6AD-B565-0875-38356C9FB7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1758" y="4375975"/>
            <a:ext cx="2977116" cy="1603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193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TM04033919[[fn=Κύκλωμα]]</Template>
  <TotalTime>59</TotalTime>
  <Words>705</Words>
  <Application>Microsoft Office PowerPoint</Application>
  <PresentationFormat>Ευρεία οθόνη</PresentationFormat>
  <Paragraphs>77</Paragraphs>
  <Slides>12</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12</vt:i4>
      </vt:variant>
    </vt:vector>
  </HeadingPairs>
  <TitlesOfParts>
    <vt:vector size="20" baseType="lpstr">
      <vt:lpstr>Arial</vt:lpstr>
      <vt:lpstr>Calibri</vt:lpstr>
      <vt:lpstr>Cambria Math</vt:lpstr>
      <vt:lpstr>Symbol</vt:lpstr>
      <vt:lpstr>Times New Roman</vt:lpstr>
      <vt:lpstr>Tw Cen MT</vt:lpstr>
      <vt:lpstr>Wingdings</vt:lpstr>
      <vt:lpstr>Κύκλωμα</vt:lpstr>
      <vt:lpstr>ηλεκτρΙΚΗ ΕΝΕΡΓΕΙΑ ΚΑΙ ΙΣΧΥΣ</vt:lpstr>
      <vt:lpstr>ΟΡΙΣΜΟΣ ΗΛΕΚΤΡΙΚΗΣ ΕΝΕΡΓΕΙΑΣ - ΤΥΠΟΣ</vt:lpstr>
      <vt:lpstr>Παρουσίαση του PowerPoint</vt:lpstr>
      <vt:lpstr>Ηλεκτρικη ισχύσ</vt:lpstr>
      <vt:lpstr>Ηλεκτρικη ενεργεια </vt:lpstr>
      <vt:lpstr>ΗΛΕΚΤΡΙΚΗ ΙΣΧΥΣ ΣΤΟ Ε.Ρ. (A.C.)</vt:lpstr>
      <vt:lpstr>H ηλεκτρική ισχύς του εναλλασσόμενου ρεύματος </vt:lpstr>
      <vt:lpstr>Παρουσίαση του PowerPoint</vt:lpstr>
      <vt:lpstr>Ανόρθωση Εναλλασσόμενου ρεύματος  </vt:lpstr>
      <vt:lpstr>ΔΙΟΔΟΣ </vt:lpstr>
      <vt:lpstr>  Ημιανόρθωση ή ανόρθωση μισού κύματος   </vt:lpstr>
      <vt:lpstr> Πλήρης ανόρθωση με τη συνδεσμολογία γέφυρας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ΕΛΕΝΗ ΚΑΛΥΒΑ</dc:creator>
  <cp:lastModifiedBy>ΕΛΕΝΗ ΚΑΛΥΒΑ</cp:lastModifiedBy>
  <cp:revision>10</cp:revision>
  <dcterms:created xsi:type="dcterms:W3CDTF">2022-06-17T13:18:20Z</dcterms:created>
  <dcterms:modified xsi:type="dcterms:W3CDTF">2022-06-18T13:39:04Z</dcterms:modified>
</cp:coreProperties>
</file>