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1" r:id="rId6"/>
    <p:sldId id="414" r:id="rId7"/>
    <p:sldId id="415" r:id="rId8"/>
    <p:sldId id="260" r:id="rId9"/>
    <p:sldId id="262" r:id="rId10"/>
    <p:sldId id="263" r:id="rId11"/>
    <p:sldId id="264" r:id="rId12"/>
    <p:sldId id="273" r:id="rId13"/>
    <p:sldId id="268" r:id="rId14"/>
    <p:sldId id="270" r:id="rId15"/>
    <p:sldId id="271" r:id="rId16"/>
    <p:sldId id="623" r:id="rId17"/>
    <p:sldId id="625" r:id="rId18"/>
    <p:sldId id="629" r:id="rId19"/>
    <p:sldId id="630" r:id="rId20"/>
    <p:sldId id="631" r:id="rId21"/>
    <p:sldId id="634" r:id="rId22"/>
    <p:sldId id="645" r:id="rId23"/>
    <p:sldId id="266" r:id="rId24"/>
    <p:sldId id="267" r:id="rId25"/>
    <p:sldId id="646" r:id="rId26"/>
    <p:sldId id="647" r:id="rId27"/>
    <p:sldId id="649" r:id="rId28"/>
    <p:sldId id="648" r:id="rId29"/>
    <p:sldId id="650" r:id="rId30"/>
    <p:sldId id="269" r:id="rId31"/>
    <p:sldId id="265"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3/21/2023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176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072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59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026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812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297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369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608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928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00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3/21/2023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99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3/21/2023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47231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openfund.com/" TargetMode="External"/><Relationship Id="rId2" Type="http://schemas.openxmlformats.org/officeDocument/2006/relationships/hyperlink" Target="http://www.espa.gr/el/Pages/Default.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1D1B8-FD2E-439B-AD93-FCE580BCC826}"/>
              </a:ext>
            </a:extLst>
          </p:cNvPr>
          <p:cNvSpPr>
            <a:spLocks noGrp="1"/>
          </p:cNvSpPr>
          <p:nvPr>
            <p:ph type="ctrTitle"/>
          </p:nvPr>
        </p:nvSpPr>
        <p:spPr>
          <a:xfrm>
            <a:off x="5297762" y="640080"/>
            <a:ext cx="6251110" cy="3566160"/>
          </a:xfrm>
        </p:spPr>
        <p:txBody>
          <a:bodyPr anchor="b">
            <a:normAutofit/>
          </a:bodyPr>
          <a:lstStyle/>
          <a:p>
            <a:pPr algn="ctr">
              <a:lnSpc>
                <a:spcPct val="90000"/>
              </a:lnSpc>
            </a:pPr>
            <a:r>
              <a:rPr lang="el-GR" sz="4600" b="1" dirty="0"/>
              <a:t>ΠΗΓΕΣ &amp; ΜΟΡΦΕΣ ΧΡΗΜΑΤΟΔΟΤΗΣΗΣ</a:t>
            </a:r>
            <a:br>
              <a:rPr lang="el-GR" sz="4600" b="1" dirty="0"/>
            </a:br>
            <a:r>
              <a:rPr lang="el-GR" sz="4600" b="1" dirty="0"/>
              <a:t>ΕΠΙΧΕΙΡΗΣΕΩΝ</a:t>
            </a:r>
            <a:r>
              <a:rPr lang="en-US" sz="4600" b="1" dirty="0"/>
              <a:t> </a:t>
            </a:r>
            <a:br>
              <a:rPr lang="el-GR" sz="4600" b="1" dirty="0"/>
            </a:br>
            <a:r>
              <a:rPr lang="el-GR" sz="1800" b="1" dirty="0"/>
              <a:t>«</a:t>
            </a:r>
            <a:r>
              <a:rPr lang="el-GR" sz="1800" i="1" dirty="0"/>
              <a:t>δει δη χρημάτων</a:t>
            </a:r>
            <a:r>
              <a:rPr lang="el-GR" sz="1800" dirty="0"/>
              <a:t>, ω Άνδρες Αθηναίοι, και </a:t>
            </a:r>
            <a:r>
              <a:rPr lang="el-GR" sz="1800" i="1" dirty="0"/>
              <a:t>άνευ τούτων ουδέν εστί γενέσθαι</a:t>
            </a:r>
            <a:r>
              <a:rPr lang="el-GR" sz="1800" dirty="0"/>
              <a:t> των δεόντων» στον Α΄ Ολυνθιακό_Δημοσθένης</a:t>
            </a:r>
            <a:endParaRPr lang="en-GB" sz="1800" b="1" dirty="0"/>
          </a:p>
        </p:txBody>
      </p:sp>
      <p:sp>
        <p:nvSpPr>
          <p:cNvPr id="3" name="Subtitle 2">
            <a:extLst>
              <a:ext uri="{FF2B5EF4-FFF2-40B4-BE49-F238E27FC236}">
                <a16:creationId xmlns:a16="http://schemas.microsoft.com/office/drawing/2014/main" id="{D40A7A6D-23CA-4FC0-9DCA-17D3FBE9C0F0}"/>
              </a:ext>
            </a:extLst>
          </p:cNvPr>
          <p:cNvSpPr>
            <a:spLocks noGrp="1"/>
          </p:cNvSpPr>
          <p:nvPr>
            <p:ph type="subTitle" idx="1"/>
          </p:nvPr>
        </p:nvSpPr>
        <p:spPr>
          <a:xfrm>
            <a:off x="5297760" y="4636008"/>
            <a:ext cx="6251111" cy="1572768"/>
          </a:xfrm>
        </p:spPr>
        <p:txBody>
          <a:bodyPr>
            <a:normAutofit/>
          </a:bodyPr>
          <a:lstStyle/>
          <a:p>
            <a:pPr algn="r"/>
            <a:r>
              <a:rPr lang="el-GR" sz="1600"/>
              <a:t>, </a:t>
            </a:r>
            <a:endParaRPr lang="en-GB" sz="1600"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C70A4"/>
          </a:solidFill>
          <a:ln w="38100" cap="rnd">
            <a:solidFill>
              <a:srgbClr val="EC70A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E9B144-3306-4234-AD78-7CE402AB5926}"/>
              </a:ext>
            </a:extLst>
          </p:cNvPr>
          <p:cNvPicPr>
            <a:picLocks noChangeAspect="1"/>
          </p:cNvPicPr>
          <p:nvPr/>
        </p:nvPicPr>
        <p:blipFill rotWithShape="1">
          <a:blip r:embed="rId2"/>
          <a:srcRect l="16937" r="3773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3979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F0E0-AD59-464C-886B-2F6E57D541A5}"/>
              </a:ext>
            </a:extLst>
          </p:cNvPr>
          <p:cNvSpPr>
            <a:spLocks noGrp="1"/>
          </p:cNvSpPr>
          <p:nvPr>
            <p:ph type="title"/>
          </p:nvPr>
        </p:nvSpPr>
        <p:spPr/>
        <p:txBody>
          <a:bodyPr>
            <a:normAutofit/>
          </a:bodyPr>
          <a:lstStyle/>
          <a:p>
            <a:r>
              <a:rPr lang="el-GR" sz="3600" dirty="0"/>
              <a:t>ΠΗΓΕΣ ΧΡΗΜΑΤΟΔΟΤΗΣΗΣ Κατηγορίας Ιδίων Κεφαλαίων– Επιχορηγήσεις</a:t>
            </a:r>
            <a:endParaRPr lang="en-GB" sz="3600" dirty="0"/>
          </a:p>
        </p:txBody>
      </p:sp>
      <p:sp>
        <p:nvSpPr>
          <p:cNvPr id="3" name="Content Placeholder 2">
            <a:extLst>
              <a:ext uri="{FF2B5EF4-FFF2-40B4-BE49-F238E27FC236}">
                <a16:creationId xmlns:a16="http://schemas.microsoft.com/office/drawing/2014/main" id="{1C6A4849-EC8E-4045-BDEA-6098E37474A8}"/>
              </a:ext>
            </a:extLst>
          </p:cNvPr>
          <p:cNvSpPr>
            <a:spLocks noGrp="1"/>
          </p:cNvSpPr>
          <p:nvPr>
            <p:ph idx="1"/>
          </p:nvPr>
        </p:nvSpPr>
        <p:spPr/>
        <p:txBody>
          <a:bodyPr>
            <a:normAutofit fontScale="92500" lnSpcReduction="20000"/>
          </a:bodyPr>
          <a:lstStyle/>
          <a:p>
            <a:r>
              <a:rPr lang="el-GR" dirty="0"/>
              <a:t>Αναπτυξιακός Νόμος</a:t>
            </a:r>
          </a:p>
          <a:p>
            <a:r>
              <a:rPr lang="el-GR" dirty="0"/>
              <a:t>ΕΣΠΑ.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ΕΣΠΑ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το ελληνικό πρόγραμμα που διοχετεύει στην Ελλάδα τα κονδύλια της Ευρωπαϊκής Ένωσης που προορίζονται για εξομάλυνση των ανισοτήτων μεταξύ των περιφερειών της ΕΕ. Η χρηματοδότηση είναι ένα ποσοστό της επένδυσης  ή φοροαπαλλαγές(συνήθως κατά 40-60%), με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προαπαιτούμενο</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τα εξοφλημένα παραστατικά των δαπανών</a:t>
            </a:r>
            <a:endParaRPr lang="el-GR" dirty="0"/>
          </a:p>
          <a:p>
            <a:r>
              <a:rPr lang="el-GR" sz="2800" dirty="0" err="1">
                <a:effectLst/>
                <a:latin typeface="Times New Roman" panose="02020603050405020304" pitchFamily="18" charset="0"/>
                <a:ea typeface="Times New Roman" panose="02020603050405020304" pitchFamily="18" charset="0"/>
              </a:rPr>
              <a:t>Elevate</a:t>
            </a:r>
            <a:r>
              <a:rPr lang="el-GR" sz="2800" dirty="0">
                <a:effectLst/>
                <a:latin typeface="Times New Roman" panose="02020603050405020304" pitchFamily="18" charset="0"/>
                <a:ea typeface="Times New Roman" panose="02020603050405020304" pitchFamily="18" charset="0"/>
              </a:rPr>
              <a:t> </a:t>
            </a:r>
            <a:r>
              <a:rPr lang="el-GR" sz="2800" dirty="0" err="1">
                <a:effectLst/>
                <a:latin typeface="Times New Roman" panose="02020603050405020304" pitchFamily="18" charset="0"/>
                <a:ea typeface="Times New Roman" panose="02020603050405020304" pitchFamily="18" charset="0"/>
              </a:rPr>
              <a:t>Greece</a:t>
            </a:r>
            <a:r>
              <a:rPr lang="el-GR" sz="2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Οι εγγεγραμμένες επιχειρήσεις στο Εθνικό Μητρώο Νεοφυών Επιχειρήσεων – </a:t>
            </a:r>
            <a:r>
              <a:rPr lang="el-GR" sz="1800" dirty="0" err="1">
                <a:effectLst/>
                <a:latin typeface="Times New Roman" panose="02020603050405020304" pitchFamily="18" charset="0"/>
                <a:ea typeface="Times New Roman" panose="02020603050405020304" pitchFamily="18" charset="0"/>
              </a:rPr>
              <a:t>Elevate</a:t>
            </a:r>
            <a:r>
              <a:rPr lang="el-GR" sz="1800" dirty="0">
                <a:effectLst/>
                <a:latin typeface="Times New Roman" panose="02020603050405020304" pitchFamily="18" charset="0"/>
                <a:ea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rPr>
              <a:t>Greece</a:t>
            </a:r>
            <a:r>
              <a:rPr lang="el-GR" sz="1800" dirty="0">
                <a:effectLst/>
                <a:latin typeface="Times New Roman" panose="02020603050405020304" pitchFamily="18" charset="0"/>
                <a:ea typeface="Times New Roman" panose="02020603050405020304" pitchFamily="18" charset="0"/>
              </a:rPr>
              <a:t>, μπορούν να λάβουν μη επιστρεπτέα χρηματοδότηση ύψους από 5.000 ευρώ έως και 100.000 ευρώ για κεφάλαιο κίνησης </a:t>
            </a:r>
          </a:p>
          <a:p>
            <a:r>
              <a:rPr lang="el-GR" sz="1800" b="1" dirty="0" err="1">
                <a:effectLst/>
                <a:latin typeface="Calibri" panose="020F0502020204030204" pitchFamily="34" charset="0"/>
                <a:ea typeface="Calibri" panose="020F0502020204030204" pitchFamily="34" charset="0"/>
                <a:cs typeface="Times New Roman" panose="02020603050405020304" pitchFamily="18" charset="0"/>
              </a:rPr>
              <a:t>Startups</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Soft</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Financing</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Πρόγραμμα επιστρεπτέας ενίσχυσης ύψους 100 εκατ. ευρώ από την Αναπτυξιακή Τ Τράπεζα προκειμένου οι νεοφυείς επιχειρήσεις που θα ενταχθούν στο πρόγραμμα της Γ.Γ.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Ερευνας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Τεχνολογίας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Elevate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Greece</a:t>
            </a:r>
            <a:r>
              <a:rPr lang="el-GR" sz="1800" dirty="0">
                <a:effectLst/>
                <a:latin typeface="Calibri" panose="020F0502020204030204" pitchFamily="34" charset="0"/>
                <a:ea typeface="Calibri" panose="020F0502020204030204" pitchFamily="34" charset="0"/>
                <a:cs typeface="Times New Roman" panose="02020603050405020304" pitchFamily="18" charset="0"/>
              </a:rPr>
              <a:t>» να ενισχυθούν και να καλύψουν ανάγκες που δημιουργήθηκαν λόγω της πανδημίας</a:t>
            </a:r>
          </a:p>
          <a:p>
            <a:r>
              <a:rPr lang="en-US" sz="1800" b="1" dirty="0">
                <a:latin typeface="Calibri" panose="020F0502020204030204" pitchFamily="34" charset="0"/>
                <a:ea typeface="Calibri" panose="020F0502020204030204" pitchFamily="34" charset="0"/>
                <a:cs typeface="Times New Roman" panose="02020603050405020304" pitchFamily="18" charset="0"/>
              </a:rPr>
              <a:t>Seed Fund</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Ενδεικτικά, υπάρχουν δράσεις τόσο του Δημοσίου (</a:t>
            </a: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Πρόγραμμα ΝΕΕ</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ΟΑΕΔ)  όσο και του ιδιωτικού τομέα (</a:t>
            </a:r>
            <a:r>
              <a:rPr lang="el-GR"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TheOpenFund</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διάφορους τομείς της οικονομίας (παραδοσιακά προϊόντα, πληροφορική, κ.α.).</a:t>
            </a:r>
            <a:endParaRPr lang="en-GB" dirty="0"/>
          </a:p>
        </p:txBody>
      </p:sp>
    </p:spTree>
    <p:extLst>
      <p:ext uri="{BB962C8B-B14F-4D97-AF65-F5344CB8AC3E}">
        <p14:creationId xmlns:p14="http://schemas.microsoft.com/office/powerpoint/2010/main" val="378152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0E1C-BCEE-4D7D-A202-15D71B6876EB}"/>
              </a:ext>
            </a:extLst>
          </p:cNvPr>
          <p:cNvSpPr>
            <a:spLocks noGrp="1"/>
          </p:cNvSpPr>
          <p:nvPr>
            <p:ph type="title"/>
          </p:nvPr>
        </p:nvSpPr>
        <p:spPr/>
        <p:txBody>
          <a:bodyPr/>
          <a:lstStyle/>
          <a:p>
            <a:r>
              <a:rPr kumimoji="0" lang="el-GR" sz="3600" b="0" i="0" u="none" strike="noStrike" kern="1200" cap="none" spc="0" normalizeH="0" baseline="0" noProof="0" dirty="0">
                <a:ln>
                  <a:noFill/>
                </a:ln>
                <a:solidFill>
                  <a:srgbClr val="000000"/>
                </a:solidFill>
                <a:effectLst/>
                <a:uLnTx/>
                <a:uFillTx/>
                <a:ea typeface="+mj-ea"/>
                <a:cs typeface="+mj-cs"/>
              </a:rPr>
              <a:t>ΠΗΓΕΣ ΧΡΗΜΑΤΟΔΟΤΗΣΗΣ – Δανειοδοτήσεις &amp; Εγγυήσεις Δανειοδοτήσεων</a:t>
            </a:r>
            <a:endParaRPr lang="en-GB" dirty="0"/>
          </a:p>
        </p:txBody>
      </p:sp>
      <p:sp>
        <p:nvSpPr>
          <p:cNvPr id="3" name="Content Placeholder 2">
            <a:extLst>
              <a:ext uri="{FF2B5EF4-FFF2-40B4-BE49-F238E27FC236}">
                <a16:creationId xmlns:a16="http://schemas.microsoft.com/office/drawing/2014/main" id="{2FB97F9E-055C-4D10-AED7-9E993AB836B2}"/>
              </a:ext>
            </a:extLst>
          </p:cNvPr>
          <p:cNvSpPr>
            <a:spLocks noGrp="1"/>
          </p:cNvSpPr>
          <p:nvPr>
            <p:ph idx="1"/>
          </p:nvPr>
        </p:nvSpPr>
        <p:spPr/>
        <p:txBody>
          <a:bodyPr>
            <a:normAutofit fontScale="92500" lnSpcReduction="20000"/>
          </a:bodyPr>
          <a:lstStyle/>
          <a:p>
            <a:r>
              <a:rPr lang="el-GR" dirty="0"/>
              <a:t>Οι κλασικές μορφές χρηματοδότησης (</a:t>
            </a:r>
            <a:r>
              <a:rPr lang="el-GR" dirty="0" err="1"/>
              <a:t>βράχυ</a:t>
            </a:r>
            <a:r>
              <a:rPr lang="el-GR" dirty="0"/>
              <a:t> και </a:t>
            </a:r>
            <a:r>
              <a:rPr lang="el-GR" dirty="0" err="1"/>
              <a:t>μάκρο</a:t>
            </a:r>
            <a:r>
              <a:rPr lang="el-GR" dirty="0"/>
              <a:t> δανείων) από τις συστημικές τράπεζες απαιτούν εμπράγματες (</a:t>
            </a:r>
            <a:r>
              <a:rPr lang="el-GR" dirty="0">
                <a:latin typeface="Arial" panose="020B0604020202020204" pitchFamily="34" charset="0"/>
                <a:cs typeface="Arial" panose="020B0604020202020204" pitchFamily="34" charset="0"/>
              </a:rPr>
              <a:t>προσημείωση ή υποθήκη επι ακινήτων της εταιρείας ή των μετόχων/εγγυητών)</a:t>
            </a:r>
            <a:r>
              <a:rPr lang="el-GR" dirty="0"/>
              <a:t> και γεγενημένες ή συμβασιοποιημένες ενοχικές διασφαλίσεις (πλέον των προσωπικών εγγυήσεων που καταστρατηγεί την έννοια της ΕΠΕ και ΑΕ) πχ εκχώρηση απαιτήσεων από πελάτες..</a:t>
            </a:r>
          </a:p>
          <a:p>
            <a:r>
              <a:rPr lang="el-GR" dirty="0"/>
              <a:t>Επειδή οι νεοφυείς και ΜΜΕ συνήθως λόγω του σταδίου κύκλου ζωής τους δεν πληρούν τα τραπεζικά κριτήρια χρηματοδότησης υπάρχει μια σειρά εγγυοδοτικών εργαλείων για την υπέρβαση του προβλήματος και την δημιουργία συνθηκών χρηματοδότησης. Τα </a:t>
            </a:r>
            <a:r>
              <a:rPr lang="el-GR" dirty="0" err="1"/>
              <a:t>εγγυοδοτικά</a:t>
            </a:r>
            <a:r>
              <a:rPr lang="el-GR" dirty="0"/>
              <a:t> αυτά εργαλεία είναι:</a:t>
            </a:r>
          </a:p>
          <a:p>
            <a:pPr marL="457200" lvl="1" indent="0">
              <a:buNone/>
            </a:pPr>
            <a:endParaRPr lang="en-GB" dirty="0"/>
          </a:p>
        </p:txBody>
      </p:sp>
    </p:spTree>
    <p:extLst>
      <p:ext uri="{BB962C8B-B14F-4D97-AF65-F5344CB8AC3E}">
        <p14:creationId xmlns:p14="http://schemas.microsoft.com/office/powerpoint/2010/main" val="170974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259A-EAEE-45FF-AFE3-189926F59FF6}"/>
              </a:ext>
            </a:extLst>
          </p:cNvPr>
          <p:cNvSpPr>
            <a:spLocks noGrp="1"/>
          </p:cNvSpPr>
          <p:nvPr>
            <p:ph type="title"/>
          </p:nvPr>
        </p:nvSpPr>
        <p:spPr/>
        <p:txBody>
          <a:bodyPr>
            <a:normAutofit fontScale="90000"/>
          </a:bodyPr>
          <a:lstStyle/>
          <a:p>
            <a:r>
              <a:rPr lang="el-GR" dirty="0"/>
              <a:t>Ξένα Κεφάλαια (Μακροπρόθεσμα) – </a:t>
            </a:r>
            <a:r>
              <a:rPr lang="en-US" dirty="0"/>
              <a:t>Long Term Debt - Liabilities</a:t>
            </a:r>
            <a:endParaRPr lang="en-GB" dirty="0"/>
          </a:p>
        </p:txBody>
      </p:sp>
      <p:sp>
        <p:nvSpPr>
          <p:cNvPr id="3" name="Content Placeholder 2">
            <a:extLst>
              <a:ext uri="{FF2B5EF4-FFF2-40B4-BE49-F238E27FC236}">
                <a16:creationId xmlns:a16="http://schemas.microsoft.com/office/drawing/2014/main" id="{02B29ABC-52DE-42B1-8428-FA4CBA334462}"/>
              </a:ext>
            </a:extLst>
          </p:cNvPr>
          <p:cNvSpPr>
            <a:spLocks noGrp="1"/>
          </p:cNvSpPr>
          <p:nvPr>
            <p:ph idx="1"/>
          </p:nvPr>
        </p:nvSpPr>
        <p:spPr/>
        <p:txBody>
          <a:bodyPr>
            <a:normAutofit/>
          </a:bodyPr>
          <a:lstStyle/>
          <a:p>
            <a:r>
              <a:rPr lang="el-GR" sz="1600" dirty="0">
                <a:latin typeface="+mj-lt"/>
              </a:rPr>
              <a:t>Μακροπρόθεσμα Δάνεια – η διάρκεια τους πρέπει να βασίζεται στο </a:t>
            </a:r>
            <a:r>
              <a:rPr lang="en-US" sz="1600" dirty="0">
                <a:latin typeface="+mj-lt"/>
              </a:rPr>
              <a:t>business plan </a:t>
            </a:r>
            <a:r>
              <a:rPr lang="el-GR" sz="1600" dirty="0">
                <a:latin typeface="+mj-lt"/>
              </a:rPr>
              <a:t>της επένδυσης και στη δυνατότητα αποπληρωμής τους βάσει λειτουργικής αποπληρωμής. Συνήθως έχουν «περίοδο χάριτος ( </a:t>
            </a:r>
            <a:r>
              <a:rPr lang="en-US" sz="1600" dirty="0">
                <a:latin typeface="+mj-lt"/>
              </a:rPr>
              <a:t>grace period)</a:t>
            </a:r>
            <a:r>
              <a:rPr lang="el-GR" sz="1600" dirty="0">
                <a:latin typeface="+mj-lt"/>
              </a:rPr>
              <a:t>για αποπληρωμή κεφαλαίου 2-3 ετών ή όση διάρκεια απαιτείται για την ολοκλήρωση της επένδυσης και έναρξη εργασιών λειτουργίας (πχ κατά τη διάρκεια κατασκευαστικής περιόδου ενός εργοστασίου όπου εκταμιεύονται % του δανείου για διάρκεια 36 μηνών και μετά ξεκινά η λειτουργία του)</a:t>
            </a:r>
          </a:p>
          <a:p>
            <a:r>
              <a:rPr lang="el-GR" sz="1600" dirty="0">
                <a:latin typeface="+mj-lt"/>
              </a:rPr>
              <a:t>Ομολογιακά Δάνεια (</a:t>
            </a:r>
            <a:r>
              <a:rPr lang="en-US" sz="1600" dirty="0">
                <a:latin typeface="+mj-lt"/>
              </a:rPr>
              <a:t>Bonds)</a:t>
            </a:r>
            <a:r>
              <a:rPr lang="el-GR" sz="1600" dirty="0">
                <a:latin typeface="+mj-lt"/>
              </a:rPr>
              <a:t>διακρίνονται σε:</a:t>
            </a:r>
          </a:p>
          <a:p>
            <a:pPr lvl="1"/>
            <a:r>
              <a:rPr lang="el-GR" sz="1600" dirty="0">
                <a:latin typeface="+mj-lt"/>
              </a:rPr>
              <a:t>Απλά, με σταθερό κουπόνι, προκαθορισμένη λήξη, προκαθορισμένη πληρωμή</a:t>
            </a:r>
          </a:p>
          <a:p>
            <a:pPr lvl="1"/>
            <a:r>
              <a:rPr lang="el-GR" sz="1600" dirty="0">
                <a:latin typeface="+mj-lt"/>
              </a:rPr>
              <a:t>Σύνθετα:</a:t>
            </a:r>
          </a:p>
          <a:p>
            <a:pPr lvl="2"/>
            <a:r>
              <a:rPr lang="el-GR" sz="1600" dirty="0">
                <a:latin typeface="+mj-lt"/>
              </a:rPr>
              <a:t>Μετατρέψιμα με δικαίωμα του ομολογιούχου ή του Εκδότη (</a:t>
            </a:r>
            <a:r>
              <a:rPr lang="en-US" sz="1600" dirty="0">
                <a:latin typeface="+mj-lt"/>
              </a:rPr>
              <a:t>callable or </a:t>
            </a:r>
            <a:r>
              <a:rPr lang="en-US" sz="1600" dirty="0" err="1">
                <a:latin typeface="+mj-lt"/>
              </a:rPr>
              <a:t>putable</a:t>
            </a:r>
            <a:r>
              <a:rPr lang="en-US" sz="1600" dirty="0">
                <a:latin typeface="+mj-lt"/>
              </a:rPr>
              <a:t> bonds)</a:t>
            </a:r>
          </a:p>
          <a:p>
            <a:pPr lvl="2"/>
            <a:r>
              <a:rPr lang="el-GR" sz="1600" dirty="0">
                <a:latin typeface="+mj-lt"/>
              </a:rPr>
              <a:t>Συνδεδεμένα με συγκεκριμένο δείκτη πχ </a:t>
            </a:r>
            <a:r>
              <a:rPr lang="en-US" sz="1600" dirty="0">
                <a:latin typeface="+mj-lt"/>
              </a:rPr>
              <a:t>ASE (Athens Stock Exchange)</a:t>
            </a:r>
          </a:p>
          <a:p>
            <a:pPr lvl="2"/>
            <a:r>
              <a:rPr lang="en-US" sz="1600" dirty="0">
                <a:latin typeface="+mj-lt"/>
              </a:rPr>
              <a:t>Seniority: </a:t>
            </a:r>
            <a:r>
              <a:rPr lang="el-GR" sz="1600" dirty="0">
                <a:latin typeface="+mj-lt"/>
              </a:rPr>
              <a:t>Εγγυημένα ή Ανοικτά (χωρίς εγγύηση)</a:t>
            </a:r>
          </a:p>
          <a:p>
            <a:pPr lvl="2"/>
            <a:r>
              <a:rPr lang="en-US" sz="1600" dirty="0">
                <a:latin typeface="+mj-lt"/>
              </a:rPr>
              <a:t>Rating: </a:t>
            </a:r>
            <a:r>
              <a:rPr lang="el-GR" sz="1600" dirty="0">
                <a:latin typeface="+mj-lt"/>
              </a:rPr>
              <a:t>Πιστοληπτική Αξιολόγηση από Οίκους Αξιολόγησης</a:t>
            </a:r>
            <a:endParaRPr lang="en-GB" sz="1600" dirty="0">
              <a:latin typeface="+mj-lt"/>
            </a:endParaRPr>
          </a:p>
        </p:txBody>
      </p:sp>
    </p:spTree>
    <p:extLst>
      <p:ext uri="{BB962C8B-B14F-4D97-AF65-F5344CB8AC3E}">
        <p14:creationId xmlns:p14="http://schemas.microsoft.com/office/powerpoint/2010/main" val="349619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SALE &amp; LEASE BACK</a:t>
            </a:r>
            <a:br>
              <a:rPr lang="en-GB" sz="2800" dirty="0"/>
            </a:br>
            <a:endParaRPr lang="el-GR" sz="2800" dirty="0"/>
          </a:p>
        </p:txBody>
      </p:sp>
      <p:pic>
        <p:nvPicPr>
          <p:cNvPr id="5" name="Content Placeholder 4"/>
          <p:cNvPicPr>
            <a:picLocks noGrp="1" noChangeAspect="1"/>
          </p:cNvPicPr>
          <p:nvPr>
            <p:ph idx="1"/>
          </p:nvPr>
        </p:nvPicPr>
        <p:blipFill>
          <a:blip r:embed="rId2"/>
          <a:stretch>
            <a:fillRect/>
          </a:stretch>
        </p:blipFill>
        <p:spPr>
          <a:xfrm>
            <a:off x="931199" y="1602812"/>
            <a:ext cx="2914650" cy="1571625"/>
          </a:xfrm>
          <a:prstGeom prst="rect">
            <a:avLst/>
          </a:prstGeom>
        </p:spPr>
      </p:pic>
      <p:pic>
        <p:nvPicPr>
          <p:cNvPr id="7" name="Picture 6"/>
          <p:cNvPicPr>
            <a:picLocks noChangeAspect="1"/>
          </p:cNvPicPr>
          <p:nvPr/>
        </p:nvPicPr>
        <p:blipFill>
          <a:blip r:embed="rId3"/>
          <a:stretch>
            <a:fillRect/>
          </a:stretch>
        </p:blipFill>
        <p:spPr>
          <a:xfrm>
            <a:off x="5167832" y="1027906"/>
            <a:ext cx="2870575" cy="2328740"/>
          </a:xfrm>
          <a:prstGeom prst="rect">
            <a:avLst/>
          </a:prstGeom>
        </p:spPr>
      </p:pic>
      <p:pic>
        <p:nvPicPr>
          <p:cNvPr id="8" name="Picture 7"/>
          <p:cNvPicPr>
            <a:picLocks noChangeAspect="1"/>
          </p:cNvPicPr>
          <p:nvPr/>
        </p:nvPicPr>
        <p:blipFill>
          <a:blip r:embed="rId4"/>
          <a:stretch>
            <a:fillRect/>
          </a:stretch>
        </p:blipFill>
        <p:spPr>
          <a:xfrm>
            <a:off x="2000064" y="3312477"/>
            <a:ext cx="6958327" cy="3322601"/>
          </a:xfrm>
          <a:prstGeom prst="rect">
            <a:avLst/>
          </a:prstGeom>
        </p:spPr>
      </p:pic>
    </p:spTree>
    <p:extLst>
      <p:ext uri="{BB962C8B-B14F-4D97-AF65-F5344CB8AC3E}">
        <p14:creationId xmlns:p14="http://schemas.microsoft.com/office/powerpoint/2010/main" val="269604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719"/>
          </a:xfrm>
        </p:spPr>
        <p:txBody>
          <a:bodyPr>
            <a:normAutofit fontScale="90000"/>
          </a:bodyPr>
          <a:lstStyle/>
          <a:p>
            <a:r>
              <a:rPr lang="en-GB" sz="2800" dirty="0"/>
              <a:t>CONVERTIBLE BONDS</a:t>
            </a:r>
            <a:br>
              <a:rPr lang="en-GB" sz="2800" dirty="0"/>
            </a:b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13164"/>
            <a:ext cx="4556605" cy="30757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845820"/>
            <a:ext cx="4857404" cy="36430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964" y="4196456"/>
            <a:ext cx="5555827" cy="2262534"/>
          </a:xfrm>
          <a:prstGeom prst="rect">
            <a:avLst/>
          </a:prstGeom>
        </p:spPr>
      </p:pic>
    </p:spTree>
    <p:extLst>
      <p:ext uri="{BB962C8B-B14F-4D97-AF65-F5344CB8AC3E}">
        <p14:creationId xmlns:p14="http://schemas.microsoft.com/office/powerpoint/2010/main" val="88485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 LINKED CORPORATE BONDS</a:t>
            </a:r>
            <a:endParaRPr lang="el-GR" sz="2800" dirty="0"/>
          </a:p>
        </p:txBody>
      </p:sp>
      <p:pic>
        <p:nvPicPr>
          <p:cNvPr id="5" name="Content Placeholder 4"/>
          <p:cNvPicPr>
            <a:picLocks noGrp="1" noChangeAspect="1"/>
          </p:cNvPicPr>
          <p:nvPr>
            <p:ph idx="1"/>
          </p:nvPr>
        </p:nvPicPr>
        <p:blipFill>
          <a:blip r:embed="rId2"/>
          <a:stretch>
            <a:fillRect/>
          </a:stretch>
        </p:blipFill>
        <p:spPr>
          <a:xfrm>
            <a:off x="838199" y="2006325"/>
            <a:ext cx="3517669" cy="2392532"/>
          </a:xfrm>
          <a:prstGeom prst="rect">
            <a:avLst/>
          </a:prstGeom>
        </p:spPr>
      </p:pic>
      <p:pic>
        <p:nvPicPr>
          <p:cNvPr id="6" name="Picture 5"/>
          <p:cNvPicPr>
            <a:picLocks noChangeAspect="1"/>
          </p:cNvPicPr>
          <p:nvPr/>
        </p:nvPicPr>
        <p:blipFill>
          <a:blip r:embed="rId3"/>
          <a:stretch>
            <a:fillRect/>
          </a:stretch>
        </p:blipFill>
        <p:spPr>
          <a:xfrm>
            <a:off x="4505325" y="2709862"/>
            <a:ext cx="3181350" cy="1438275"/>
          </a:xfrm>
          <a:prstGeom prst="rect">
            <a:avLst/>
          </a:prstGeom>
        </p:spPr>
      </p:pic>
    </p:spTree>
    <p:extLst>
      <p:ext uri="{BB962C8B-B14F-4D97-AF65-F5344CB8AC3E}">
        <p14:creationId xmlns:p14="http://schemas.microsoft.com/office/powerpoint/2010/main" val="54397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0104"/>
          </a:xfrm>
        </p:spPr>
        <p:txBody>
          <a:bodyPr>
            <a:normAutofit/>
          </a:bodyPr>
          <a:lstStyle/>
          <a:p>
            <a:pPr algn="ctr"/>
            <a:r>
              <a:rPr lang="en-GB" sz="2800" b="1" dirty="0"/>
              <a:t>S&amp;P AND MOODY’S BOND RATINGS</a:t>
            </a:r>
            <a:endParaRPr lang="el-GR" sz="2800" b="1" dirty="0"/>
          </a:p>
        </p:txBody>
      </p:sp>
      <p:pic>
        <p:nvPicPr>
          <p:cNvPr id="6" name="Content Placeholder 5"/>
          <p:cNvPicPr>
            <a:picLocks noGrp="1" noChangeAspect="1"/>
          </p:cNvPicPr>
          <p:nvPr>
            <p:ph idx="1"/>
          </p:nvPr>
        </p:nvPicPr>
        <p:blipFill>
          <a:blip r:embed="rId2"/>
          <a:stretch>
            <a:fillRect/>
          </a:stretch>
        </p:blipFill>
        <p:spPr>
          <a:xfrm>
            <a:off x="838200" y="2042441"/>
            <a:ext cx="5213971" cy="4351338"/>
          </a:xfrm>
          <a:prstGeom prst="rect">
            <a:avLst/>
          </a:prstGeom>
        </p:spPr>
      </p:pic>
      <p:pic>
        <p:nvPicPr>
          <p:cNvPr id="7" name="Picture 6"/>
          <p:cNvPicPr>
            <a:picLocks noChangeAspect="1"/>
          </p:cNvPicPr>
          <p:nvPr/>
        </p:nvPicPr>
        <p:blipFill>
          <a:blip r:embed="rId3"/>
          <a:stretch>
            <a:fillRect/>
          </a:stretch>
        </p:blipFill>
        <p:spPr>
          <a:xfrm>
            <a:off x="1664321" y="1690016"/>
            <a:ext cx="2038350" cy="352425"/>
          </a:xfrm>
          <a:prstGeom prst="rect">
            <a:avLst/>
          </a:prstGeom>
        </p:spPr>
      </p:pic>
      <p:pic>
        <p:nvPicPr>
          <p:cNvPr id="8" name="Picture 7"/>
          <p:cNvPicPr>
            <a:picLocks noChangeAspect="1"/>
          </p:cNvPicPr>
          <p:nvPr/>
        </p:nvPicPr>
        <p:blipFill>
          <a:blip r:embed="rId4"/>
          <a:stretch>
            <a:fillRect/>
          </a:stretch>
        </p:blipFill>
        <p:spPr>
          <a:xfrm>
            <a:off x="7030923" y="1594766"/>
            <a:ext cx="3333750" cy="447675"/>
          </a:xfrm>
          <a:prstGeom prst="rect">
            <a:avLst/>
          </a:prstGeom>
        </p:spPr>
      </p:pic>
      <p:pic>
        <p:nvPicPr>
          <p:cNvPr id="9" name="Picture 8"/>
          <p:cNvPicPr>
            <a:picLocks noChangeAspect="1"/>
          </p:cNvPicPr>
          <p:nvPr/>
        </p:nvPicPr>
        <p:blipFill>
          <a:blip r:embed="rId5"/>
          <a:stretch>
            <a:fillRect/>
          </a:stretch>
        </p:blipFill>
        <p:spPr>
          <a:xfrm>
            <a:off x="6216209" y="2042441"/>
            <a:ext cx="5764300" cy="3315976"/>
          </a:xfrm>
          <a:prstGeom prst="rect">
            <a:avLst/>
          </a:prstGeom>
        </p:spPr>
      </p:pic>
    </p:spTree>
    <p:extLst>
      <p:ext uri="{BB962C8B-B14F-4D97-AF65-F5344CB8AC3E}">
        <p14:creationId xmlns:p14="http://schemas.microsoft.com/office/powerpoint/2010/main" val="149642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4945"/>
          </a:xfrm>
        </p:spPr>
        <p:txBody>
          <a:bodyPr>
            <a:normAutofit/>
          </a:bodyPr>
          <a:lstStyle/>
          <a:p>
            <a:pPr algn="ctr"/>
            <a:r>
              <a:rPr lang="en-GB" sz="2800" b="1" dirty="0"/>
              <a:t>Ranking of Bonds based on seniority</a:t>
            </a:r>
            <a:endParaRPr lang="el-GR" sz="2800" b="1" dirty="0"/>
          </a:p>
        </p:txBody>
      </p:sp>
      <p:sp>
        <p:nvSpPr>
          <p:cNvPr id="3" name="Content Placeholder 2"/>
          <p:cNvSpPr>
            <a:spLocks noGrp="1"/>
          </p:cNvSpPr>
          <p:nvPr>
            <p:ph idx="1"/>
          </p:nvPr>
        </p:nvSpPr>
        <p:spPr>
          <a:xfrm>
            <a:off x="838200" y="1150070"/>
            <a:ext cx="6429866" cy="5026893"/>
          </a:xfrm>
        </p:spPr>
        <p:txBody>
          <a:bodyPr>
            <a:normAutofit fontScale="62500" lnSpcReduction="20000"/>
          </a:bodyPr>
          <a:lstStyle/>
          <a:p>
            <a:r>
              <a:rPr lang="en-US" b="1" dirty="0"/>
              <a:t>What Is a Senior Security? </a:t>
            </a:r>
            <a:r>
              <a:rPr lang="en-US" dirty="0"/>
              <a:t>In the event of a company's bankruptcy or liquidation, a senior security is one that ranks highest in the order of repayment before other security holders receive a payout</a:t>
            </a:r>
          </a:p>
          <a:p>
            <a:r>
              <a:rPr lang="en-US" dirty="0"/>
              <a:t>There are several types of bonds. Here's how each would rank in terms of seniority. </a:t>
            </a:r>
          </a:p>
          <a:p>
            <a:r>
              <a:rPr lang="en-US" b="1" dirty="0"/>
              <a:t>Secured Bonds:</a:t>
            </a:r>
            <a:r>
              <a:rPr lang="en-US" dirty="0"/>
              <a:t> These rank the highest in terms of safety and seniority, because they are backed or secured by collateral.</a:t>
            </a:r>
          </a:p>
          <a:p>
            <a:r>
              <a:rPr lang="en-US" b="1" dirty="0"/>
              <a:t>Senior Bonds:</a:t>
            </a:r>
            <a:r>
              <a:rPr lang="en-US" dirty="0"/>
              <a:t> Anything with the title senior attached to it means it ranks higher than junior or subordinate debt.</a:t>
            </a:r>
          </a:p>
          <a:p>
            <a:r>
              <a:rPr lang="en-US" b="1" dirty="0"/>
              <a:t>Junior or Subordinate Bonds:</a:t>
            </a:r>
            <a:r>
              <a:rPr lang="en-US" dirty="0"/>
              <a:t> These are bonds that have a payout ranking that is lower than secured or senior bonds. Junior bonds typically have slightly higher interest payments relative to secured or senior bonds, which have a higher margin of safety.</a:t>
            </a:r>
          </a:p>
          <a:p>
            <a:r>
              <a:rPr lang="en-US" b="1" dirty="0"/>
              <a:t>Guaranteed or Insured Bonds: </a:t>
            </a:r>
            <a:r>
              <a:rPr lang="en-US" dirty="0"/>
              <a:t>These are bonds that are insured or backed by a third party. While they can be quite safe, it is up to the third party to step up and take over the repayment of the bonds in the event the issuing company defaults.</a:t>
            </a:r>
          </a:p>
          <a:p>
            <a:r>
              <a:rPr lang="en-US" b="1" dirty="0"/>
              <a:t>Convertible Bonds:</a:t>
            </a:r>
            <a:r>
              <a:rPr lang="en-US" dirty="0"/>
              <a:t> These securities provide the owner with the option to convert the bond into common stock. This typically isn't a useful feature if the company is in financial distress, and the bonds will be paid out only after all the more senior securities have been paid first.</a:t>
            </a:r>
          </a:p>
          <a:p>
            <a:pPr marL="0" indent="0">
              <a:buNone/>
            </a:pPr>
            <a:endParaRPr lang="el-GR" dirty="0"/>
          </a:p>
        </p:txBody>
      </p:sp>
      <p:pic>
        <p:nvPicPr>
          <p:cNvPr id="4" name="Picture 3"/>
          <p:cNvPicPr>
            <a:picLocks noChangeAspect="1"/>
          </p:cNvPicPr>
          <p:nvPr/>
        </p:nvPicPr>
        <p:blipFill>
          <a:blip r:embed="rId2"/>
          <a:stretch>
            <a:fillRect/>
          </a:stretch>
        </p:blipFill>
        <p:spPr>
          <a:xfrm>
            <a:off x="7268066" y="1150070"/>
            <a:ext cx="4458878" cy="4436956"/>
          </a:xfrm>
          <a:prstGeom prst="rect">
            <a:avLst/>
          </a:prstGeom>
        </p:spPr>
      </p:pic>
    </p:spTree>
    <p:extLst>
      <p:ext uri="{BB962C8B-B14F-4D97-AF65-F5344CB8AC3E}">
        <p14:creationId xmlns:p14="http://schemas.microsoft.com/office/powerpoint/2010/main" val="70344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250"/>
          </a:xfrm>
        </p:spPr>
        <p:txBody>
          <a:bodyPr>
            <a:normAutofit/>
          </a:bodyPr>
          <a:lstStyle/>
          <a:p>
            <a:pPr algn="ctr"/>
            <a:r>
              <a:rPr lang="en-GB" sz="2800" b="1" dirty="0"/>
              <a:t>Yield to Maturity vs Current Yield</a:t>
            </a:r>
            <a:endParaRPr lang="el-GR" sz="2800" b="1" dirty="0"/>
          </a:p>
        </p:txBody>
      </p:sp>
      <p:sp>
        <p:nvSpPr>
          <p:cNvPr id="3" name="Content Placeholder 2"/>
          <p:cNvSpPr>
            <a:spLocks noGrp="1"/>
          </p:cNvSpPr>
          <p:nvPr>
            <p:ph idx="1"/>
          </p:nvPr>
        </p:nvSpPr>
        <p:spPr>
          <a:xfrm>
            <a:off x="838200" y="1046376"/>
            <a:ext cx="10515600" cy="5130587"/>
          </a:xfrm>
        </p:spPr>
        <p:txBody>
          <a:bodyPr>
            <a:normAutofit/>
          </a:bodyPr>
          <a:lstStyle/>
          <a:p>
            <a:r>
              <a:rPr lang="en-US" sz="1400" b="1" dirty="0"/>
              <a:t>Current yield is an investment's annual income (interest or dividends) divided by the current price of the security</a:t>
            </a:r>
            <a:r>
              <a:rPr lang="en-US" sz="1400" dirty="0"/>
              <a:t>. This measure examines the current price of a bond, rather than looking at its face value. Current yield represents the return an investor would expect to earn, if the owner purchased  the bond and held it for a year. However, current yield is not the actual return an investor receives if he holds a bond until maturity. </a:t>
            </a:r>
            <a:endParaRPr lang="el-GR" sz="1400" dirty="0"/>
          </a:p>
        </p:txBody>
      </p:sp>
      <p:pic>
        <p:nvPicPr>
          <p:cNvPr id="4" name="Picture 3"/>
          <p:cNvPicPr>
            <a:picLocks noChangeAspect="1"/>
          </p:cNvPicPr>
          <p:nvPr/>
        </p:nvPicPr>
        <p:blipFill>
          <a:blip r:embed="rId2"/>
          <a:stretch>
            <a:fillRect/>
          </a:stretch>
        </p:blipFill>
        <p:spPr>
          <a:xfrm>
            <a:off x="2601799" y="1727626"/>
            <a:ext cx="4590853" cy="827038"/>
          </a:xfrm>
          <a:prstGeom prst="rect">
            <a:avLst/>
          </a:prstGeom>
        </p:spPr>
      </p:pic>
      <p:sp>
        <p:nvSpPr>
          <p:cNvPr id="5" name="Rectangle 4"/>
          <p:cNvSpPr/>
          <p:nvPr/>
        </p:nvSpPr>
        <p:spPr>
          <a:xfrm>
            <a:off x="838200" y="3007151"/>
            <a:ext cx="10515600" cy="1477328"/>
          </a:xfrm>
          <a:prstGeom prst="rect">
            <a:avLst/>
          </a:prstGeom>
        </p:spPr>
        <p:txBody>
          <a:bodyPr wrap="square">
            <a:spAutoFit/>
          </a:bodyPr>
          <a:lstStyle/>
          <a:p>
            <a:r>
              <a:rPr lang="en-US" b="1" dirty="0"/>
              <a:t>Yield to maturity</a:t>
            </a:r>
            <a:r>
              <a:rPr lang="en-US" dirty="0"/>
              <a:t> is similar to current yield, which </a:t>
            </a:r>
            <a:r>
              <a:rPr lang="en-US" b="1" dirty="0"/>
              <a:t>divides annual cash inflows from a bond by the market price of that bond to determine how much money one would make by buying a bond and holding it for one year</a:t>
            </a:r>
            <a:r>
              <a:rPr lang="en-US" dirty="0"/>
              <a:t>. Yet, unlike current yield, YTM accounts for the present value of a bond's future coupon payments. In other words, it factors in the time value of money, whereas a simple current yield calculation does not. As such, it is often considered a more thorough means of calculating the return from a bond.</a:t>
            </a:r>
            <a:endParaRPr lang="el-GR" dirty="0"/>
          </a:p>
        </p:txBody>
      </p:sp>
      <p:pic>
        <p:nvPicPr>
          <p:cNvPr id="6" name="Picture 5"/>
          <p:cNvPicPr>
            <a:picLocks noChangeAspect="1"/>
          </p:cNvPicPr>
          <p:nvPr/>
        </p:nvPicPr>
        <p:blipFill>
          <a:blip r:embed="rId3"/>
          <a:stretch>
            <a:fillRect/>
          </a:stretch>
        </p:blipFill>
        <p:spPr>
          <a:xfrm>
            <a:off x="838199" y="4475721"/>
            <a:ext cx="4544505" cy="1927486"/>
          </a:xfrm>
          <a:prstGeom prst="rect">
            <a:avLst/>
          </a:prstGeom>
        </p:spPr>
      </p:pic>
      <p:pic>
        <p:nvPicPr>
          <p:cNvPr id="7" name="Picture 6"/>
          <p:cNvPicPr>
            <a:picLocks noChangeAspect="1"/>
          </p:cNvPicPr>
          <p:nvPr/>
        </p:nvPicPr>
        <p:blipFill>
          <a:blip r:embed="rId4"/>
          <a:stretch>
            <a:fillRect/>
          </a:stretch>
        </p:blipFill>
        <p:spPr>
          <a:xfrm>
            <a:off x="5524106" y="4936966"/>
            <a:ext cx="3978113" cy="1377442"/>
          </a:xfrm>
          <a:prstGeom prst="rect">
            <a:avLst/>
          </a:prstGeom>
        </p:spPr>
      </p:pic>
    </p:spTree>
    <p:extLst>
      <p:ext uri="{BB962C8B-B14F-4D97-AF65-F5344CB8AC3E}">
        <p14:creationId xmlns:p14="http://schemas.microsoft.com/office/powerpoint/2010/main" val="351511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6347"/>
          </a:xfrm>
        </p:spPr>
        <p:txBody>
          <a:bodyPr>
            <a:normAutofit fontScale="90000"/>
          </a:bodyPr>
          <a:lstStyle/>
          <a:p>
            <a:pPr algn="ctr"/>
            <a:r>
              <a:rPr lang="en-US" sz="2800" b="1" dirty="0"/>
              <a:t>Example: Calculating Yield to Maturity </a:t>
            </a:r>
            <a:br>
              <a:rPr lang="en-US" b="1" dirty="0"/>
            </a:br>
            <a:endParaRPr lang="el-GR" dirty="0"/>
          </a:p>
        </p:txBody>
      </p:sp>
      <p:sp>
        <p:nvSpPr>
          <p:cNvPr id="3" name="Content Placeholder 2"/>
          <p:cNvSpPr>
            <a:spLocks noGrp="1"/>
          </p:cNvSpPr>
          <p:nvPr>
            <p:ph idx="1"/>
          </p:nvPr>
        </p:nvSpPr>
        <p:spPr>
          <a:xfrm>
            <a:off x="838200" y="895546"/>
            <a:ext cx="10515600" cy="5281417"/>
          </a:xfrm>
        </p:spPr>
        <p:txBody>
          <a:bodyPr/>
          <a:lstStyle/>
          <a:p>
            <a:r>
              <a:rPr lang="en-US" sz="1600" dirty="0"/>
              <a:t>For example, say an investor currently holds a bond whose </a:t>
            </a:r>
            <a:r>
              <a:rPr lang="en-US" sz="1600" b="1" dirty="0"/>
              <a:t>par value </a:t>
            </a:r>
            <a:r>
              <a:rPr lang="en-US" sz="1600" dirty="0"/>
              <a:t>is </a:t>
            </a:r>
            <a:r>
              <a:rPr lang="en-US" sz="1600" b="1" dirty="0"/>
              <a:t>$100</a:t>
            </a:r>
            <a:r>
              <a:rPr lang="en-US" sz="1600" dirty="0"/>
              <a:t>. The </a:t>
            </a:r>
            <a:r>
              <a:rPr lang="en-US" sz="1600" b="1" dirty="0"/>
              <a:t>bond is currently priced at </a:t>
            </a:r>
            <a:r>
              <a:rPr lang="en-US" sz="1600" dirty="0"/>
              <a:t>a discount of </a:t>
            </a:r>
            <a:r>
              <a:rPr lang="en-US" sz="1600" b="1" dirty="0"/>
              <a:t>$95.92</a:t>
            </a:r>
            <a:r>
              <a:rPr lang="en-US" sz="1600" dirty="0"/>
              <a:t>, </a:t>
            </a:r>
            <a:r>
              <a:rPr lang="en-US" sz="1600" b="1" dirty="0"/>
              <a:t>matures in 30 months</a:t>
            </a:r>
            <a:r>
              <a:rPr lang="en-US" sz="1600" dirty="0"/>
              <a:t>, and pays a </a:t>
            </a:r>
            <a:r>
              <a:rPr lang="en-US" sz="1600" b="1" dirty="0"/>
              <a:t>semi-annual coupon of 5%. </a:t>
            </a:r>
            <a:r>
              <a:rPr lang="en-US" sz="1600" dirty="0"/>
              <a:t>Therefore, the current yield of the bond is (5% coupon x $100 par value) / $95.92 market price = 5.21%. </a:t>
            </a:r>
          </a:p>
          <a:p>
            <a:endParaRPr lang="en-US" sz="1600" dirty="0"/>
          </a:p>
          <a:p>
            <a:r>
              <a:rPr lang="en-US" sz="1600" dirty="0"/>
              <a:t>To calculate YTM here, the cash flows must be determined first. Every six months (semi-annually), the bondholder would receive a coupon payment of (5% x $100)/2 = $2.50. In total, they would receive five payments of $2.50, in addition to the face value of the bond due at maturity, which is $100. Next, we incorporate this data into the formula, which would look like this: </a:t>
            </a:r>
            <a:endParaRPr lang="el-GR" dirty="0"/>
          </a:p>
        </p:txBody>
      </p:sp>
      <p:pic>
        <p:nvPicPr>
          <p:cNvPr id="4" name="Picture 3"/>
          <p:cNvPicPr>
            <a:picLocks noChangeAspect="1"/>
          </p:cNvPicPr>
          <p:nvPr/>
        </p:nvPicPr>
        <p:blipFill>
          <a:blip r:embed="rId2"/>
          <a:stretch>
            <a:fillRect/>
          </a:stretch>
        </p:blipFill>
        <p:spPr>
          <a:xfrm>
            <a:off x="5961684" y="1343708"/>
            <a:ext cx="2329905" cy="420806"/>
          </a:xfrm>
          <a:prstGeom prst="rect">
            <a:avLst/>
          </a:prstGeom>
        </p:spPr>
      </p:pic>
      <p:pic>
        <p:nvPicPr>
          <p:cNvPr id="5" name="Picture 4"/>
          <p:cNvPicPr>
            <a:picLocks noChangeAspect="1"/>
          </p:cNvPicPr>
          <p:nvPr/>
        </p:nvPicPr>
        <p:blipFill>
          <a:blip r:embed="rId3"/>
          <a:stretch>
            <a:fillRect/>
          </a:stretch>
        </p:blipFill>
        <p:spPr>
          <a:xfrm>
            <a:off x="4181475" y="3007151"/>
            <a:ext cx="3829050" cy="459606"/>
          </a:xfrm>
          <a:prstGeom prst="rect">
            <a:avLst/>
          </a:prstGeom>
        </p:spPr>
      </p:pic>
      <p:sp>
        <p:nvSpPr>
          <p:cNvPr id="6" name="Rectangle 5"/>
          <p:cNvSpPr/>
          <p:nvPr/>
        </p:nvSpPr>
        <p:spPr>
          <a:xfrm>
            <a:off x="838199" y="4147793"/>
            <a:ext cx="10898171" cy="1385741"/>
          </a:xfrm>
          <a:prstGeom prst="rect">
            <a:avLst/>
          </a:prstGeom>
        </p:spPr>
        <p:txBody>
          <a:bodyPr wrap="square">
            <a:spAutoFit/>
          </a:bodyPr>
          <a:lstStyle/>
          <a:p>
            <a:pPr marL="171450" indent="-171450">
              <a:buFont typeface="Arial" panose="020B0604020202020204" pitchFamily="34" charset="0"/>
              <a:buChar char="•"/>
            </a:pPr>
            <a:r>
              <a:rPr lang="en-US" sz="1400" dirty="0"/>
              <a:t>Now we must solve for the interest rate "YTM," which is where things get tough. Yet, we do not have to start simply guessing random numbers if we stop for a moment to consider the relationship between bond price and yield. As mentioned earlier, </a:t>
            </a:r>
            <a:r>
              <a:rPr lang="en-US" sz="1400" b="1" dirty="0"/>
              <a:t>when a bond is priced at a discount from par, its interest rate will be greater than the coupon rate</a:t>
            </a:r>
            <a:r>
              <a:rPr lang="en-US" sz="1400" dirty="0"/>
              <a:t>. In this example, the par value of the bond is $100, but it is priced below the par value at $95.92, meaning the bond is priced at a discount. As such, the annual interest rate we are seeking must necessarily be greater than the coupon rate of 5%. Now that we know the YTM is between 6 and 7%, we can zero in on it by guessing rates with one decimal place. Here, we see that the present value of our bond is equal to $95.92 when the YTM is at 6.8%</a:t>
            </a:r>
            <a:endParaRPr lang="el-GR" sz="1400" dirty="0"/>
          </a:p>
        </p:txBody>
      </p:sp>
      <p:pic>
        <p:nvPicPr>
          <p:cNvPr id="7" name="Picture 6"/>
          <p:cNvPicPr>
            <a:picLocks noChangeAspect="1"/>
          </p:cNvPicPr>
          <p:nvPr/>
        </p:nvPicPr>
        <p:blipFill>
          <a:blip r:embed="rId4"/>
          <a:stretch>
            <a:fillRect/>
          </a:stretch>
        </p:blipFill>
        <p:spPr>
          <a:xfrm>
            <a:off x="3439244" y="5233405"/>
            <a:ext cx="5044880" cy="1624595"/>
          </a:xfrm>
          <a:prstGeom prst="rect">
            <a:avLst/>
          </a:prstGeom>
        </p:spPr>
      </p:pic>
    </p:spTree>
    <p:extLst>
      <p:ext uri="{BB962C8B-B14F-4D97-AF65-F5344CB8AC3E}">
        <p14:creationId xmlns:p14="http://schemas.microsoft.com/office/powerpoint/2010/main" val="272004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1743-E8C5-4F54-94A3-F67ED7880FA9}"/>
              </a:ext>
            </a:extLst>
          </p:cNvPr>
          <p:cNvSpPr>
            <a:spLocks noGrp="1"/>
          </p:cNvSpPr>
          <p:nvPr>
            <p:ph type="title"/>
          </p:nvPr>
        </p:nvSpPr>
        <p:spPr/>
        <p:txBody>
          <a:bodyPr>
            <a:normAutofit/>
          </a:bodyPr>
          <a:lstStyle/>
          <a:p>
            <a:r>
              <a:rPr lang="el-GR" sz="3200" dirty="0"/>
              <a:t>Εισαγωγικό Σημείωμα περί Χρηματοδοτήσεων</a:t>
            </a:r>
            <a:endParaRPr lang="en-GB" sz="3200" dirty="0"/>
          </a:p>
        </p:txBody>
      </p:sp>
      <p:sp>
        <p:nvSpPr>
          <p:cNvPr id="3" name="Content Placeholder 2">
            <a:extLst>
              <a:ext uri="{FF2B5EF4-FFF2-40B4-BE49-F238E27FC236}">
                <a16:creationId xmlns:a16="http://schemas.microsoft.com/office/drawing/2014/main" id="{A84D3FDE-B52E-4C50-8D87-3E35A9BDA60E}"/>
              </a:ext>
            </a:extLst>
          </p:cNvPr>
          <p:cNvSpPr>
            <a:spLocks noGrp="1"/>
          </p:cNvSpPr>
          <p:nvPr>
            <p:ph idx="1"/>
          </p:nvPr>
        </p:nvSpPr>
        <p:spPr/>
        <p:txBody>
          <a:bodyPr>
            <a:normAutofit fontScale="77500" lnSpcReduction="20000"/>
          </a:bodyPr>
          <a:lstStyle/>
          <a:p>
            <a:r>
              <a:rPr lang="el-GR" dirty="0"/>
              <a:t>Ποια είναι τα στοιχεία/συνθήκες που συντελούν στην επιτυχία μιας επιχειρηματικής δραστηριότητας:</a:t>
            </a:r>
          </a:p>
          <a:p>
            <a:pPr lvl="1"/>
            <a:r>
              <a:rPr lang="el-GR" dirty="0"/>
              <a:t>Η επιχείρηση να προσφέρει ένα Μίγμα ΜΚΤ (το κατάλληλο προϊόν, στη κατάλληλη τιμή, στην κατάλληλη αγορά με το κατάλληλο μίγμα προβολής) το οποίο καλύπτει συγκεκριμένες ανάγκες ενός τμήματος αγοράς (</a:t>
            </a:r>
            <a:r>
              <a:rPr lang="en-US" b="1" dirty="0"/>
              <a:t>niche market</a:t>
            </a:r>
            <a:r>
              <a:rPr lang="en-US" dirty="0"/>
              <a:t>) </a:t>
            </a:r>
            <a:r>
              <a:rPr lang="el-GR" dirty="0"/>
              <a:t>με ανταγωνιστικό πλεονέκτημα ( που προσδιορίζεται από καινοτομία, σχεδιασμό, τοποθεσία, κανάλια διανομής, διαφοροποιημένο ή νέο προϊόν).</a:t>
            </a:r>
          </a:p>
          <a:p>
            <a:pPr lvl="1"/>
            <a:r>
              <a:rPr lang="el-GR" dirty="0"/>
              <a:t>Ο/η επιχειρηματίας πρέπει να κατανοεί βασικά οικονομικά στοιχεία και να είναι σε θέση είτε να συντάξει είτε να κατανοήσει ένα απλό/εφαρμοσμένο επιχειρηματικό σχέδιο που θα έχει </a:t>
            </a:r>
            <a:r>
              <a:rPr lang="el-GR" u="sng" dirty="0"/>
              <a:t>τις βασικές υποθέσεις λειτουργίας </a:t>
            </a:r>
            <a:r>
              <a:rPr lang="el-GR" dirty="0"/>
              <a:t>(τι παράγω, σε ποια ποσότητα και κόστος </a:t>
            </a:r>
            <a:r>
              <a:rPr lang="el-GR" dirty="0" err="1"/>
              <a:t>ανα</a:t>
            </a:r>
            <a:r>
              <a:rPr lang="el-GR" dirty="0"/>
              <a:t> κωδικό/μονάδα, με ποιο περιθώριο κέρδους προς χονδρεμπόριο και λιανεμπόριο και με ποια προτεινόμενη τελική τιμή στον καταναλωτή (</a:t>
            </a:r>
            <a:r>
              <a:rPr lang="en-US" dirty="0"/>
              <a:t>Suggested Retail Price – SRP)</a:t>
            </a:r>
            <a:r>
              <a:rPr lang="el-GR" dirty="0"/>
              <a:t>, θα υπολογίζει το συνολικό σταθερό κόστος και το πλήθος των αποδείξεων/εισπράξεων που πρέπει να κάνει για να καλύψει το σταθερό και μεταβλητό κόστος των μονάδων που έχει πουλήσει για να είναι τουλάχιστον Έσοδα = Έξοδα (Νεκρό Σημείο Λειτουργίας)..</a:t>
            </a:r>
          </a:p>
          <a:p>
            <a:pPr lvl="1"/>
            <a:endParaRPr lang="en-GB" dirty="0"/>
          </a:p>
        </p:txBody>
      </p:sp>
    </p:spTree>
    <p:extLst>
      <p:ext uri="{BB962C8B-B14F-4D97-AF65-F5344CB8AC3E}">
        <p14:creationId xmlns:p14="http://schemas.microsoft.com/office/powerpoint/2010/main" val="60481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ctr"/>
            <a:r>
              <a:rPr lang="en-GB" sz="2800" b="1" dirty="0"/>
              <a:t>COUPON TYPES</a:t>
            </a:r>
            <a:endParaRPr lang="el-GR" sz="2800" b="1" dirty="0"/>
          </a:p>
        </p:txBody>
      </p:sp>
      <p:pic>
        <p:nvPicPr>
          <p:cNvPr id="4" name="Content Placeholder 3"/>
          <p:cNvPicPr>
            <a:picLocks noGrp="1" noChangeAspect="1"/>
          </p:cNvPicPr>
          <p:nvPr>
            <p:ph idx="1"/>
          </p:nvPr>
        </p:nvPicPr>
        <p:blipFill>
          <a:blip r:embed="rId2"/>
          <a:stretch>
            <a:fillRect/>
          </a:stretch>
        </p:blipFill>
        <p:spPr>
          <a:xfrm>
            <a:off x="979602" y="834502"/>
            <a:ext cx="10515600" cy="2867486"/>
          </a:xfrm>
          <a:prstGeom prst="rect">
            <a:avLst/>
          </a:prstGeom>
        </p:spPr>
      </p:pic>
      <p:sp>
        <p:nvSpPr>
          <p:cNvPr id="6" name="Rectangle 5"/>
          <p:cNvSpPr/>
          <p:nvPr/>
        </p:nvSpPr>
        <p:spPr>
          <a:xfrm>
            <a:off x="979602" y="4138367"/>
            <a:ext cx="10374198" cy="2492990"/>
          </a:xfrm>
          <a:prstGeom prst="rect">
            <a:avLst/>
          </a:prstGeom>
        </p:spPr>
        <p:txBody>
          <a:bodyPr wrap="square">
            <a:spAutoFit/>
          </a:bodyPr>
          <a:lstStyle/>
          <a:p>
            <a:pPr marL="285750" indent="-285750">
              <a:buFont typeface="Arial" panose="020B0604020202020204" pitchFamily="34" charset="0"/>
              <a:buChar char="•"/>
            </a:pPr>
            <a:r>
              <a:rPr lang="en-US" sz="1200" b="1" dirty="0">
                <a:latin typeface="+mj-lt"/>
              </a:rPr>
              <a:t>Fixed rate bonds pay a fixed rate of interest (the coupon rate) for the life of the bond. </a:t>
            </a:r>
            <a:r>
              <a:rPr lang="en-US" sz="1200" dirty="0">
                <a:latin typeface="+mj-lt"/>
              </a:rPr>
              <a:t>As fixed rate bonds pay interest at a fixed rate, they carry interest rate risk as well as credit quality risk. If market interest rates rise or the financial health of the issuer deteriorates, investors may demand a greater yield and the price of the bond will generally fall. </a:t>
            </a:r>
          </a:p>
          <a:p>
            <a:pPr marL="285750" indent="-285750">
              <a:buFont typeface="Arial" panose="020B0604020202020204" pitchFamily="34" charset="0"/>
              <a:buChar char="•"/>
            </a:pPr>
            <a:r>
              <a:rPr lang="en-US" sz="1200" b="1" dirty="0">
                <a:latin typeface="+mj-lt"/>
              </a:rPr>
              <a:t>Floating rate bonds make interest payments that are tied to some measure of current interest rates</a:t>
            </a:r>
            <a:r>
              <a:rPr lang="en-US" sz="1200" dirty="0">
                <a:latin typeface="+mj-lt"/>
              </a:rPr>
              <a:t>. A common measure is the 90 day Bank Bill Swap Rate or BBSW (a benchmark rate based on actual transactions in bank bills and negotiable certificates of deposit). Typically, the coupon will be expressed as a fixed margin above the benchmark rate (e.g. BBSW plus 2%). </a:t>
            </a:r>
          </a:p>
          <a:p>
            <a:pPr marL="285750" indent="-285750">
              <a:buFont typeface="Arial" panose="020B0604020202020204" pitchFamily="34" charset="0"/>
              <a:buChar char="•"/>
            </a:pPr>
            <a:r>
              <a:rPr lang="en-US" sz="1200" b="1" dirty="0">
                <a:latin typeface="+mj-lt"/>
              </a:rPr>
              <a:t>Indexed bonds are generally medium to long-term bonds. The face value of the bond is adjusted periodically for movements in a nominated index</a:t>
            </a:r>
            <a:r>
              <a:rPr lang="en-US" sz="1200" dirty="0">
                <a:latin typeface="+mj-lt"/>
              </a:rPr>
              <a:t>, such as the Consumer Price Index (CPI) or an index tied to the price of a particular commodity. Interest is usually paid at a fixed rate on the adjusted face value. At maturity, investors receive the adjusted face value of the indexed bond plus the final coupon based on the adjusted face value. Indexed bonds that are tied to a general measure of inflation (such as the CPI) can ensure you receive a return above the inflation rate throughout the life of the bond, giving you security while reducing inflation risk. To compare the expected coupon payments on an indexed bond tied to CPI with that of a fixed rate bond, you simply add the expected inflation rate to the coupon rate of the indexed bond.</a:t>
            </a:r>
            <a:endParaRPr lang="el-GR" sz="1200" dirty="0">
              <a:latin typeface="+mj-lt"/>
            </a:endParaRPr>
          </a:p>
        </p:txBody>
      </p:sp>
    </p:spTree>
    <p:extLst>
      <p:ext uri="{BB962C8B-B14F-4D97-AF65-F5344CB8AC3E}">
        <p14:creationId xmlns:p14="http://schemas.microsoft.com/office/powerpoint/2010/main" val="328068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0360"/>
          </a:xfrm>
        </p:spPr>
        <p:txBody>
          <a:bodyPr>
            <a:normAutofit/>
          </a:bodyPr>
          <a:lstStyle/>
          <a:p>
            <a:pPr algn="ctr"/>
            <a:r>
              <a:rPr lang="el-GR" sz="2800" b="1" dirty="0"/>
              <a:t>ΠΑΡΑΔΕΙΓΜΑ </a:t>
            </a:r>
            <a:r>
              <a:rPr lang="en-US" sz="2800" b="1" dirty="0"/>
              <a:t>GREEK CORPORATE BONDS - International</a:t>
            </a:r>
            <a:endParaRPr lang="el-GR" sz="2800" b="1" dirty="0"/>
          </a:p>
        </p:txBody>
      </p:sp>
      <p:pic>
        <p:nvPicPr>
          <p:cNvPr id="5" name="Content Placeholder 4"/>
          <p:cNvPicPr>
            <a:picLocks noGrp="1" noChangeAspect="1"/>
          </p:cNvPicPr>
          <p:nvPr>
            <p:ph idx="1"/>
          </p:nvPr>
        </p:nvPicPr>
        <p:blipFill>
          <a:blip r:embed="rId2"/>
          <a:stretch>
            <a:fillRect/>
          </a:stretch>
        </p:blipFill>
        <p:spPr>
          <a:xfrm>
            <a:off x="838200" y="1061800"/>
            <a:ext cx="10515600" cy="1624840"/>
          </a:xfrm>
          <a:prstGeom prst="rect">
            <a:avLst/>
          </a:prstGeom>
        </p:spPr>
      </p:pic>
      <p:pic>
        <p:nvPicPr>
          <p:cNvPr id="7" name="Picture 6"/>
          <p:cNvPicPr>
            <a:picLocks noChangeAspect="1"/>
          </p:cNvPicPr>
          <p:nvPr/>
        </p:nvPicPr>
        <p:blipFill>
          <a:blip r:embed="rId3"/>
          <a:stretch>
            <a:fillRect/>
          </a:stretch>
        </p:blipFill>
        <p:spPr>
          <a:xfrm>
            <a:off x="1085850" y="2686640"/>
            <a:ext cx="10267950" cy="923826"/>
          </a:xfrm>
          <a:prstGeom prst="rect">
            <a:avLst/>
          </a:prstGeom>
        </p:spPr>
      </p:pic>
      <p:pic>
        <p:nvPicPr>
          <p:cNvPr id="8" name="Picture 7"/>
          <p:cNvPicPr>
            <a:picLocks noChangeAspect="1"/>
          </p:cNvPicPr>
          <p:nvPr/>
        </p:nvPicPr>
        <p:blipFill>
          <a:blip r:embed="rId4"/>
          <a:stretch>
            <a:fillRect/>
          </a:stretch>
        </p:blipFill>
        <p:spPr>
          <a:xfrm>
            <a:off x="1085850" y="3610466"/>
            <a:ext cx="6249970" cy="3114970"/>
          </a:xfrm>
          <a:prstGeom prst="rect">
            <a:avLst/>
          </a:prstGeom>
        </p:spPr>
      </p:pic>
      <p:sp>
        <p:nvSpPr>
          <p:cNvPr id="10" name="Rectangle 9"/>
          <p:cNvSpPr/>
          <p:nvPr/>
        </p:nvSpPr>
        <p:spPr>
          <a:xfrm>
            <a:off x="7335820" y="3676454"/>
            <a:ext cx="4978418" cy="3323987"/>
          </a:xfrm>
          <a:prstGeom prst="rect">
            <a:avLst/>
          </a:prstGeom>
        </p:spPr>
        <p:txBody>
          <a:bodyPr wrap="square">
            <a:spAutoFit/>
          </a:bodyPr>
          <a:lstStyle/>
          <a:p>
            <a:r>
              <a:rPr lang="en-US" sz="1200" dirty="0"/>
              <a:t>IMPORTANT – PROHIBITION OF SALES TO EEA RETAIL INVESTORS - The Covered Bonds are</a:t>
            </a:r>
          </a:p>
          <a:p>
            <a:r>
              <a:rPr lang="en-US" sz="1200" dirty="0"/>
              <a:t>not intended to be offered, sold or otherwise made available to and should not be offered, sold or otherwise</a:t>
            </a:r>
          </a:p>
          <a:p>
            <a:r>
              <a:rPr lang="en-US" sz="1200" dirty="0"/>
              <a:t>made available to any retail investor in the European Economic Area (EEA). For these purposes, a retail</a:t>
            </a:r>
          </a:p>
          <a:p>
            <a:r>
              <a:rPr lang="en-US" sz="1200" dirty="0"/>
              <a:t>investor means a person who is one (or more) of: (</a:t>
            </a:r>
            <a:r>
              <a:rPr lang="en-US" sz="1200" dirty="0" err="1"/>
              <a:t>i</a:t>
            </a:r>
            <a:r>
              <a:rPr lang="en-US" sz="1200" dirty="0"/>
              <a:t>) a retail client as defined in point (11) of Article 4(1) of</a:t>
            </a:r>
          </a:p>
          <a:p>
            <a:r>
              <a:rPr lang="en-US" sz="1200" dirty="0"/>
              <a:t>Directive 2014/65/EU (as amended, MiFID II);</a:t>
            </a:r>
            <a:r>
              <a:rPr lang="en-US" b="1" dirty="0"/>
              <a:t> </a:t>
            </a:r>
            <a:r>
              <a:rPr lang="en-US" sz="1200" b="1" dirty="0"/>
              <a:t>MIFID II PRODUCT GOVERNANCE/PROFESSIONAL INVESTORS AND ECPS ONLY TARGET</a:t>
            </a:r>
          </a:p>
          <a:p>
            <a:r>
              <a:rPr lang="en-US" sz="1200" b="1" dirty="0"/>
              <a:t>MARKET </a:t>
            </a:r>
            <a:r>
              <a:rPr lang="en-US" sz="1200" dirty="0"/>
              <a:t>– Solely for the purposes of each manufacturer’s product approval process, the target market</a:t>
            </a:r>
          </a:p>
          <a:p>
            <a:r>
              <a:rPr lang="en-US" sz="1200" dirty="0"/>
              <a:t>assessment in respect of the Covered Bonds has led to the conclusion that: (</a:t>
            </a:r>
            <a:r>
              <a:rPr lang="en-US" sz="1200" dirty="0" err="1"/>
              <a:t>i</a:t>
            </a:r>
            <a:r>
              <a:rPr lang="en-US" sz="1200" dirty="0"/>
              <a:t>) the target market for the</a:t>
            </a:r>
          </a:p>
          <a:p>
            <a:r>
              <a:rPr lang="en-US" sz="1200" dirty="0"/>
              <a:t>Covered Bonds is eligible counterparties and professional clients only, each as defined in Directive</a:t>
            </a:r>
          </a:p>
          <a:p>
            <a:r>
              <a:rPr lang="pt-BR" sz="1200" dirty="0"/>
              <a:t>2014/65/EU (as amended, </a:t>
            </a:r>
            <a:r>
              <a:rPr lang="pt-BR" sz="1200" b="1" dirty="0"/>
              <a:t>MiFID II</a:t>
            </a:r>
            <a:r>
              <a:rPr lang="pt-BR" sz="1200" dirty="0"/>
              <a:t>);</a:t>
            </a:r>
            <a:endParaRPr lang="el-GR" sz="1200" dirty="0"/>
          </a:p>
        </p:txBody>
      </p:sp>
    </p:spTree>
    <p:extLst>
      <p:ext uri="{BB962C8B-B14F-4D97-AF65-F5344CB8AC3E}">
        <p14:creationId xmlns:p14="http://schemas.microsoft.com/office/powerpoint/2010/main" val="82567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970"/>
          </a:xfrm>
        </p:spPr>
        <p:txBody>
          <a:bodyPr>
            <a:noAutofit/>
          </a:bodyPr>
          <a:lstStyle/>
          <a:p>
            <a:pPr algn="ctr"/>
            <a:br>
              <a:rPr lang="el-GR" sz="2400" b="1" dirty="0"/>
            </a:br>
            <a:r>
              <a:rPr lang="el-GR" sz="2400" b="1" dirty="0"/>
              <a:t>Α. Πολύπλοκα Χρηματοπιστωτικά Μέσα </a:t>
            </a:r>
          </a:p>
        </p:txBody>
      </p:sp>
      <p:sp>
        <p:nvSpPr>
          <p:cNvPr id="3" name="Content Placeholder 2"/>
          <p:cNvSpPr>
            <a:spLocks noGrp="1"/>
          </p:cNvSpPr>
          <p:nvPr>
            <p:ph idx="1"/>
          </p:nvPr>
        </p:nvSpPr>
        <p:spPr>
          <a:xfrm>
            <a:off x="838200" y="1150070"/>
            <a:ext cx="10515600" cy="5026893"/>
          </a:xfrm>
        </p:spPr>
        <p:txBody>
          <a:bodyPr>
            <a:normAutofit fontScale="40000" lnSpcReduction="20000"/>
          </a:bodyPr>
          <a:lstStyle/>
          <a:p>
            <a:r>
              <a:rPr lang="el-GR" dirty="0"/>
              <a:t>Ως εκ του νόμου </a:t>
            </a:r>
            <a:r>
              <a:rPr lang="el-GR" i="1" dirty="0"/>
              <a:t>πολύπλοκα χρηματοπιστωτικά μέσα ορίζονται τα κάτωθι: </a:t>
            </a:r>
            <a:endParaRPr lang="el-GR" dirty="0"/>
          </a:p>
          <a:p>
            <a:r>
              <a:rPr lang="el-GR" dirty="0"/>
              <a:t>α) μετοχές σε οργανισμούς συλλογικών επενδύσεων μη ΟΣΕΚΑ και μετοχές στις οποίες έχουν ενσωματωθεί παράγωγα, </a:t>
            </a:r>
          </a:p>
          <a:p>
            <a:r>
              <a:rPr lang="el-GR" dirty="0"/>
              <a:t>β) </a:t>
            </a:r>
            <a:r>
              <a:rPr lang="el-GR" dirty="0">
                <a:latin typeface="+mj-lt"/>
              </a:rPr>
              <a:t>ομολογίες ή άλλες μορφές τιτλοποιημένου χρέους στις οποίες έχουν ενσωματωθεί παράγωγα π.χ., 1) μετατρέψιμα και ανταλλάξιμα ομόλογα, 2) ομόλογα συνδεδεμένα με δείκτες (</a:t>
            </a:r>
            <a:r>
              <a:rPr lang="el-GR" dirty="0" err="1">
                <a:latin typeface="+mj-lt"/>
              </a:rPr>
              <a:t>indexed</a:t>
            </a:r>
            <a:r>
              <a:rPr lang="el-GR" dirty="0">
                <a:latin typeface="+mj-lt"/>
              </a:rPr>
              <a:t> </a:t>
            </a:r>
            <a:r>
              <a:rPr lang="el-GR" dirty="0" err="1">
                <a:latin typeface="+mj-lt"/>
              </a:rPr>
              <a:t>bonds</a:t>
            </a:r>
            <a:r>
              <a:rPr lang="el-GR" dirty="0">
                <a:latin typeface="+mj-lt"/>
              </a:rPr>
              <a:t>) και πιστοποιητικά επένδυσης στην επίδοση υποκείμενων μέσων (</a:t>
            </a:r>
            <a:r>
              <a:rPr lang="el-GR" dirty="0" err="1">
                <a:latin typeface="+mj-lt"/>
              </a:rPr>
              <a:t>turbo</a:t>
            </a:r>
            <a:r>
              <a:rPr lang="el-GR" dirty="0">
                <a:latin typeface="+mj-lt"/>
              </a:rPr>
              <a:t> </a:t>
            </a:r>
            <a:r>
              <a:rPr lang="el-GR" dirty="0" err="1">
                <a:latin typeface="+mj-lt"/>
              </a:rPr>
              <a:t>certificates</a:t>
            </a:r>
            <a:r>
              <a:rPr lang="el-GR" dirty="0">
                <a:latin typeface="+mj-lt"/>
              </a:rPr>
              <a:t>), 3) υπό αίρεση μετατρέψιμα ομόλογα, 4) ομόλογα με δικαίωμα ανάκλησης ή εξαργύρωσης (</a:t>
            </a:r>
            <a:r>
              <a:rPr lang="el-GR" dirty="0" err="1">
                <a:latin typeface="+mj-lt"/>
              </a:rPr>
              <a:t>callable</a:t>
            </a:r>
            <a:r>
              <a:rPr lang="el-GR" dirty="0">
                <a:latin typeface="+mj-lt"/>
              </a:rPr>
              <a:t> </a:t>
            </a:r>
            <a:r>
              <a:rPr lang="el-GR" dirty="0" err="1">
                <a:latin typeface="+mj-lt"/>
              </a:rPr>
              <a:t>or</a:t>
            </a:r>
            <a:r>
              <a:rPr lang="el-GR" dirty="0">
                <a:latin typeface="+mj-lt"/>
              </a:rPr>
              <a:t> </a:t>
            </a:r>
            <a:r>
              <a:rPr lang="el-GR" dirty="0" err="1">
                <a:latin typeface="+mj-lt"/>
              </a:rPr>
              <a:t>puttable</a:t>
            </a:r>
            <a:r>
              <a:rPr lang="el-GR" dirty="0">
                <a:latin typeface="+mj-lt"/>
              </a:rPr>
              <a:t> </a:t>
            </a:r>
            <a:r>
              <a:rPr lang="el-GR" dirty="0" err="1">
                <a:latin typeface="+mj-lt"/>
              </a:rPr>
              <a:t>bonds</a:t>
            </a:r>
            <a:r>
              <a:rPr lang="el-GR" dirty="0">
                <a:latin typeface="+mj-lt"/>
              </a:rPr>
              <a:t>), 5) χρεόγραφα συνδεδεμένα με τον πιστωτικό κίνδυνο (</a:t>
            </a:r>
            <a:r>
              <a:rPr lang="el-GR" dirty="0" err="1">
                <a:latin typeface="+mj-lt"/>
              </a:rPr>
              <a:t>credit</a:t>
            </a:r>
            <a:r>
              <a:rPr lang="el-GR" dirty="0">
                <a:latin typeface="+mj-lt"/>
              </a:rPr>
              <a:t> </a:t>
            </a:r>
            <a:r>
              <a:rPr lang="el-GR" dirty="0" err="1">
                <a:latin typeface="+mj-lt"/>
              </a:rPr>
              <a:t>linked</a:t>
            </a:r>
            <a:r>
              <a:rPr lang="el-GR" dirty="0">
                <a:latin typeface="+mj-lt"/>
              </a:rPr>
              <a:t> </a:t>
            </a:r>
            <a:r>
              <a:rPr lang="el-GR" dirty="0" err="1">
                <a:latin typeface="+mj-lt"/>
              </a:rPr>
              <a:t>notes</a:t>
            </a:r>
            <a:r>
              <a:rPr lang="el-GR" dirty="0">
                <a:latin typeface="+mj-lt"/>
              </a:rPr>
              <a:t>), 6) δικαιώματα αγοράς σε καθορισμένη τιμή (</a:t>
            </a:r>
            <a:r>
              <a:rPr lang="el-GR" dirty="0" err="1">
                <a:latin typeface="+mj-lt"/>
              </a:rPr>
              <a:t>warrants</a:t>
            </a:r>
            <a:r>
              <a:rPr lang="el-GR" dirty="0">
                <a:latin typeface="+mj-lt"/>
              </a:rPr>
              <a:t>)) ή στις οποίες έχουν ενσωματωθεί δομές που καθιστούν δύσκολη για τον πελάτη την κατανόηση του συναφούς κινδύνου (βλ. Παράρτημα Β), </a:t>
            </a:r>
          </a:p>
          <a:p>
            <a:r>
              <a:rPr lang="el-GR" dirty="0"/>
              <a:t>γ) μέσα χρηματαγοράς στα οποία ενσωματώνονται παράγωγα ή στα οποία έχουν ενσωματωθεί δομές που καθιστούν δύσκολη για τον πελάτη την κατανόηση του συναφούς κινδύνου (βλ. Παράρτημα Β), </a:t>
            </a:r>
          </a:p>
          <a:p>
            <a:r>
              <a:rPr lang="el-GR" dirty="0"/>
              <a:t>δ) δομημένοι ΟΣΕΚΑ (ως δομημένος ΟΣΕΚΑ νοείται ο ΟΣΕΚΑ που καταβάλλει στους επενδυτές, σε συγκεκριμένες προκαθορισμένες ημερομηνίες, αντισταθμιστικές πληρωμές βάσει αλγόριθμου, οι οποίες συνδέονται με τις επιδόσεις ή με την πραγματοποίηση αλλαγών στις τιμές ή άλλων συνθηκών, των χρηματοπιστωτικών στοιχείων, των δεικτών ή των χαρτοφυλακίων αναφοράς ή των ΟΣΕΚΑ με παρόμοια χαρακτηριστικά), </a:t>
            </a:r>
          </a:p>
          <a:p>
            <a:r>
              <a:rPr lang="el-GR" dirty="0"/>
              <a:t>ε) δομημένες καταθέσεις στις οποίες έχουν ενσωματωθεί δομές που καθιστούν δύσκολη για τον πελάτη την κατανόηση του κινδύνου για την απόδοση </a:t>
            </a:r>
          </a:p>
          <a:p>
            <a:r>
              <a:rPr lang="el-GR" dirty="0" err="1"/>
              <a:t>στ</a:t>
            </a:r>
            <a:r>
              <a:rPr lang="el-GR" dirty="0"/>
              <a:t>) παράγωγα: </a:t>
            </a:r>
          </a:p>
          <a:p>
            <a:r>
              <a:rPr lang="el-GR" dirty="0">
                <a:latin typeface="+mj-lt"/>
              </a:rPr>
              <a:t>i. κάθε κινητή αξία που παρέχει δικαίωμα αγοράς ή πώλησης παρόμοιων κινητών αξιών ή επιδεχόμενη διακανονισμό με ρευστά διαθέσιμα προσδιοριζόμενο κατ’ αναφορά προς κινητές αξίες, νομίσματα, επιτόκια ή αποδόσεις, εμπορεύματα ή άλλους δείκτες ή μεγέθη, </a:t>
            </a:r>
          </a:p>
          <a:p>
            <a:r>
              <a:rPr lang="el-GR" dirty="0" err="1">
                <a:latin typeface="+mj-lt"/>
              </a:rPr>
              <a:t>ii</a:t>
            </a:r>
            <a:r>
              <a:rPr lang="el-GR" dirty="0">
                <a:latin typeface="+mj-lt"/>
              </a:rPr>
              <a:t>. συμβόλαια δικαιωμάτων προαίρεσης, συμβόλαια μελλοντικής εκπλήρωσης, συμβάσεις ανταλλαγής (</a:t>
            </a:r>
            <a:r>
              <a:rPr lang="el-GR" dirty="0" err="1">
                <a:latin typeface="+mj-lt"/>
              </a:rPr>
              <a:t>swaps</a:t>
            </a:r>
            <a:r>
              <a:rPr lang="el-GR" dirty="0">
                <a:latin typeface="+mj-lt"/>
              </a:rPr>
              <a:t>), προθεσμιακές συμβάσεις επιτοκίων (</a:t>
            </a:r>
            <a:r>
              <a:rPr lang="el-GR" dirty="0" err="1">
                <a:latin typeface="+mj-lt"/>
              </a:rPr>
              <a:t>forward-rate</a:t>
            </a:r>
            <a:r>
              <a:rPr lang="el-GR" dirty="0">
                <a:latin typeface="+mj-lt"/>
              </a:rPr>
              <a:t> </a:t>
            </a:r>
            <a:r>
              <a:rPr lang="el-GR" dirty="0" err="1">
                <a:latin typeface="+mj-lt"/>
              </a:rPr>
              <a:t>agreements</a:t>
            </a:r>
            <a:r>
              <a:rPr lang="el-GR" dirty="0">
                <a:latin typeface="+mj-lt"/>
              </a:rPr>
              <a:t>) και άλλες συμβάσεις παραγώγων σχετιζόμενες με κινητές αξίες, νομίσματα, επιτόκια ή αποδόσεις, δικαιώματα εκπομπής ή άλλα μέσα παραγώγων, χρηματοπιστωτικούς δείκτες ή άλλα χρηματοπιστωτικά μεγέθη δεκτικά εκκαθαρίσεως με φυσική παράδοση ή με ρευστά διαθέσιμα, </a:t>
            </a:r>
          </a:p>
          <a:p>
            <a:endParaRPr lang="el-GR" dirty="0"/>
          </a:p>
        </p:txBody>
      </p:sp>
    </p:spTree>
    <p:extLst>
      <p:ext uri="{BB962C8B-B14F-4D97-AF65-F5344CB8AC3E}">
        <p14:creationId xmlns:p14="http://schemas.microsoft.com/office/powerpoint/2010/main" val="86579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p:spPr>
        <p:txBody>
          <a:bodyPr>
            <a:normAutofit fontScale="90000"/>
          </a:bodyPr>
          <a:lstStyle/>
          <a:p>
            <a:r>
              <a:rPr lang="en-GB" sz="2800" b="1" dirty="0"/>
              <a:t>PFI (PRIVATE FINANCIAL INITIATIVE) - applications</a:t>
            </a:r>
            <a:br>
              <a:rPr lang="en-GB" b="1" dirty="0"/>
            </a:b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75" y="760298"/>
            <a:ext cx="3892069" cy="291905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466" y="2293186"/>
            <a:ext cx="6847608" cy="2937845"/>
          </a:xfrm>
          <a:prstGeom prst="rect">
            <a:avLst/>
          </a:prstGeom>
        </p:spPr>
      </p:pic>
    </p:spTree>
    <p:extLst>
      <p:ext uri="{BB962C8B-B14F-4D97-AF65-F5344CB8AC3E}">
        <p14:creationId xmlns:p14="http://schemas.microsoft.com/office/powerpoint/2010/main" val="22665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CONCESSION (</a:t>
            </a:r>
            <a:r>
              <a:rPr lang="el-GR" sz="2800" dirty="0"/>
              <a:t>ΠΑΡΑΧΩΡΗΣΗ)</a:t>
            </a:r>
            <a:br>
              <a:rPr lang="el-GR" sz="2800" dirty="0"/>
            </a:b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704" y="1825625"/>
            <a:ext cx="6056591" cy="4351338"/>
          </a:xfrm>
        </p:spPr>
      </p:pic>
    </p:spTree>
    <p:extLst>
      <p:ext uri="{BB962C8B-B14F-4D97-AF65-F5344CB8AC3E}">
        <p14:creationId xmlns:p14="http://schemas.microsoft.com/office/powerpoint/2010/main" val="419526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259A-EAEE-45FF-AFE3-189926F59FF6}"/>
              </a:ext>
            </a:extLst>
          </p:cNvPr>
          <p:cNvSpPr>
            <a:spLocks noGrp="1"/>
          </p:cNvSpPr>
          <p:nvPr>
            <p:ph type="title"/>
          </p:nvPr>
        </p:nvSpPr>
        <p:spPr/>
        <p:txBody>
          <a:bodyPr>
            <a:normAutofit fontScale="90000"/>
          </a:bodyPr>
          <a:lstStyle/>
          <a:p>
            <a:r>
              <a:rPr lang="el-GR" dirty="0"/>
              <a:t>Ξένα Κεφάλαια (Βραχυπρόθεσμα) – </a:t>
            </a:r>
            <a:r>
              <a:rPr lang="en-US" dirty="0"/>
              <a:t>Short Term Debt - Liabilities</a:t>
            </a:r>
            <a:endParaRPr lang="en-GB" dirty="0"/>
          </a:p>
        </p:txBody>
      </p:sp>
      <p:sp>
        <p:nvSpPr>
          <p:cNvPr id="3" name="Content Placeholder 2">
            <a:extLst>
              <a:ext uri="{FF2B5EF4-FFF2-40B4-BE49-F238E27FC236}">
                <a16:creationId xmlns:a16="http://schemas.microsoft.com/office/drawing/2014/main" id="{02B29ABC-52DE-42B1-8428-FA4CBA334462}"/>
              </a:ext>
            </a:extLst>
          </p:cNvPr>
          <p:cNvSpPr>
            <a:spLocks noGrp="1"/>
          </p:cNvSpPr>
          <p:nvPr>
            <p:ph idx="1"/>
          </p:nvPr>
        </p:nvSpPr>
        <p:spPr/>
        <p:txBody>
          <a:bodyPr>
            <a:normAutofit/>
          </a:bodyPr>
          <a:lstStyle/>
          <a:p>
            <a:r>
              <a:rPr lang="el-GR" sz="1600" dirty="0">
                <a:latin typeface="+mj-lt"/>
              </a:rPr>
              <a:t>Βραχυπρόθεσμα Δάνεια και εν γένει πιστώσεις προμηθευτών </a:t>
            </a:r>
            <a:r>
              <a:rPr lang="el-GR" sz="1600" dirty="0" err="1">
                <a:latin typeface="+mj-lt"/>
              </a:rPr>
              <a:t>κλπ</a:t>
            </a:r>
            <a:r>
              <a:rPr lang="el-GR" sz="1600" dirty="0">
                <a:latin typeface="+mj-lt"/>
              </a:rPr>
              <a:t> – η διάρκεια τους πρέπει να είναι μεγαλύτερη από τον χρόνο πίστωσης προς τους πελάτες προκειμένου να έχουμε προλάβει να εισπράξουμε και να εξοφλήσουμε. ΠΟΤΕ ΔΕΝ ΧΡΗΜΑΤΟΔΟΤΟΥΜΕ ΠΑΓΙΑ ΜΕ ΒΡΑΧΥ ΠΗΓΕΣ ΚΕΦΑΛΑΙΩΝ.</a:t>
            </a:r>
            <a:r>
              <a:rPr lang="en-US" sz="1600" dirty="0">
                <a:latin typeface="+mj-lt"/>
              </a:rPr>
              <a:t> </a:t>
            </a:r>
            <a:r>
              <a:rPr lang="el-GR" sz="1600" dirty="0">
                <a:latin typeface="+mj-lt"/>
              </a:rPr>
              <a:t>Η συνολική αξία των </a:t>
            </a:r>
            <a:r>
              <a:rPr lang="el-GR" sz="1600" dirty="0" err="1">
                <a:latin typeface="+mj-lt"/>
              </a:rPr>
              <a:t>βράχυ</a:t>
            </a:r>
            <a:r>
              <a:rPr lang="el-GR" sz="1600" dirty="0">
                <a:latin typeface="+mj-lt"/>
              </a:rPr>
              <a:t> υποχρεώσεων πρέπει να είναι </a:t>
            </a:r>
            <a:r>
              <a:rPr lang="el-GR" sz="1600" dirty="0">
                <a:latin typeface="Times New Roman" panose="02020603050405020304" pitchFamily="18" charset="0"/>
                <a:cs typeface="Times New Roman" panose="02020603050405020304" pitchFamily="18" charset="0"/>
              </a:rPr>
              <a:t>≤ της συνολικής αξίας των </a:t>
            </a:r>
            <a:r>
              <a:rPr lang="el-GR" sz="1600" dirty="0" err="1">
                <a:latin typeface="Times New Roman" panose="02020603050405020304" pitchFamily="18" charset="0"/>
                <a:cs typeface="Times New Roman" panose="02020603050405020304" pitchFamily="18" charset="0"/>
              </a:rPr>
              <a:t>κυκλοφορούντων</a:t>
            </a:r>
            <a:r>
              <a:rPr lang="el-GR" sz="1600" dirty="0">
                <a:latin typeface="Times New Roman" panose="02020603050405020304" pitchFamily="18" charset="0"/>
                <a:cs typeface="Times New Roman" panose="02020603050405020304" pitchFamily="18" charset="0"/>
              </a:rPr>
              <a:t> στοιχείων του Ενεργητικού για να έχουμε θετικό κεφάλαιο κίνησης – επαρκή ρευστότητα. </a:t>
            </a:r>
          </a:p>
          <a:p>
            <a:r>
              <a:rPr lang="el-GR" sz="1600" dirty="0">
                <a:latin typeface="+mj-lt"/>
              </a:rPr>
              <a:t>Βραχυπρόθεσμες Μορφές Χρηματοδότησης Εφοδιαστικής Αλυσίδας &amp; Καναλιών Διανομής καθώς και Προϊόντα Διασφάλισης Έναντι Πιστωτικού Κινδύνου </a:t>
            </a:r>
            <a:r>
              <a:rPr lang="en-US" sz="1600" dirty="0">
                <a:latin typeface="+mj-lt"/>
              </a:rPr>
              <a:t>(Credit Risk – Operational Risk – Market Risk – Business Risk)</a:t>
            </a:r>
            <a:r>
              <a:rPr lang="el-GR" sz="1600" dirty="0">
                <a:latin typeface="+mj-lt"/>
              </a:rPr>
              <a:t>:</a:t>
            </a:r>
          </a:p>
          <a:p>
            <a:pPr lvl="1"/>
            <a:r>
              <a:rPr lang="en-US" sz="1600" dirty="0">
                <a:latin typeface="+mj-lt"/>
              </a:rPr>
              <a:t>Open Credit from Supplier – </a:t>
            </a:r>
            <a:r>
              <a:rPr lang="el-GR" sz="1600" dirty="0">
                <a:latin typeface="+mj-lt"/>
              </a:rPr>
              <a:t>Ανοικτή Πίστωση από Προμηθευτή</a:t>
            </a:r>
          </a:p>
          <a:p>
            <a:pPr lvl="1"/>
            <a:r>
              <a:rPr lang="en-US" sz="1600" dirty="0">
                <a:latin typeface="+mj-lt"/>
              </a:rPr>
              <a:t>Letter of Credit – </a:t>
            </a:r>
            <a:r>
              <a:rPr lang="el-GR" sz="1600" dirty="0">
                <a:latin typeface="+mj-lt"/>
              </a:rPr>
              <a:t>Ενέγγυα Πίστωση</a:t>
            </a:r>
          </a:p>
          <a:p>
            <a:pPr lvl="1"/>
            <a:r>
              <a:rPr lang="en-US" sz="1600" dirty="0">
                <a:latin typeface="+mj-lt"/>
              </a:rPr>
              <a:t>Bank Guarantee – </a:t>
            </a:r>
            <a:r>
              <a:rPr lang="el-GR" sz="1600" dirty="0">
                <a:latin typeface="+mj-lt"/>
              </a:rPr>
              <a:t>Εγγυητική Επιστολή</a:t>
            </a:r>
          </a:p>
          <a:p>
            <a:pPr lvl="1"/>
            <a:r>
              <a:rPr lang="en-US" sz="1600" dirty="0">
                <a:latin typeface="+mj-lt"/>
              </a:rPr>
              <a:t>Export Credit Guarantee Agency – </a:t>
            </a:r>
            <a:r>
              <a:rPr lang="el-GR" sz="1600" dirty="0">
                <a:latin typeface="+mj-lt"/>
              </a:rPr>
              <a:t>Οργανισμός Αντασφάλισης Εξαγωγικών Πιστώσεων (ΟΑΕΠ)</a:t>
            </a:r>
            <a:endParaRPr lang="en-US" sz="1600" dirty="0">
              <a:latin typeface="+mj-lt"/>
            </a:endParaRPr>
          </a:p>
          <a:p>
            <a:pPr lvl="1"/>
            <a:r>
              <a:rPr lang="en-US" sz="1600" dirty="0">
                <a:latin typeface="+mj-lt"/>
              </a:rPr>
              <a:t>Factoring (</a:t>
            </a:r>
            <a:r>
              <a:rPr lang="el-GR" sz="1600" dirty="0">
                <a:latin typeface="+mj-lt"/>
              </a:rPr>
              <a:t>Πρακτόρευση Απαιτήσεων) Με ή Χωρίς Αναγωγή ( </a:t>
            </a:r>
            <a:r>
              <a:rPr lang="en-US" sz="1600" dirty="0">
                <a:latin typeface="+mj-lt"/>
              </a:rPr>
              <a:t>with or without recourse)</a:t>
            </a:r>
          </a:p>
          <a:p>
            <a:pPr lvl="1"/>
            <a:r>
              <a:rPr lang="en-US" sz="1600" dirty="0">
                <a:latin typeface="+mj-lt"/>
              </a:rPr>
              <a:t>Barter Agreement</a:t>
            </a:r>
            <a:endParaRPr lang="el-GR" sz="1600" dirty="0">
              <a:latin typeface="+mj-lt"/>
            </a:endParaRPr>
          </a:p>
          <a:p>
            <a:pPr lvl="1"/>
            <a:endParaRPr lang="el-GR" sz="1600" dirty="0">
              <a:latin typeface="+mj-lt"/>
            </a:endParaRPr>
          </a:p>
        </p:txBody>
      </p:sp>
    </p:spTree>
    <p:extLst>
      <p:ext uri="{BB962C8B-B14F-4D97-AF65-F5344CB8AC3E}">
        <p14:creationId xmlns:p14="http://schemas.microsoft.com/office/powerpoint/2010/main" val="405164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A24C-A932-46F9-B85A-A59A0F5C0D62}"/>
              </a:ext>
            </a:extLst>
          </p:cNvPr>
          <p:cNvSpPr>
            <a:spLocks noGrp="1"/>
          </p:cNvSpPr>
          <p:nvPr>
            <p:ph type="title"/>
          </p:nvPr>
        </p:nvSpPr>
        <p:spPr>
          <a:xfrm>
            <a:off x="838200" y="365125"/>
            <a:ext cx="10515600" cy="593663"/>
          </a:xfrm>
        </p:spPr>
        <p:txBody>
          <a:bodyPr>
            <a:normAutofit fontScale="90000"/>
          </a:bodyPr>
          <a:lstStyle/>
          <a:p>
            <a:pPr algn="ctr"/>
            <a:r>
              <a:rPr lang="en-US" dirty="0"/>
              <a:t>Letter of Credit</a:t>
            </a:r>
            <a:endParaRPr lang="en-GB" dirty="0"/>
          </a:p>
        </p:txBody>
      </p:sp>
      <p:sp>
        <p:nvSpPr>
          <p:cNvPr id="3" name="Content Placeholder 2">
            <a:extLst>
              <a:ext uri="{FF2B5EF4-FFF2-40B4-BE49-F238E27FC236}">
                <a16:creationId xmlns:a16="http://schemas.microsoft.com/office/drawing/2014/main" id="{C4B50DE9-CAA8-45AB-86AE-AB21C4C8DD6C}"/>
              </a:ext>
            </a:extLst>
          </p:cNvPr>
          <p:cNvSpPr>
            <a:spLocks noGrp="1"/>
          </p:cNvSpPr>
          <p:nvPr>
            <p:ph idx="1"/>
          </p:nvPr>
        </p:nvSpPr>
        <p:spPr>
          <a:xfrm>
            <a:off x="838200" y="1154097"/>
            <a:ext cx="10515600" cy="5027247"/>
          </a:xfrm>
        </p:spPr>
        <p:txBody>
          <a:bodyPr>
            <a:normAutofit fontScale="92500" lnSpcReduction="20000"/>
          </a:bodyPr>
          <a:lstStyle/>
          <a:p>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Letters of credit (LCs) are one of the most versatile and secure instruments available to international traders. An LC is a commitment by a bank on behalf of the importer (foreign buyer) that payment will be made to the beneficiary (exporter) provided that the terms and conditions stated in the LC have been met, as evidenced by the presentation of specified documents.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An LC, also referred to as a documentary credit, is a contractual agreement whereby the issuing bank (importer's bank), acting on behalf of the customer (the importer or buyer), promises to make payment to the beneficiary or exporter against the receipt of complying stipulated documents. The issuing bank will typically use intermediary banks to facilitate the transaction and make payment to the exporter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bank's obligation to pay is solely conditioned upon the seller's compliance with the terms and conditions of the LC. In LC transactions, banks deal in documents only, not goods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Unless the conditions of the LC state otherwise, it is always irrevocable, which means the document may not be changed or cancelled unless the importer, banks and exporter agree.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greater degree of protection is afforded to the exporter when an LC issued by a foreign bank (the importer's issuing bank) is </a:t>
            </a: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rPr>
              <a:t>confirmed by a foreign Bank with higher rating</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b="1" u="sng" dirty="0">
                <a:effectLst/>
                <a:latin typeface="Times New Roman" panose="02020603050405020304" pitchFamily="18" charset="0"/>
                <a:ea typeface="Times New Roman" panose="02020603050405020304" pitchFamily="18" charset="0"/>
                <a:cs typeface="Times New Roman" panose="02020603050405020304" pitchFamily="18" charset="0"/>
              </a:rPr>
              <a:t>Transferable L/C:</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the payment obligation under the original LC can be transferred to one or more second beneficiaries. </a:t>
            </a:r>
            <a:r>
              <a:rPr lang="en-GB" sz="1800" b="1" u="sng" dirty="0">
                <a:effectLst/>
                <a:latin typeface="Times New Roman" panose="02020603050405020304" pitchFamily="18" charset="0"/>
                <a:ea typeface="Times New Roman" panose="02020603050405020304" pitchFamily="18" charset="0"/>
                <a:cs typeface="Times New Roman" panose="02020603050405020304" pitchFamily="18" charset="0"/>
              </a:rPr>
              <a:t>Revolving LC</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the issuing bank restores the credit to its original amount each time it is drawn down. </a:t>
            </a:r>
            <a:r>
              <a:rPr lang="en-GB" sz="1800" b="1" u="sng"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b="1" u="sng" dirty="0">
                <a:effectLst/>
                <a:latin typeface="Times New Roman" panose="02020603050405020304" pitchFamily="18" charset="0"/>
                <a:ea typeface="Times New Roman" panose="02020603050405020304" pitchFamily="18" charset="0"/>
              </a:rPr>
              <a:t>tandby LC</a:t>
            </a:r>
            <a:r>
              <a:rPr lang="en-GB" sz="1800" dirty="0">
                <a:effectLst/>
                <a:latin typeface="Times New Roman" panose="02020603050405020304" pitchFamily="18" charset="0"/>
                <a:ea typeface="Times New Roman" panose="02020603050405020304" pitchFamily="18" charset="0"/>
              </a:rPr>
              <a:t>: is not intended to serve as the means of payment for goods but can be drawn in the even of a contractual default, including the failure of an importer to pay invoices when due.</a:t>
            </a:r>
            <a:endParaRPr lang="en-GB" dirty="0"/>
          </a:p>
        </p:txBody>
      </p:sp>
    </p:spTree>
    <p:extLst>
      <p:ext uri="{BB962C8B-B14F-4D97-AF65-F5344CB8AC3E}">
        <p14:creationId xmlns:p14="http://schemas.microsoft.com/office/powerpoint/2010/main" val="383619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9C99-E7C5-4948-B0D0-67E76ED124D5}"/>
              </a:ext>
            </a:extLst>
          </p:cNvPr>
          <p:cNvSpPr>
            <a:spLocks noGrp="1"/>
          </p:cNvSpPr>
          <p:nvPr>
            <p:ph type="title"/>
          </p:nvPr>
        </p:nvSpPr>
        <p:spPr/>
        <p:txBody>
          <a:bodyPr/>
          <a:lstStyle/>
          <a:p>
            <a:pPr algn="ctr"/>
            <a:r>
              <a:rPr lang="en-US" dirty="0"/>
              <a:t>Bank Guarantee</a:t>
            </a:r>
            <a:endParaRPr lang="en-GB" dirty="0"/>
          </a:p>
        </p:txBody>
      </p:sp>
      <p:sp>
        <p:nvSpPr>
          <p:cNvPr id="3" name="Content Placeholder 2">
            <a:extLst>
              <a:ext uri="{FF2B5EF4-FFF2-40B4-BE49-F238E27FC236}">
                <a16:creationId xmlns:a16="http://schemas.microsoft.com/office/drawing/2014/main" id="{2375912D-CDE8-4A6F-AD67-D8F48D14CDAE}"/>
              </a:ext>
            </a:extLst>
          </p:cNvPr>
          <p:cNvSpPr>
            <a:spLocks noGrp="1"/>
          </p:cNvSpPr>
          <p:nvPr>
            <p:ph sz="half" idx="1"/>
          </p:nvPr>
        </p:nvSpPr>
        <p:spPr/>
        <p:txBody>
          <a:bodyPr>
            <a:normAutofit fontScale="32500" lnSpcReduction="20000"/>
          </a:bodyPr>
          <a:lstStyle/>
          <a:p>
            <a:r>
              <a:rPr lang="en-US" sz="4300" b="1" dirty="0">
                <a:latin typeface="+mj-lt"/>
              </a:rPr>
              <a:t>The most common bank guarantee types in an import transaction are:</a:t>
            </a:r>
          </a:p>
          <a:p>
            <a:pPr>
              <a:buFont typeface="Arial" panose="020B0604020202020204" pitchFamily="34" charset="0"/>
              <a:buChar char="•"/>
            </a:pPr>
            <a:r>
              <a:rPr lang="en-US" sz="4300" i="1" dirty="0">
                <a:latin typeface="+mj-lt"/>
              </a:rPr>
              <a:t>Payment guarantees: </a:t>
            </a:r>
            <a:r>
              <a:rPr lang="en-US" sz="4300" dirty="0">
                <a:latin typeface="+mj-lt"/>
              </a:rPr>
              <a:t>Secures the applicant’s ability to fulfill its payment obligations to the beneficiary. Usually the guarantee will cover the entire value of the underlying contract, less any advanced payments made by the applicant. </a:t>
            </a:r>
          </a:p>
          <a:p>
            <a:pPr>
              <a:buFont typeface="Arial" panose="020B0604020202020204" pitchFamily="34" charset="0"/>
              <a:buChar char="•"/>
            </a:pPr>
            <a:r>
              <a:rPr lang="en-US" sz="4300" i="1" dirty="0">
                <a:latin typeface="+mj-lt"/>
              </a:rPr>
              <a:t>Guarantee for a missing bill of lading (letter of indemnity): </a:t>
            </a:r>
            <a:r>
              <a:rPr lang="en-US" sz="4300" dirty="0">
                <a:latin typeface="+mj-lt"/>
              </a:rPr>
              <a:t>Authorizes a transport carrier or its agents to release specified cargo to a consignee named in the bill of lading without the surrender of the original bill of lading. </a:t>
            </a:r>
          </a:p>
          <a:p>
            <a:pPr>
              <a:buFont typeface="Arial" panose="020B0604020202020204" pitchFamily="34" charset="0"/>
              <a:buChar char="•"/>
            </a:pPr>
            <a:r>
              <a:rPr lang="en-US" sz="4300" i="1" dirty="0">
                <a:latin typeface="+mj-lt"/>
              </a:rPr>
              <a:t>Customs guarantee: </a:t>
            </a:r>
            <a:r>
              <a:rPr lang="en-US" sz="4300" dirty="0">
                <a:latin typeface="+mj-lt"/>
              </a:rPr>
              <a:t>Issued in favor of customs offices as security for payment of customs duties by an importer.</a:t>
            </a:r>
          </a:p>
          <a:p>
            <a:pPr marL="0" indent="0">
              <a:buNone/>
            </a:pPr>
            <a:endParaRPr lang="en-GB" dirty="0"/>
          </a:p>
        </p:txBody>
      </p:sp>
      <p:sp>
        <p:nvSpPr>
          <p:cNvPr id="4" name="Content Placeholder 3">
            <a:extLst>
              <a:ext uri="{FF2B5EF4-FFF2-40B4-BE49-F238E27FC236}">
                <a16:creationId xmlns:a16="http://schemas.microsoft.com/office/drawing/2014/main" id="{77999BC6-4025-4852-A681-7D86F25AAF23}"/>
              </a:ext>
            </a:extLst>
          </p:cNvPr>
          <p:cNvSpPr>
            <a:spLocks noGrp="1"/>
          </p:cNvSpPr>
          <p:nvPr>
            <p:ph sz="half" idx="2"/>
          </p:nvPr>
        </p:nvSpPr>
        <p:spPr/>
        <p:txBody>
          <a:bodyPr>
            <a:normAutofit fontScale="32500" lnSpcReduction="20000"/>
          </a:bodyPr>
          <a:lstStyle/>
          <a:p>
            <a:r>
              <a:rPr lang="en-US" sz="3700" b="1" dirty="0">
                <a:latin typeface="+mj-lt"/>
              </a:rPr>
              <a:t>The most common bank guarantee types in an export transaction are:</a:t>
            </a:r>
          </a:p>
          <a:p>
            <a:pPr>
              <a:buFont typeface="Arial" panose="020B0604020202020204" pitchFamily="34" charset="0"/>
              <a:buChar char="•"/>
            </a:pPr>
            <a:r>
              <a:rPr lang="en-US" sz="3700" i="1" dirty="0">
                <a:latin typeface="+mj-lt"/>
              </a:rPr>
              <a:t>Bid bond/tender guarantee: </a:t>
            </a:r>
            <a:r>
              <a:rPr lang="en-US" sz="3700" dirty="0">
                <a:latin typeface="+mj-lt"/>
              </a:rPr>
              <a:t>Usually issued for an amount up to 5% of the value of the tender. The purpose of these guarantees is to cover the risk that the company submitting a tender will not abide by its offer or deliver the required performance.</a:t>
            </a:r>
          </a:p>
          <a:p>
            <a:pPr>
              <a:buFont typeface="Arial" panose="020B0604020202020204" pitchFamily="34" charset="0"/>
              <a:buChar char="•"/>
            </a:pPr>
            <a:r>
              <a:rPr lang="en-US" sz="3700" i="1" dirty="0">
                <a:latin typeface="+mj-lt"/>
              </a:rPr>
              <a:t>Advance payment guarantee:</a:t>
            </a:r>
            <a:r>
              <a:rPr lang="en-US" sz="3700" dirty="0">
                <a:latin typeface="+mj-lt"/>
              </a:rPr>
              <a:t> Issued when the buyer/manufacturer pays the contract price or part thereof in advance and requires security for a refund if the merchandise is not delivered, or if the delivery is not in accordance with the contract.</a:t>
            </a:r>
          </a:p>
          <a:p>
            <a:pPr>
              <a:buFont typeface="Arial" panose="020B0604020202020204" pitchFamily="34" charset="0"/>
              <a:buChar char="•"/>
            </a:pPr>
            <a:r>
              <a:rPr lang="en-US" sz="3700" i="1" dirty="0">
                <a:latin typeface="+mj-lt"/>
              </a:rPr>
              <a:t>Performance guarantee: </a:t>
            </a:r>
            <a:r>
              <a:rPr lang="en-US" sz="3700" dirty="0">
                <a:latin typeface="+mj-lt"/>
              </a:rPr>
              <a:t>Secures the seller's/performers contractual obligations.</a:t>
            </a:r>
          </a:p>
          <a:p>
            <a:pPr>
              <a:buFont typeface="Arial" panose="020B0604020202020204" pitchFamily="34" charset="0"/>
              <a:buChar char="•"/>
            </a:pPr>
            <a:r>
              <a:rPr lang="en-US" sz="3700" i="1" dirty="0">
                <a:latin typeface="+mj-lt"/>
              </a:rPr>
              <a:t>Warranty guarantee: </a:t>
            </a:r>
            <a:r>
              <a:rPr lang="en-US" sz="3700" dirty="0">
                <a:latin typeface="+mj-lt"/>
              </a:rPr>
              <a:t>Covers the buyers after goods are delivered or work is completed during any agreed warranty period. </a:t>
            </a:r>
          </a:p>
          <a:p>
            <a:pPr>
              <a:buFont typeface="Arial" panose="020B0604020202020204" pitchFamily="34" charset="0"/>
              <a:buChar char="•"/>
            </a:pPr>
            <a:r>
              <a:rPr lang="en-US" sz="3700" i="1" dirty="0">
                <a:latin typeface="+mj-lt"/>
              </a:rPr>
              <a:t>Retention money guarantee: </a:t>
            </a:r>
            <a:r>
              <a:rPr lang="en-US" sz="3700" dirty="0">
                <a:latin typeface="+mj-lt"/>
              </a:rPr>
              <a:t>Ensures that the correct repayments are made if the applicant fails to meet its contractual obligations during the warranty period. </a:t>
            </a:r>
          </a:p>
          <a:p>
            <a:endParaRPr lang="en-GB" dirty="0"/>
          </a:p>
        </p:txBody>
      </p:sp>
    </p:spTree>
    <p:extLst>
      <p:ext uri="{BB962C8B-B14F-4D97-AF65-F5344CB8AC3E}">
        <p14:creationId xmlns:p14="http://schemas.microsoft.com/office/powerpoint/2010/main" val="428990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6E6B-8C9E-4C57-8007-B83C11A43656}"/>
              </a:ext>
            </a:extLst>
          </p:cNvPr>
          <p:cNvSpPr>
            <a:spLocks noGrp="1"/>
          </p:cNvSpPr>
          <p:nvPr>
            <p:ph type="title"/>
          </p:nvPr>
        </p:nvSpPr>
        <p:spPr/>
        <p:txBody>
          <a:bodyPr>
            <a:normAutofit/>
          </a:bodyPr>
          <a:lstStyle/>
          <a:p>
            <a:pPr algn="ctr"/>
            <a:r>
              <a:rPr lang="en-US" sz="3200" dirty="0"/>
              <a:t>Export Credit Guarantee Organizations (</a:t>
            </a:r>
            <a:r>
              <a:rPr lang="el-GR" sz="3200" dirty="0"/>
              <a:t>ΟΑΕΠ)</a:t>
            </a:r>
            <a:endParaRPr lang="en-GB" sz="3200" dirty="0"/>
          </a:p>
        </p:txBody>
      </p:sp>
      <p:sp>
        <p:nvSpPr>
          <p:cNvPr id="3" name="Content Placeholder 2">
            <a:extLst>
              <a:ext uri="{FF2B5EF4-FFF2-40B4-BE49-F238E27FC236}">
                <a16:creationId xmlns:a16="http://schemas.microsoft.com/office/drawing/2014/main" id="{718CD308-E9E9-4860-99B8-5B86C8B3F19C}"/>
              </a:ext>
            </a:extLst>
          </p:cNvPr>
          <p:cNvSpPr>
            <a:spLocks noGrp="1"/>
          </p:cNvSpPr>
          <p:nvPr>
            <p:ph idx="1"/>
          </p:nvPr>
        </p:nvSpPr>
        <p:spPr/>
        <p:txBody>
          <a:bodyPr>
            <a:normAutofit fontScale="55000" lnSpcReduction="20000"/>
          </a:bodyPr>
          <a:lstStyle/>
          <a:p>
            <a:pPr algn="l" fontAlgn="base"/>
            <a:r>
              <a:rPr lang="el-GR" b="0" i="0" dirty="0">
                <a:solidFill>
                  <a:srgbClr val="4B4F58"/>
                </a:solidFill>
                <a:effectLst/>
                <a:latin typeface="Averta"/>
              </a:rPr>
              <a:t>Η εξωστρεφής επιχειρηματικότητα και η βελτίωση της ανταγωνιστικότητας των ελληνικών εξαγωγικών επιχειρήσεων είναι η κινητήρια δύναμη της ελληνικής οικονομίας. Από την άλλη μεριά, οι κίνδυνοι που ενέχει κάθε εξαγωγική δραστηριότητα για έναν επιχειρηματία είναι πολλοί.</a:t>
            </a:r>
          </a:p>
          <a:p>
            <a:pPr algn="l" fontAlgn="base"/>
            <a:r>
              <a:rPr lang="el-GR" b="0" i="0" dirty="0">
                <a:solidFill>
                  <a:srgbClr val="4B4F58"/>
                </a:solidFill>
                <a:effectLst/>
                <a:latin typeface="Averta"/>
              </a:rPr>
              <a:t>Στον Οργανισμό Ασφάλισης Εξαγωγικών Πιστώσεων (ΟΑΕΠ), έχοντας ως γνώμονα την ανάδειξη και την κάλυψη των αναγκών κάθε εξαγωγικής επιχείρησης, σας παρέχουμε υπηρεσίες ασφάλισης πιστώσεων με ταυτόχρονη χρηματοδότηση, με απλές διαδικασίες.</a:t>
            </a:r>
          </a:p>
          <a:p>
            <a:pPr algn="l" fontAlgn="base"/>
            <a:r>
              <a:rPr lang="el-GR" b="0" i="0" dirty="0">
                <a:solidFill>
                  <a:srgbClr val="4B4F58"/>
                </a:solidFill>
                <a:effectLst/>
                <a:latin typeface="Averta"/>
              </a:rPr>
              <a:t>Ο στόχος μας είναι ένας: Να βοηθήσουμε κάθε Έλληνα επιχειρηματία να πραγματοποιήσει μεγαλύτερα ανοίγματα στις αγορές του εξωτερικού, παρέχοντας του τη μέγιστη προστασία από τον κίνδυνο μη είσπραξης των εμπορικών του απαιτήσεων.</a:t>
            </a:r>
          </a:p>
          <a:p>
            <a:pPr algn="l" fontAlgn="base">
              <a:buFont typeface="Arial" panose="020B0604020202020204" pitchFamily="34" charset="0"/>
              <a:buChar char="•"/>
            </a:pPr>
            <a:r>
              <a:rPr lang="el-GR" b="1" i="0" dirty="0">
                <a:solidFill>
                  <a:srgbClr val="4B4F58"/>
                </a:solidFill>
                <a:effectLst/>
                <a:latin typeface="Averta"/>
              </a:rPr>
              <a:t>Δυνατότητα χρηματοδότησης στους </a:t>
            </a:r>
            <a:r>
              <a:rPr lang="el-GR" b="1" i="0" dirty="0" err="1">
                <a:solidFill>
                  <a:srgbClr val="4B4F58"/>
                </a:solidFill>
                <a:effectLst/>
                <a:latin typeface="Averta"/>
              </a:rPr>
              <a:t>εξαγωγείς</a:t>
            </a:r>
            <a:r>
              <a:rPr lang="el-GR" b="1" i="0" dirty="0">
                <a:solidFill>
                  <a:srgbClr val="4B4F58"/>
                </a:solidFill>
                <a:effectLst/>
                <a:latin typeface="Averta"/>
              </a:rPr>
              <a:t> μέσω του προγράμματος ΕΞΩΣΤΡΕΦΕΙΑ</a:t>
            </a:r>
            <a:endParaRPr lang="el-GR" b="0" i="0" dirty="0">
              <a:solidFill>
                <a:srgbClr val="4B4F58"/>
              </a:solidFill>
              <a:effectLst/>
              <a:latin typeface="Averta"/>
            </a:endParaRPr>
          </a:p>
          <a:p>
            <a:pPr algn="l" fontAlgn="base">
              <a:buFont typeface="Arial" panose="020B0604020202020204" pitchFamily="34" charset="0"/>
              <a:buChar char="•"/>
            </a:pPr>
            <a:r>
              <a:rPr lang="el-GR" b="1" i="0" dirty="0" err="1">
                <a:solidFill>
                  <a:srgbClr val="4B4F58"/>
                </a:solidFill>
                <a:effectLst/>
                <a:latin typeface="Averta"/>
              </a:rPr>
              <a:t>β.Κάλυψη</a:t>
            </a:r>
            <a:r>
              <a:rPr lang="el-GR" b="1" i="0" dirty="0">
                <a:solidFill>
                  <a:srgbClr val="4B4F58"/>
                </a:solidFill>
                <a:effectLst/>
                <a:latin typeface="Averta"/>
              </a:rPr>
              <a:t> κάθε τύπου εξαγωγικής επιχείρησης, ακόμη και </a:t>
            </a:r>
            <a:r>
              <a:rPr lang="el-GR" b="1" i="0" dirty="0" err="1">
                <a:solidFill>
                  <a:srgbClr val="4B4F58"/>
                </a:solidFill>
                <a:effectLst/>
                <a:latin typeface="Averta"/>
              </a:rPr>
              <a:t>νεοϊδρυθείσας</a:t>
            </a:r>
            <a:endParaRPr lang="el-GR" b="0" i="0" dirty="0">
              <a:solidFill>
                <a:srgbClr val="4B4F58"/>
              </a:solidFill>
              <a:effectLst/>
              <a:latin typeface="Averta"/>
            </a:endParaRPr>
          </a:p>
          <a:p>
            <a:pPr algn="l" fontAlgn="base">
              <a:buFont typeface="Arial" panose="020B0604020202020204" pitchFamily="34" charset="0"/>
              <a:buChar char="•"/>
            </a:pPr>
            <a:r>
              <a:rPr lang="el-GR" b="1" i="0" dirty="0" err="1">
                <a:solidFill>
                  <a:srgbClr val="4B4F58"/>
                </a:solidFill>
                <a:effectLst/>
                <a:latin typeface="Averta"/>
              </a:rPr>
              <a:t>γ.Κάλυψη</a:t>
            </a:r>
            <a:r>
              <a:rPr lang="el-GR" b="1" i="0" dirty="0">
                <a:solidFill>
                  <a:srgbClr val="4B4F58"/>
                </a:solidFill>
                <a:effectLst/>
                <a:latin typeface="Averta"/>
              </a:rPr>
              <a:t> μέχρι και 95% της </a:t>
            </a:r>
            <a:r>
              <a:rPr lang="el-GR" b="1" i="0" dirty="0" err="1">
                <a:solidFill>
                  <a:srgbClr val="4B4F58"/>
                </a:solidFill>
                <a:effectLst/>
                <a:latin typeface="Averta"/>
              </a:rPr>
              <a:t>ασφαλιζόμενης</a:t>
            </a:r>
            <a:r>
              <a:rPr lang="el-GR" b="1" i="0" dirty="0">
                <a:solidFill>
                  <a:srgbClr val="4B4F58"/>
                </a:solidFill>
                <a:effectLst/>
                <a:latin typeface="Averta"/>
              </a:rPr>
              <a:t> αξίας</a:t>
            </a:r>
            <a:endParaRPr lang="el-GR" b="0" i="0" dirty="0">
              <a:solidFill>
                <a:srgbClr val="4B4F58"/>
              </a:solidFill>
              <a:effectLst/>
              <a:latin typeface="Averta"/>
            </a:endParaRPr>
          </a:p>
          <a:p>
            <a:pPr algn="l" fontAlgn="base">
              <a:buFont typeface="Arial" panose="020B0604020202020204" pitchFamily="34" charset="0"/>
              <a:buChar char="•"/>
            </a:pPr>
            <a:r>
              <a:rPr lang="el-GR" b="1" i="0" dirty="0" err="1">
                <a:solidFill>
                  <a:srgbClr val="4B4F58"/>
                </a:solidFill>
                <a:effectLst/>
                <a:latin typeface="Averta"/>
              </a:rPr>
              <a:t>δ.Ασφάλιση</a:t>
            </a:r>
            <a:r>
              <a:rPr lang="el-GR" b="1" i="0" dirty="0">
                <a:solidFill>
                  <a:srgbClr val="4B4F58"/>
                </a:solidFill>
                <a:effectLst/>
                <a:latin typeface="Averta"/>
              </a:rPr>
              <a:t> ακόμη και μεμονωμένου τιμολογίου</a:t>
            </a:r>
            <a:endParaRPr lang="el-GR" b="0" i="0" dirty="0">
              <a:solidFill>
                <a:srgbClr val="4B4F58"/>
              </a:solidFill>
              <a:effectLst/>
              <a:latin typeface="Averta"/>
            </a:endParaRPr>
          </a:p>
          <a:p>
            <a:pPr algn="l" fontAlgn="base">
              <a:buFont typeface="Arial" panose="020B0604020202020204" pitchFamily="34" charset="0"/>
              <a:buChar char="•"/>
            </a:pPr>
            <a:r>
              <a:rPr lang="el-GR" b="1" i="0" dirty="0" err="1">
                <a:solidFill>
                  <a:srgbClr val="4B4F58"/>
                </a:solidFill>
                <a:effectLst/>
                <a:latin typeface="Averta"/>
              </a:rPr>
              <a:t>ε.Κάλυψη</a:t>
            </a:r>
            <a:r>
              <a:rPr lang="el-GR" b="1" i="0" dirty="0">
                <a:solidFill>
                  <a:srgbClr val="4B4F58"/>
                </a:solidFill>
                <a:effectLst/>
                <a:latin typeface="Averta"/>
              </a:rPr>
              <a:t> από την πρώτη κιόλας εξαγωγή, ανεξαρτήτως ποσού</a:t>
            </a:r>
            <a:endParaRPr lang="el-GR" b="0" i="0" dirty="0">
              <a:solidFill>
                <a:srgbClr val="4B4F58"/>
              </a:solidFill>
              <a:effectLst/>
              <a:latin typeface="Averta"/>
            </a:endParaRPr>
          </a:p>
          <a:p>
            <a:pPr algn="l" fontAlgn="base">
              <a:buFont typeface="Arial" panose="020B0604020202020204" pitchFamily="34" charset="0"/>
              <a:buChar char="•"/>
            </a:pPr>
            <a:r>
              <a:rPr lang="el-GR" b="1" i="0" dirty="0">
                <a:solidFill>
                  <a:srgbClr val="FFFFFF"/>
                </a:solidFill>
                <a:effectLst/>
                <a:latin typeface="Averta"/>
              </a:rPr>
              <a:t>Κάλυψη τόσο εμπορικών όσο και </a:t>
            </a:r>
            <a:r>
              <a:rPr lang="el-GR" b="1" i="0" dirty="0" err="1">
                <a:solidFill>
                  <a:srgbClr val="FFFFFF"/>
                </a:solidFill>
                <a:effectLst/>
                <a:latin typeface="Averta"/>
              </a:rPr>
              <a:t>πολιτικ</a:t>
            </a:r>
            <a:endParaRPr lang="el-GR" b="0" i="0" dirty="0">
              <a:solidFill>
                <a:srgbClr val="FFFFFF"/>
              </a:solidFill>
              <a:effectLst/>
              <a:latin typeface="Averta"/>
            </a:endParaRPr>
          </a:p>
          <a:p>
            <a:endParaRPr lang="en-GB" dirty="0"/>
          </a:p>
        </p:txBody>
      </p:sp>
    </p:spTree>
    <p:extLst>
      <p:ext uri="{BB962C8B-B14F-4D97-AF65-F5344CB8AC3E}">
        <p14:creationId xmlns:p14="http://schemas.microsoft.com/office/powerpoint/2010/main" val="125840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DD2F-0BFA-440E-ADA5-70976B5EF892}"/>
              </a:ext>
            </a:extLst>
          </p:cNvPr>
          <p:cNvSpPr>
            <a:spLocks noGrp="1"/>
          </p:cNvSpPr>
          <p:nvPr>
            <p:ph type="title"/>
          </p:nvPr>
        </p:nvSpPr>
        <p:spPr>
          <a:xfrm>
            <a:off x="838200" y="365126"/>
            <a:ext cx="10515600" cy="620296"/>
          </a:xfrm>
        </p:spPr>
        <p:txBody>
          <a:bodyPr>
            <a:normAutofit/>
          </a:bodyPr>
          <a:lstStyle/>
          <a:p>
            <a:pPr algn="ctr"/>
            <a:r>
              <a:rPr lang="en-GB" sz="2800" dirty="0">
                <a:effectLst/>
                <a:ea typeface="Times New Roman" panose="02020603050405020304" pitchFamily="18" charset="0"/>
              </a:rPr>
              <a:t>Factoring</a:t>
            </a:r>
            <a:r>
              <a:rPr lang="el-GR" sz="2800" dirty="0">
                <a:effectLst/>
                <a:ea typeface="Times New Roman" panose="02020603050405020304" pitchFamily="18" charset="0"/>
              </a:rPr>
              <a:t> (πρακτορεία επιχειρηματικών απαιτήσεων)</a:t>
            </a:r>
            <a:endParaRPr lang="en-GB" sz="2800" b="1" dirty="0"/>
          </a:p>
        </p:txBody>
      </p:sp>
      <p:sp>
        <p:nvSpPr>
          <p:cNvPr id="3" name="Content Placeholder 2">
            <a:extLst>
              <a:ext uri="{FF2B5EF4-FFF2-40B4-BE49-F238E27FC236}">
                <a16:creationId xmlns:a16="http://schemas.microsoft.com/office/drawing/2014/main" id="{09D1C69E-56DA-4ACC-836C-9CCC89FA49A5}"/>
              </a:ext>
            </a:extLst>
          </p:cNvPr>
          <p:cNvSpPr>
            <a:spLocks noGrp="1"/>
          </p:cNvSpPr>
          <p:nvPr>
            <p:ph idx="1"/>
          </p:nvPr>
        </p:nvSpPr>
        <p:spPr>
          <a:xfrm>
            <a:off x="838200" y="1171852"/>
            <a:ext cx="10515600" cy="5009492"/>
          </a:xfrm>
        </p:spPr>
        <p:txBody>
          <a:bodyPr>
            <a:normAutofit fontScale="92500" lnSpcReduction="10000"/>
          </a:bodyPr>
          <a:lstStyle/>
          <a:p>
            <a:pPr marL="0" marR="0"/>
            <a:r>
              <a:rPr lang="el-GR" sz="1800" dirty="0">
                <a:effectLst/>
                <a:latin typeface="Times New Roman" panose="02020603050405020304" pitchFamily="18" charset="0"/>
                <a:ea typeface="Times New Roman" panose="02020603050405020304" pitchFamily="18" charset="0"/>
              </a:rPr>
              <a:t>Το </a:t>
            </a:r>
            <a:r>
              <a:rPr lang="en-GB" sz="1800" dirty="0">
                <a:effectLst/>
                <a:latin typeface="Times New Roman" panose="02020603050405020304" pitchFamily="18" charset="0"/>
                <a:ea typeface="Times New Roman" panose="02020603050405020304" pitchFamily="18" charset="0"/>
              </a:rPr>
              <a:t>Factoring</a:t>
            </a:r>
            <a:r>
              <a:rPr lang="el-GR" sz="1800" dirty="0">
                <a:effectLst/>
                <a:latin typeface="Times New Roman" panose="02020603050405020304" pitchFamily="18" charset="0"/>
                <a:ea typeface="Times New Roman" panose="02020603050405020304" pitchFamily="18" charset="0"/>
              </a:rPr>
              <a:t> (πρακτορεία επιχειρηματικών απαιτήσεων) αποτελεί δέσμη χρηματοοικονομικών υπηρεσιών, οι οποίες καλύπτουν ανάγκες επιχειρήσεων που πωλούν προϊόντα ή παρέχουν υπηρεσίες με βραχυπρόθεσμη πίστωση σε πελάτες με επαναληπτική κατά κανόνα αγοραστική συμπεριφορά. Πρόκειται για σύναψη σύμβασης μεταξύ του πράκτορα (εταιρεία ή τραπεζική μονάδα </a:t>
            </a:r>
            <a:r>
              <a:rPr lang="en-GB" sz="1800" dirty="0">
                <a:effectLst/>
                <a:latin typeface="Times New Roman" panose="02020603050405020304" pitchFamily="18" charset="0"/>
                <a:ea typeface="Times New Roman" panose="02020603050405020304" pitchFamily="18" charset="0"/>
              </a:rPr>
              <a:t>Factoring</a:t>
            </a:r>
            <a:r>
              <a:rPr lang="el-GR" sz="1800" dirty="0">
                <a:effectLst/>
                <a:latin typeface="Times New Roman" panose="02020603050405020304" pitchFamily="18" charset="0"/>
                <a:ea typeface="Times New Roman" panose="02020603050405020304" pitchFamily="18" charset="0"/>
              </a:rPr>
              <a:t>) και του προμηθευτή, βάσει της οποίας ο προμηθευτής (εκχωρητής) εκχωρεί στον πράκτορα τις απαιτήσεις του έναντι των πελατών (οφειλετών) του. </a:t>
            </a:r>
            <a:endParaRPr lang="en-GB" sz="1800" dirty="0">
              <a:effectLst/>
              <a:latin typeface="Times New Roman" panose="02020603050405020304" pitchFamily="18" charset="0"/>
              <a:ea typeface="Times New Roman" panose="02020603050405020304" pitchFamily="18" charset="0"/>
            </a:endParaRPr>
          </a:p>
          <a:p>
            <a:pPr marL="0" marR="0"/>
            <a:r>
              <a:rPr lang="el-GR" sz="1800" dirty="0">
                <a:effectLst/>
                <a:latin typeface="Times New Roman" panose="02020603050405020304" pitchFamily="18" charset="0"/>
                <a:ea typeface="Times New Roman" panose="02020603050405020304" pitchFamily="18" charset="0"/>
              </a:rPr>
              <a:t>Ο πράκτορας μπορεί να αναλάβει τη διαχείριση, λογιστική παρακολούθηση, είσπραξη των επιχειρηματικών απαιτήσεων, τη χορήγηση προκαταβολών (χρηματοδότηση) επί της αξίας τους, καθώς και την κάλυψη του πιστωτικού κινδύνου </a:t>
            </a:r>
            <a:endParaRPr lang="en-GB" sz="1800" dirty="0">
              <a:effectLst/>
              <a:latin typeface="Times New Roman" panose="02020603050405020304" pitchFamily="18" charset="0"/>
              <a:ea typeface="Times New Roman" panose="02020603050405020304" pitchFamily="18" charset="0"/>
            </a:endParaRPr>
          </a:p>
          <a:p>
            <a:pPr marL="0" marR="0">
              <a:lnSpc>
                <a:spcPct val="107000"/>
              </a:lnSpc>
              <a:spcBef>
                <a:spcPts val="200"/>
              </a:spcBef>
              <a:spcAft>
                <a:spcPts val="0"/>
              </a:spcAft>
            </a:pPr>
            <a:r>
              <a:rPr lang="el-GR"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Οι υπηρεσίες </a:t>
            </a:r>
            <a:r>
              <a:rPr lang="en-GB"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Factoring</a:t>
            </a:r>
            <a:r>
              <a:rPr lang="el-GR"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διακρίνονται σε: </a:t>
            </a:r>
            <a:endParaRPr lang="en-GB"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εγχώριο και διεθνές </a:t>
            </a:r>
            <a:r>
              <a:rPr lang="en-GB" sz="1800" dirty="0">
                <a:effectLst/>
                <a:latin typeface="Calibri" panose="020F0502020204030204" pitchFamily="34" charset="0"/>
                <a:ea typeface="Calibri" panose="020F0502020204030204" pitchFamily="34" charset="0"/>
                <a:cs typeface="Times New Roman" panose="02020603050405020304" pitchFamily="18" charset="0"/>
              </a:rPr>
              <a:t>Factoring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ανάλογα με την χώρα στην οποία δραστηριοποιούνται ο προμηθευτής και ο οφειλέτης των απαιτήσεων. Το εγχώριο </a:t>
            </a:r>
            <a:r>
              <a:rPr lang="en-GB" sz="1800" dirty="0">
                <a:effectLst/>
                <a:latin typeface="Calibri" panose="020F0502020204030204" pitchFamily="34" charset="0"/>
                <a:ea typeface="Calibri" panose="020F0502020204030204" pitchFamily="34" charset="0"/>
                <a:cs typeface="Times New Roman" panose="02020603050405020304" pitchFamily="18" charset="0"/>
              </a:rPr>
              <a:t>Factoring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αφορά την εκχώρηση απαιτήσεων από την εγχώρια αγορά και το διεθνές αφορά την εκχώρηση απαιτήσεων που εξάγονται ή εισάγονται από την αλλοδαπή</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Factoring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«Προεξόφληση Τιμολογίων» ανάλογα με την γνωστοποίηση της εκχώρησης στον οφειλέτη (αγοραστή) ή όχι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Factoring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δικαίωμα Αναγωγής», εάν ο πιστωτικός κίνδυνος των οφειλετών παραμένει στον προμηθευτή (εκχωρητή) ή «</a:t>
            </a:r>
            <a:r>
              <a:rPr lang="en-GB" sz="1800" dirty="0">
                <a:effectLst/>
                <a:latin typeface="Calibri" panose="020F0502020204030204" pitchFamily="34" charset="0"/>
                <a:ea typeface="Calibri" panose="020F0502020204030204" pitchFamily="34" charset="0"/>
                <a:cs typeface="Times New Roman" panose="02020603050405020304" pitchFamily="18" charset="0"/>
              </a:rPr>
              <a:t>Factoring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χωρίς Δικαίωμα Αναγωγής», εάν ο Πράκτορας αναλαμβάνει τον πιστωτικό κίνδυνο των οφειλετών (αγοραστών)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93461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E0D0-6FF2-46E3-83D0-2AF568B660C6}"/>
              </a:ext>
            </a:extLst>
          </p:cNvPr>
          <p:cNvSpPr>
            <a:spLocks noGrp="1"/>
          </p:cNvSpPr>
          <p:nvPr>
            <p:ph type="title"/>
          </p:nvPr>
        </p:nvSpPr>
        <p:spPr/>
        <p:txBody>
          <a:bodyPr/>
          <a:lstStyle/>
          <a:p>
            <a:r>
              <a:rPr kumimoji="0" lang="el-GR" sz="3200" b="0" i="0" u="none" strike="noStrike" kern="1200" cap="none" spc="0" normalizeH="0" baseline="0" noProof="0" dirty="0">
                <a:ln>
                  <a:noFill/>
                </a:ln>
                <a:solidFill>
                  <a:srgbClr val="000000"/>
                </a:solidFill>
                <a:effectLst/>
                <a:uLnTx/>
                <a:uFillTx/>
                <a:ea typeface="+mj-ea"/>
                <a:cs typeface="+mj-cs"/>
              </a:rPr>
              <a:t>Εισαγωγικό Σημείωμα περί Χρηματοδοτήσεων </a:t>
            </a:r>
            <a:r>
              <a:rPr kumimoji="0" lang="el-GR" sz="1400" b="0" i="0" u="none" strike="noStrike" kern="1200" cap="none" spc="0" normalizeH="0" baseline="0" noProof="0" dirty="0">
                <a:ln>
                  <a:noFill/>
                </a:ln>
                <a:solidFill>
                  <a:srgbClr val="000000"/>
                </a:solidFill>
                <a:effectLst/>
                <a:uLnTx/>
                <a:uFillTx/>
                <a:ea typeface="+mj-ea"/>
                <a:cs typeface="+mj-cs"/>
              </a:rPr>
              <a:t>συνέχεια</a:t>
            </a:r>
            <a:endParaRPr lang="en-GB" dirty="0"/>
          </a:p>
        </p:txBody>
      </p:sp>
      <p:sp>
        <p:nvSpPr>
          <p:cNvPr id="3" name="Content Placeholder 2">
            <a:extLst>
              <a:ext uri="{FF2B5EF4-FFF2-40B4-BE49-F238E27FC236}">
                <a16:creationId xmlns:a16="http://schemas.microsoft.com/office/drawing/2014/main" id="{10D276E1-0EB1-4815-B90B-8446C297A05F}"/>
              </a:ext>
            </a:extLst>
          </p:cNvPr>
          <p:cNvSpPr>
            <a:spLocks noGrp="1"/>
          </p:cNvSpPr>
          <p:nvPr>
            <p:ph idx="1"/>
          </p:nvPr>
        </p:nvSpPr>
        <p:spPr/>
        <p:txBody>
          <a:bodyPr>
            <a:normAutofit fontScale="92500" lnSpcReduction="10000"/>
          </a:bodyPr>
          <a:lstStyle/>
          <a:p>
            <a:r>
              <a:rPr lang="el-GR" dirty="0"/>
              <a:t>Σε κάθε επιχείρηση που χαρακτηρίζεται επιτυχημένη (καλύπτει το σύνολο των δαπανών της από τη λειτουργία της και έχει πετύχει τους στόχους που εκείνη έχει θέση) έχει μια ομάδα διοίκησης με κοινό όραμα, στόχους και διάκριση αρμοδιοτήτων.</a:t>
            </a:r>
          </a:p>
          <a:p>
            <a:r>
              <a:rPr lang="el-GR" dirty="0"/>
              <a:t>Η έμφαση στη λεπτομέρεια, η κατανόηση της δυναμικής εξέλιξης της αγοράς, οι άπειρες ώρες εργασίας με οργάνωση, η αντίληψη των ιδιαιτεροτήτων κάθε κλάδου επιχειρηματικής δραστηριότητας και η δυνατότητα διαμόρφωσης εναλλακτικών σεναρίων αντιμετώπισης απρόβλεπτων συνθηκών αποτελούν θεμελιώδη στοιχεία στη βιωσιμότητα, ανάπτυξη και διάκριση των επιχειρήσεων.</a:t>
            </a:r>
            <a:endParaRPr lang="en-GB" dirty="0"/>
          </a:p>
        </p:txBody>
      </p:sp>
    </p:spTree>
    <p:extLst>
      <p:ext uri="{BB962C8B-B14F-4D97-AF65-F5344CB8AC3E}">
        <p14:creationId xmlns:p14="http://schemas.microsoft.com/office/powerpoint/2010/main" val="153691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OPERATING LEASING</a:t>
            </a:r>
            <a:br>
              <a:rPr lang="en-GB" sz="2800" dirty="0"/>
            </a:br>
            <a:endParaRPr lang="el-GR" sz="2800" dirty="0"/>
          </a:p>
        </p:txBody>
      </p:sp>
      <p:pic>
        <p:nvPicPr>
          <p:cNvPr id="4" name="Content Placeholder 3"/>
          <p:cNvPicPr>
            <a:picLocks noGrp="1" noChangeAspect="1"/>
          </p:cNvPicPr>
          <p:nvPr>
            <p:ph idx="1"/>
          </p:nvPr>
        </p:nvPicPr>
        <p:blipFill>
          <a:blip r:embed="rId2"/>
          <a:stretch>
            <a:fillRect/>
          </a:stretch>
        </p:blipFill>
        <p:spPr>
          <a:xfrm>
            <a:off x="838200" y="1393363"/>
            <a:ext cx="5913763" cy="3303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62" y="4724804"/>
            <a:ext cx="6381750" cy="2000250"/>
          </a:xfrm>
          <a:prstGeom prst="rect">
            <a:avLst/>
          </a:prstGeom>
        </p:spPr>
      </p:pic>
    </p:spTree>
    <p:extLst>
      <p:ext uri="{BB962C8B-B14F-4D97-AF65-F5344CB8AC3E}">
        <p14:creationId xmlns:p14="http://schemas.microsoft.com/office/powerpoint/2010/main" val="235577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C8D4-D35F-4AC5-9145-387DDC3CB8B8}"/>
              </a:ext>
            </a:extLst>
          </p:cNvPr>
          <p:cNvSpPr>
            <a:spLocks noGrp="1"/>
          </p:cNvSpPr>
          <p:nvPr>
            <p:ph type="title"/>
          </p:nvPr>
        </p:nvSpPr>
        <p:spPr>
          <a:xfrm>
            <a:off x="838200" y="365126"/>
            <a:ext cx="10515600" cy="833360"/>
          </a:xfrm>
        </p:spPr>
        <p:txBody>
          <a:bodyPr>
            <a:normAutofit/>
          </a:bodyPr>
          <a:lstStyle/>
          <a:p>
            <a:r>
              <a:rPr lang="el-GR" sz="2800" dirty="0"/>
              <a:t>ΠΗΓΕΣ ΧΡΗΜΑΤΟΔΟΤΗΣΗΣ – Εργαλεία Εγγυοδοσίας Δανεισμού</a:t>
            </a:r>
            <a:endParaRPr lang="en-GB" sz="2800" dirty="0"/>
          </a:p>
        </p:txBody>
      </p:sp>
      <p:sp>
        <p:nvSpPr>
          <p:cNvPr id="3" name="Content Placeholder 2">
            <a:extLst>
              <a:ext uri="{FF2B5EF4-FFF2-40B4-BE49-F238E27FC236}">
                <a16:creationId xmlns:a16="http://schemas.microsoft.com/office/drawing/2014/main" id="{973C06C7-EFF9-48FF-95C3-3FFD276D7A21}"/>
              </a:ext>
            </a:extLst>
          </p:cNvPr>
          <p:cNvSpPr>
            <a:spLocks noGrp="1"/>
          </p:cNvSpPr>
          <p:nvPr>
            <p:ph idx="1"/>
          </p:nvPr>
        </p:nvSpPr>
        <p:spPr>
          <a:xfrm>
            <a:off x="838200" y="1740023"/>
            <a:ext cx="10515600" cy="4598633"/>
          </a:xfrm>
        </p:spPr>
        <p:txBody>
          <a:bodyPr>
            <a:normAutofit fontScale="77500" lnSpcReduction="20000"/>
          </a:bodyPr>
          <a:lstStyle/>
          <a:p>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Δάνεια από την Ομογένεια:  Hellenic </a:t>
            </a:r>
            <a:r>
              <a:rPr lang="el-GR"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Award</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αφορά άτοκο δάνειο έως 500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χιλ</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ευρώ, με αποπληρωμή εντός της πενταετίας</a:t>
            </a:r>
          </a:p>
          <a:p>
            <a:r>
              <a:rPr lang="el-GR" sz="1800" dirty="0">
                <a:effectLst/>
                <a:latin typeface="Times New Roman" panose="02020603050405020304" pitchFamily="18" charset="0"/>
                <a:ea typeface="Times New Roman" panose="02020603050405020304" pitchFamily="18" charset="0"/>
              </a:rPr>
              <a:t>«</a:t>
            </a:r>
            <a:r>
              <a:rPr lang="el-GR" sz="1800" dirty="0">
                <a:solidFill>
                  <a:srgbClr val="0070C0"/>
                </a:solidFill>
                <a:effectLst/>
                <a:latin typeface="Times New Roman" panose="02020603050405020304" pitchFamily="18" charset="0"/>
                <a:ea typeface="Times New Roman" panose="02020603050405020304" pitchFamily="18" charset="0"/>
              </a:rPr>
              <a:t>Εργαλειοθήκη Ανταγωνιστικότητας Μικρών και Πολύ Μικρών Επιχειρήσεων</a:t>
            </a:r>
            <a:r>
              <a:rPr lang="el-GR" sz="1800" dirty="0">
                <a:effectLst/>
                <a:latin typeface="Times New Roman" panose="02020603050405020304" pitchFamily="18" charset="0"/>
                <a:ea typeface="Times New Roman" panose="02020603050405020304" pitchFamily="18" charset="0"/>
              </a:rPr>
              <a:t>» του Ε.Π. «Ανταγωνιστικότητα, Επιχειρηματικότητα και Καινοτομία (</a:t>
            </a:r>
            <a:r>
              <a:rPr lang="el-GR" sz="1800" dirty="0" err="1">
                <a:effectLst/>
                <a:latin typeface="Times New Roman" panose="02020603050405020304" pitchFamily="18" charset="0"/>
                <a:ea typeface="Times New Roman" panose="02020603050405020304" pitchFamily="18" charset="0"/>
              </a:rPr>
              <a:t>ΕΠΑνΕΚ</a:t>
            </a:r>
            <a:r>
              <a:rPr lang="el-GR" sz="1800" dirty="0">
                <a:effectLst/>
                <a:latin typeface="Times New Roman" panose="02020603050405020304" pitchFamily="18" charset="0"/>
                <a:ea typeface="Times New Roman" panose="02020603050405020304" pitchFamily="18" charset="0"/>
              </a:rPr>
              <a:t>)», ΕΣΠΑ 2014 – 2020. Η Πρόσκληση υποβολής αιτήσεων χρηματοδότησης επενδυτικών σχεδίων στη Δράση λήγει την 31/01/2021 </a:t>
            </a:r>
          </a:p>
          <a:p>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Trade </a:t>
            </a:r>
            <a:r>
              <a:rPr lang="el-G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Finance</a:t>
            </a:r>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Facility</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Πρόκειται για ένα προϊόν που θα βοηθήσει στη σταδιακή µ</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είωση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όγκου των μεταχρονολογημένων επιταγών, ενισχύοντας και την αγορά του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factoring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έτσι ώστε σιγά-σιγά να εξαλειφθεί η παγκόσμια πρωτοτυπία της ελληνικής αγοράς που μετατρέπει την επιταγή από µ</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έσο</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πληρωµής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µ</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έσο</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πίστωσης.</a:t>
            </a:r>
          </a:p>
          <a:p>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Εγγυητικές επιστολές του ΕΣΠΑ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Αναπτυξιακό Ταμείο σε συνεργασία με την Αναπτυξιακή Τράπεζα Επενδύσεων µε στόχο τη διευκόλυνση της έκδοσης Ε/Ε που απαιτούνται από τις επιχειρήσεις για να λάβουν την προκαταβολή του ΕΣΠΑ.</a:t>
            </a:r>
          </a:p>
          <a:p>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Ταμείο Εγγυοδοσίας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δάνεια κεφαλαίου κίνησης σε μικρομεσαίες και μεγάλες επιχειρήσεις µε 8ο% εγγύηση από την Αναπτυξιακή Τράπεζα </a:t>
            </a:r>
          </a:p>
          <a:p>
            <a:pPr marL="0" marR="0">
              <a:lnSpc>
                <a:spcPct val="107000"/>
              </a:lnSpc>
              <a:spcBef>
                <a:spcPts val="0"/>
              </a:spcBef>
              <a:spcAft>
                <a:spcPts val="800"/>
              </a:spcAft>
            </a:pPr>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Ταμείο Εγγυοδοσίας επενδυτικών δανείων</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αφορά δάνεια επενδυτικού σκοπού σε μικρομεσαίες επιχειρήσεις µε έως 8θ% 	εγγύηση από Ευρωπαϊκό Ταμείο Επενδύσεων (EIF). Οι εγγυήσεις θα παρέχονται στις τράπεζες µε μηδενικό κόστος και 	αυτές µε τη σειρά τους θα χορηγούν δάνεια µε χαμηλότερο επιτόκιο, μεγαλύτερη περίοδο αποπληρωμής και μειωμένες 	εξασφαλίσεις</a:t>
            </a:r>
          </a:p>
          <a:p>
            <a:pPr marL="0" marR="0">
              <a:lnSpc>
                <a:spcPct val="107000"/>
              </a:lnSpc>
              <a:spcBef>
                <a:spcPts val="0"/>
              </a:spcBef>
              <a:spcAft>
                <a:spcPts val="800"/>
              </a:spcAft>
            </a:pPr>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Εγγυημένα δάνεια από την Τράπεζα Εμπορίου και Ανάπτυξης Ευξείνου Πόντου (</a:t>
            </a:r>
            <a:r>
              <a:rPr lang="el-G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Black</a:t>
            </a:r>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Sea Trade &amp; Development Bank).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a:t>
            </a:r>
            <a:r>
              <a:rPr lang="el-GR" sz="1800" dirty="0">
                <a:effectLst/>
                <a:latin typeface="Calibri" panose="020F0502020204030204" pitchFamily="34" charset="0"/>
                <a:ea typeface="Calibri" panose="020F0502020204030204" pitchFamily="34" charset="0"/>
                <a:cs typeface="Times New Roman" panose="02020603050405020304" pitchFamily="18" charset="0"/>
              </a:rPr>
              <a:t>γγυάται δάνεια της Παρευξείνιας σε ελληνικές επιχειρήσεις µε έδρα τη Βόρεια Ελλάδα.</a:t>
            </a:r>
          </a:p>
          <a:p>
            <a:pPr marL="0">
              <a:lnSpc>
                <a:spcPct val="107000"/>
              </a:lnSpc>
              <a:spcBef>
                <a:spcPts val="0"/>
              </a:spcBef>
              <a:spcAft>
                <a:spcPts val="800"/>
              </a:spcAft>
            </a:pPr>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ΤΕΠIΧ ΙΙ.</a:t>
            </a:r>
            <a:r>
              <a:rPr lang="el-G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Θα διατεθούν επιπρόσθετα 850 εκατ. ευρώ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ευρώ</a:t>
            </a:r>
            <a:r>
              <a:rPr lang="el-GR" sz="1800" dirty="0">
                <a:effectLst/>
                <a:latin typeface="Calibri" panose="020F0502020204030204" pitchFamily="34" charset="0"/>
                <a:ea typeface="Calibri" panose="020F0502020204030204" pitchFamily="34" charset="0"/>
                <a:cs typeface="Times New Roman" panose="02020603050405020304" pitchFamily="18" charset="0"/>
              </a:rPr>
              <a:t> -µε τραπεζική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μόχλευση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συνεργασία με την Ελληνική Αναπτυξιακή Τράπεζα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94618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BARTER AGREEMENTS</a:t>
            </a:r>
            <a:endParaRPr lang="el-GR" sz="2800" b="1" dirty="0"/>
          </a:p>
        </p:txBody>
      </p:sp>
      <p:pic>
        <p:nvPicPr>
          <p:cNvPr id="4" name="Content Placeholder 3"/>
          <p:cNvPicPr>
            <a:picLocks noGrp="1" noChangeAspect="1"/>
          </p:cNvPicPr>
          <p:nvPr>
            <p:ph idx="1"/>
          </p:nvPr>
        </p:nvPicPr>
        <p:blipFill>
          <a:blip r:embed="rId2"/>
          <a:stretch>
            <a:fillRect/>
          </a:stretch>
        </p:blipFill>
        <p:spPr>
          <a:xfrm>
            <a:off x="838200" y="1776631"/>
            <a:ext cx="5051887" cy="3608491"/>
          </a:xfrm>
          <a:prstGeom prst="rect">
            <a:avLst/>
          </a:prstGeom>
        </p:spPr>
      </p:pic>
      <p:sp>
        <p:nvSpPr>
          <p:cNvPr id="5" name="TextBox 4">
            <a:extLst>
              <a:ext uri="{FF2B5EF4-FFF2-40B4-BE49-F238E27FC236}">
                <a16:creationId xmlns:a16="http://schemas.microsoft.com/office/drawing/2014/main" id="{7EE22821-724F-4B18-B0E7-7E300117E29B}"/>
              </a:ext>
            </a:extLst>
          </p:cNvPr>
          <p:cNvSpPr txBox="1"/>
          <p:nvPr/>
        </p:nvSpPr>
        <p:spPr>
          <a:xfrm>
            <a:off x="6604985" y="2831055"/>
            <a:ext cx="4012707" cy="3139321"/>
          </a:xfrm>
          <a:prstGeom prst="rect">
            <a:avLst/>
          </a:prstGeom>
          <a:noFill/>
        </p:spPr>
        <p:txBody>
          <a:bodyPr wrap="square">
            <a:spAutoFit/>
          </a:bodyPr>
          <a:lstStyle/>
          <a:p>
            <a:r>
              <a:rPr lang="en-US" dirty="0">
                <a:latin typeface="+mj-lt"/>
              </a:rPr>
              <a:t>A </a:t>
            </a:r>
            <a:r>
              <a:rPr lang="en-US" b="1" dirty="0">
                <a:latin typeface="+mj-lt"/>
              </a:rPr>
              <a:t>barter agreement</a:t>
            </a:r>
            <a:r>
              <a:rPr lang="en-US" dirty="0">
                <a:latin typeface="+mj-lt"/>
              </a:rPr>
              <a:t> outlines a trade of goods or services without the use of money. This type of arrangement is common between two (2) parties that are repeatedly transacting business with each other. A barter agreement can either be a fixed agreement, where both parties are required to deliver by a specific date, or an ongoing arrangement.</a:t>
            </a:r>
            <a:endParaRPr lang="en-GB" dirty="0">
              <a:latin typeface="+mj-lt"/>
            </a:endParaRPr>
          </a:p>
        </p:txBody>
      </p:sp>
    </p:spTree>
    <p:extLst>
      <p:ext uri="{BB962C8B-B14F-4D97-AF65-F5344CB8AC3E}">
        <p14:creationId xmlns:p14="http://schemas.microsoft.com/office/powerpoint/2010/main" val="396506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C407-6E23-4FE0-8119-212EDF1ECC2F}"/>
              </a:ext>
            </a:extLst>
          </p:cNvPr>
          <p:cNvSpPr>
            <a:spLocks noGrp="1"/>
          </p:cNvSpPr>
          <p:nvPr>
            <p:ph type="title"/>
          </p:nvPr>
        </p:nvSpPr>
        <p:spPr/>
        <p:txBody>
          <a:bodyPr/>
          <a:lstStyle/>
          <a:p>
            <a:r>
              <a:rPr lang="el-GR" dirty="0"/>
              <a:t>Βασικά περί Πηγών Χρηματοδότησης</a:t>
            </a:r>
            <a:endParaRPr lang="en-GB" dirty="0"/>
          </a:p>
        </p:txBody>
      </p:sp>
      <p:sp>
        <p:nvSpPr>
          <p:cNvPr id="3" name="Content Placeholder 2">
            <a:extLst>
              <a:ext uri="{FF2B5EF4-FFF2-40B4-BE49-F238E27FC236}">
                <a16:creationId xmlns:a16="http://schemas.microsoft.com/office/drawing/2014/main" id="{425AFD77-F37C-4A5F-B277-16822F468FA2}"/>
              </a:ext>
            </a:extLst>
          </p:cNvPr>
          <p:cNvSpPr>
            <a:spLocks noGrp="1"/>
          </p:cNvSpPr>
          <p:nvPr>
            <p:ph idx="1"/>
          </p:nvPr>
        </p:nvSpPr>
        <p:spPr/>
        <p:txBody>
          <a:bodyPr>
            <a:normAutofit fontScale="62500" lnSpcReduction="20000"/>
          </a:bodyPr>
          <a:lstStyle/>
          <a:p>
            <a:r>
              <a:rPr lang="el-GR" dirty="0"/>
              <a:t>ΙΔΙΑ ΚΕΦΑΛΑΙΑ: αποτελούν τη συνεισφορά  του/των μετόχων στην επιχείρηση. Είναι ακριβότερα των ξένων καθότι δεν έχουν καμία διασφάλιση αλλά έχουν υψηλή προσδοκία για υπεραξία και απόδοση.</a:t>
            </a:r>
          </a:p>
          <a:p>
            <a:r>
              <a:rPr lang="el-GR" dirty="0"/>
              <a:t>ΕΠΙΧΟΡΗΓΗΣΕΙΣ: είναι η συνεισφορά της κοινωνίας/ πολιτείας στην επιχείρηση για να την υποστηρίξουν να επιτύχει μια αξιολογημένη (κοινωνικά) θετικά δραστηριότητα (θέσεις εργασίας, καινοτομία, περιφερειακή ανάπτυξη, υποκατάσταση εισαγωγών, εξαγωγές </a:t>
            </a:r>
            <a:r>
              <a:rPr lang="el-GR" dirty="0" err="1"/>
              <a:t>κλπ</a:t>
            </a:r>
            <a:r>
              <a:rPr lang="el-GR" dirty="0"/>
              <a:t>). </a:t>
            </a:r>
          </a:p>
          <a:p>
            <a:r>
              <a:rPr lang="el-GR" dirty="0"/>
              <a:t>ΞΕΝΑ ΚΕΦΑΛΑΙΑ: Διακρίνονται με βάση το χρόνο αποπληρωμής τους σε </a:t>
            </a:r>
            <a:r>
              <a:rPr lang="el-GR" dirty="0" err="1"/>
              <a:t>βραχυ</a:t>
            </a:r>
            <a:r>
              <a:rPr lang="el-GR" dirty="0"/>
              <a:t> και μακροπρόθεσμα. Τα βραχυπρόθεσμα χρηματοδοτούν ουσιαστικά το απαιτούμενο κεφάλαιο κίνησης και τα μακροπρόθεσμα χρηματοδοτούν πάγιες επενδύσεις (ενσώματες {πχ μηχανήματα} και ασώματες{πχ πατέντες}). Στα βραχυπρόθεσμα ξένα κεφάλαια συγκαταλέγονται οι πιστωτές, οι προμηθευτές και όποια υποχρέωση προς 3</a:t>
            </a:r>
            <a:r>
              <a:rPr lang="el-GR" baseline="30000" dirty="0"/>
              <a:t>ους</a:t>
            </a:r>
            <a:r>
              <a:rPr lang="el-GR" dirty="0"/>
              <a:t> (πχ εργαζόμενοι, ΕΦΚΑ, Δημόσιο, ΔΕΚΟ) είναι πληρωτέα σε λιγότερο από 12 μήνες. Τα μακροπρόθεσμα ξένα κεφάλαια πρέπει να χρηματοδοτούν κατ’ αποκλειστικότητα μαζί με τα ίδια κεφάλαια τις τοποθετήσεις – επενδύσεις παγίων οι οποίες δεν πρέπει να χρηματοδοτούνται από βραχυπρόθεσμο δανεισμό. (Σύνολο Παγίων </a:t>
            </a:r>
            <a:endParaRPr lang="en-GB" dirty="0"/>
          </a:p>
        </p:txBody>
      </p:sp>
    </p:spTree>
    <p:extLst>
      <p:ext uri="{BB962C8B-B14F-4D97-AF65-F5344CB8AC3E}">
        <p14:creationId xmlns:p14="http://schemas.microsoft.com/office/powerpoint/2010/main" val="420845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7F20-296B-422E-9828-8956C6AC5192}"/>
              </a:ext>
            </a:extLst>
          </p:cNvPr>
          <p:cNvSpPr>
            <a:spLocks noGrp="1"/>
          </p:cNvSpPr>
          <p:nvPr>
            <p:ph type="title"/>
          </p:nvPr>
        </p:nvSpPr>
        <p:spPr/>
        <p:txBody>
          <a:bodyPr>
            <a:normAutofit fontScale="90000"/>
          </a:bodyPr>
          <a:lstStyle/>
          <a:p>
            <a:r>
              <a:rPr lang="el-GR" dirty="0"/>
              <a:t>ΚΑΤΑΝΟΗΣΗ ΤΩΝ ΔΙΑΦΟΡΩΝ ΜΕΤΑΞΥ ΤΩΝ ΠΗΓΩΝ ΚΕΦΑΛΑΙΩΝ</a:t>
            </a:r>
            <a:endParaRPr lang="en-GB" dirty="0"/>
          </a:p>
        </p:txBody>
      </p:sp>
      <p:graphicFrame>
        <p:nvGraphicFramePr>
          <p:cNvPr id="6" name="Content Placeholder 5">
            <a:extLst>
              <a:ext uri="{FF2B5EF4-FFF2-40B4-BE49-F238E27FC236}">
                <a16:creationId xmlns:a16="http://schemas.microsoft.com/office/drawing/2014/main" id="{F1D5E2E1-8D7A-4BE9-8BD6-A2CDE2B529A9}"/>
              </a:ext>
            </a:extLst>
          </p:cNvPr>
          <p:cNvGraphicFramePr>
            <a:graphicFrameLocks noGrp="1"/>
          </p:cNvGraphicFramePr>
          <p:nvPr>
            <p:ph idx="1"/>
          </p:nvPr>
        </p:nvGraphicFramePr>
        <p:xfrm>
          <a:off x="1667510" y="2446306"/>
          <a:ext cx="8856980" cy="3217926"/>
        </p:xfrm>
        <a:graphic>
          <a:graphicData uri="http://schemas.openxmlformats.org/drawingml/2006/table">
            <a:tbl>
              <a:tblPr firstRow="1" firstCol="1" bandRow="1"/>
              <a:tblGrid>
                <a:gridCol w="2740025">
                  <a:extLst>
                    <a:ext uri="{9D8B030D-6E8A-4147-A177-3AD203B41FA5}">
                      <a16:colId xmlns:a16="http://schemas.microsoft.com/office/drawing/2014/main" val="37996254"/>
                    </a:ext>
                  </a:extLst>
                </a:gridCol>
                <a:gridCol w="1300480">
                  <a:extLst>
                    <a:ext uri="{9D8B030D-6E8A-4147-A177-3AD203B41FA5}">
                      <a16:colId xmlns:a16="http://schemas.microsoft.com/office/drawing/2014/main" val="2850729810"/>
                    </a:ext>
                  </a:extLst>
                </a:gridCol>
                <a:gridCol w="1614170">
                  <a:extLst>
                    <a:ext uri="{9D8B030D-6E8A-4147-A177-3AD203B41FA5}">
                      <a16:colId xmlns:a16="http://schemas.microsoft.com/office/drawing/2014/main" val="3002826339"/>
                    </a:ext>
                  </a:extLst>
                </a:gridCol>
                <a:gridCol w="1600200">
                  <a:extLst>
                    <a:ext uri="{9D8B030D-6E8A-4147-A177-3AD203B41FA5}">
                      <a16:colId xmlns:a16="http://schemas.microsoft.com/office/drawing/2014/main" val="715726993"/>
                    </a:ext>
                  </a:extLst>
                </a:gridCol>
                <a:gridCol w="1602105">
                  <a:extLst>
                    <a:ext uri="{9D8B030D-6E8A-4147-A177-3AD203B41FA5}">
                      <a16:colId xmlns:a16="http://schemas.microsoft.com/office/drawing/2014/main" val="1723494272"/>
                    </a:ext>
                  </a:extLst>
                </a:gridCol>
              </a:tblGrid>
              <a:tr h="0">
                <a:tc>
                  <a:txBody>
                    <a:bodyPr/>
                    <a:lstStyle/>
                    <a:p>
                      <a:pPr marL="0" marR="0">
                        <a:lnSpc>
                          <a:spcPct val="107000"/>
                        </a:lnSpc>
                        <a:spcBef>
                          <a:spcPts val="0"/>
                        </a:spcBef>
                        <a:spcAft>
                          <a:spcPts val="0"/>
                        </a:spcAft>
                      </a:pPr>
                      <a:r>
                        <a:rPr lang="el-GR" sz="2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ΠΗΓΕΣ ΚΕΦΑΛΑΙΩΝ</a:t>
                      </a:r>
                      <a:r>
                        <a:rPr lang="el-GR" sz="2000">
                          <a:effectLst/>
                          <a:latin typeface="Calibri" panose="020F0502020204030204" pitchFamily="34" charset="0"/>
                          <a:ea typeface="Calibri" panose="020F0502020204030204" pitchFamily="34" charset="0"/>
                          <a:cs typeface="Times New Roman" panose="02020603050405020304" pitchFamily="18" charset="0"/>
                        </a:rPr>
                        <a:t> - </a:t>
                      </a: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ΧΑΡΑΚΤΗΡΙΣΤΙΚΑ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ΚΙΝΔΥΝΟΣ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ΑΠΟΔΟΣΗ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ΔΙΑΣΦΑΛΙΣΕΙΣ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ΧΡΟΝΙΚΗ ΔΕΣΜΕΥΣΗ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526682"/>
                  </a:ext>
                </a:extLst>
              </a:tr>
              <a:tr h="0">
                <a:tc>
                  <a:txBody>
                    <a:bodyPr/>
                    <a:lstStyle/>
                    <a:p>
                      <a:pPr marL="0" marR="0">
                        <a:lnSpc>
                          <a:spcPct val="107000"/>
                        </a:lnSpc>
                        <a:spcBef>
                          <a:spcPts val="0"/>
                        </a:spcBef>
                        <a:spcAft>
                          <a:spcPts val="0"/>
                        </a:spcAft>
                      </a:pPr>
                      <a:r>
                        <a:rPr lang="el-GR" sz="2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ΙΔΙΑ ΚΕΦΑΛΑΙΑ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ΜΕΧΡΙ ΤΟ 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ΑΓΝΩΣΤΗ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l-GR" sz="2000">
                          <a:effectLst/>
                          <a:latin typeface="Calibri" panose="020F0502020204030204" pitchFamily="34" charset="0"/>
                          <a:ea typeface="Calibri" panose="020F0502020204030204" pitchFamily="34" charset="0"/>
                          <a:cs typeface="Times New Roman" panose="02020603050405020304" pitchFamily="18" charset="0"/>
                        </a:rPr>
                        <a:t>ΑΒΕΒΑΙΗ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ΚΑΜΙΑ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ΜΕΧΡΙ ΤΗ ΛΥΣΗ &amp; ΕΚΚΑΘΑΡΙΣΗ ΤΗΣ ΕΤΑΙΡΕΙΑΣ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833984"/>
                  </a:ext>
                </a:extLst>
              </a:tr>
              <a:tr h="0">
                <a:tc>
                  <a:txBody>
                    <a:bodyPr/>
                    <a:lstStyle/>
                    <a:p>
                      <a:pPr marL="0" marR="0">
                        <a:lnSpc>
                          <a:spcPct val="107000"/>
                        </a:lnSpc>
                        <a:spcBef>
                          <a:spcPts val="0"/>
                        </a:spcBef>
                        <a:spcAft>
                          <a:spcPts val="0"/>
                        </a:spcAft>
                      </a:pPr>
                      <a:r>
                        <a:rPr lang="el-GR" sz="20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ΞΕΝΑ ΚΕΦΑΛΑΙΑ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ΠΕΡΙΟΡΙΣΜΕΝΟΣ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ΠΡΟΚΑΘΟΡΙΣΜΕΝΗ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ΕΜΠΡΑΓΜΑΤΕΣ ΚΑΙ ΕΝΟΧΙΚΕΣ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ΠΡΟΚΑΘΟΡΙΣΜΕΝΗ</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028160"/>
                  </a:ext>
                </a:extLst>
              </a:tr>
            </a:tbl>
          </a:graphicData>
        </a:graphic>
      </p:graphicFrame>
    </p:spTree>
    <p:extLst>
      <p:ext uri="{BB962C8B-B14F-4D97-AF65-F5344CB8AC3E}">
        <p14:creationId xmlns:p14="http://schemas.microsoft.com/office/powerpoint/2010/main" val="90943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TR= M+</a:t>
            </a:r>
            <a:r>
              <a:rPr lang="el-GR" b="1" dirty="0"/>
              <a:t>β</a:t>
            </a:r>
          </a:p>
        </p:txBody>
      </p:sp>
      <p:pic>
        <p:nvPicPr>
          <p:cNvPr id="4" name="Content Placeholder 3"/>
          <p:cNvPicPr>
            <a:picLocks noGrp="1" noChangeAspect="1"/>
          </p:cNvPicPr>
          <p:nvPr>
            <p:ph idx="1"/>
          </p:nvPr>
        </p:nvPicPr>
        <p:blipFill>
          <a:blip r:embed="rId2"/>
          <a:stretch>
            <a:fillRect/>
          </a:stretch>
        </p:blipFill>
        <p:spPr>
          <a:xfrm>
            <a:off x="1581150" y="1939131"/>
            <a:ext cx="9029700" cy="4124325"/>
          </a:xfrm>
          <a:prstGeom prst="rect">
            <a:avLst/>
          </a:prstGeom>
        </p:spPr>
      </p:pic>
    </p:spTree>
    <p:extLst>
      <p:ext uri="{BB962C8B-B14F-4D97-AF65-F5344CB8AC3E}">
        <p14:creationId xmlns:p14="http://schemas.microsoft.com/office/powerpoint/2010/main" val="203031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ΧΑΡΤΟΓΡΑΦΗΣΗ ΚΙΝΔΥΝΩΝ</a:t>
            </a:r>
          </a:p>
        </p:txBody>
      </p:sp>
      <p:pic>
        <p:nvPicPr>
          <p:cNvPr id="4" name="Content Placeholder 3"/>
          <p:cNvPicPr>
            <a:picLocks noGrp="1" noChangeAspect="1"/>
          </p:cNvPicPr>
          <p:nvPr>
            <p:ph idx="1"/>
          </p:nvPr>
        </p:nvPicPr>
        <p:blipFill>
          <a:blip r:embed="rId2"/>
          <a:stretch>
            <a:fillRect/>
          </a:stretch>
        </p:blipFill>
        <p:spPr>
          <a:xfrm>
            <a:off x="779404" y="1690688"/>
            <a:ext cx="6410325" cy="3819525"/>
          </a:xfrm>
          <a:prstGeom prst="rect">
            <a:avLst/>
          </a:prstGeom>
        </p:spPr>
      </p:pic>
      <p:pic>
        <p:nvPicPr>
          <p:cNvPr id="6" name="Picture 5"/>
          <p:cNvPicPr>
            <a:picLocks noChangeAspect="1"/>
          </p:cNvPicPr>
          <p:nvPr/>
        </p:nvPicPr>
        <p:blipFill>
          <a:blip r:embed="rId3"/>
          <a:stretch>
            <a:fillRect/>
          </a:stretch>
        </p:blipFill>
        <p:spPr>
          <a:xfrm>
            <a:off x="7517476" y="2234651"/>
            <a:ext cx="3657600" cy="2505075"/>
          </a:xfrm>
          <a:prstGeom prst="rect">
            <a:avLst/>
          </a:prstGeom>
        </p:spPr>
      </p:pic>
    </p:spTree>
    <p:extLst>
      <p:ext uri="{BB962C8B-B14F-4D97-AF65-F5344CB8AC3E}">
        <p14:creationId xmlns:p14="http://schemas.microsoft.com/office/powerpoint/2010/main" val="209818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02F5-797A-42CB-9EFD-BAE1470DFBFE}"/>
              </a:ext>
            </a:extLst>
          </p:cNvPr>
          <p:cNvSpPr>
            <a:spLocks noGrp="1"/>
          </p:cNvSpPr>
          <p:nvPr>
            <p:ph type="title"/>
          </p:nvPr>
        </p:nvSpPr>
        <p:spPr/>
        <p:txBody>
          <a:bodyPr>
            <a:normAutofit/>
          </a:bodyPr>
          <a:lstStyle/>
          <a:p>
            <a:pPr algn="ctr"/>
            <a:r>
              <a:rPr lang="el-GR" sz="3200" dirty="0"/>
              <a:t>Κατανόηση της βιωσιμότητας μέσα από το εργαλείο της ανάλυσης του Νεκρού Σημείου</a:t>
            </a:r>
            <a:endParaRPr lang="en-GB" sz="3200" dirty="0"/>
          </a:p>
        </p:txBody>
      </p:sp>
      <p:pic>
        <p:nvPicPr>
          <p:cNvPr id="4" name="Content Placeholder 3" descr="Break Even Point Chart | Explanation of the Concept of Break Even ...">
            <a:extLst>
              <a:ext uri="{FF2B5EF4-FFF2-40B4-BE49-F238E27FC236}">
                <a16:creationId xmlns:a16="http://schemas.microsoft.com/office/drawing/2014/main" id="{5EC6D21A-5DEA-47FA-8F84-1464DD83F35A}"/>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767208"/>
            <a:ext cx="5181600" cy="2576121"/>
          </a:xfrm>
          <a:prstGeom prst="rect">
            <a:avLst/>
          </a:prstGeom>
          <a:noFill/>
          <a:ln>
            <a:noFill/>
          </a:ln>
        </p:spPr>
      </p:pic>
      <p:sp>
        <p:nvSpPr>
          <p:cNvPr id="5" name="Content Placeholder 4">
            <a:extLst>
              <a:ext uri="{FF2B5EF4-FFF2-40B4-BE49-F238E27FC236}">
                <a16:creationId xmlns:a16="http://schemas.microsoft.com/office/drawing/2014/main" id="{01FBE3B2-7CC6-43D8-B5DA-74BAEB291C30}"/>
              </a:ext>
            </a:extLst>
          </p:cNvPr>
          <p:cNvSpPr>
            <a:spLocks noGrp="1"/>
          </p:cNvSpPr>
          <p:nvPr>
            <p:ph sz="half" idx="2"/>
          </p:nvPr>
        </p:nvSpPr>
        <p:spPr/>
        <p:txBody>
          <a:bodyPr>
            <a:normAutofit fontScale="40000" lnSpcReduction="20000"/>
          </a:bodyPr>
          <a:lstStyle/>
          <a:p>
            <a:r>
              <a:rPr lang="el-GR" dirty="0">
                <a:latin typeface="Arial" panose="020B0604020202020204" pitchFamily="34" charset="0"/>
                <a:cs typeface="Arial" panose="020B0604020202020204" pitchFamily="34" charset="0"/>
              </a:rPr>
              <a:t>Αν για παράδειγμα παράγω Τ-</a:t>
            </a:r>
            <a:r>
              <a:rPr lang="en-US" dirty="0">
                <a:latin typeface="Arial" panose="020B0604020202020204" pitchFamily="34" charset="0"/>
                <a:cs typeface="Arial" panose="020B0604020202020204" pitchFamily="34" charset="0"/>
              </a:rPr>
              <a:t>shirts</a:t>
            </a:r>
            <a:r>
              <a:rPr lang="el-GR" dirty="0">
                <a:latin typeface="Arial" panose="020B0604020202020204" pitchFamily="34" charset="0"/>
                <a:cs typeface="Arial" panose="020B0604020202020204" pitchFamily="34" charset="0"/>
              </a:rPr>
              <a:t> και έχω σταθερές δαπάνες (ενοίκιο, λογιστής, ΔΕΚΟ, ασφαλιστική κάλυψη </a:t>
            </a:r>
            <a:r>
              <a:rPr lang="el-GR" dirty="0" err="1">
                <a:latin typeface="Arial" panose="020B0604020202020204" pitchFamily="34" charset="0"/>
                <a:cs typeface="Arial" panose="020B0604020202020204" pitchFamily="34" charset="0"/>
              </a:rPr>
              <a:t>κλπ</a:t>
            </a:r>
            <a:r>
              <a:rPr lang="el-GR" dirty="0">
                <a:latin typeface="Arial" panose="020B0604020202020204" pitchFamily="34" charset="0"/>
                <a:cs typeface="Arial" panose="020B0604020202020204" pitchFamily="34" charset="0"/>
              </a:rPr>
              <a:t>) €3,000/μήνα, ήτοι €36,000 το χρόνο. Είτε παράγω 0 προϊόν είτε 5,000 που είναι το μέγιστο της δυναμικότητας μου τα €36,000 θα είναι πάντα τα ίδια.</a:t>
            </a:r>
          </a:p>
          <a:p>
            <a:r>
              <a:rPr lang="el-GR" dirty="0">
                <a:latin typeface="Arial" panose="020B0604020202020204" pitchFamily="34" charset="0"/>
                <a:cs typeface="Arial" panose="020B0604020202020204" pitchFamily="34" charset="0"/>
              </a:rPr>
              <a:t>Αν υποθέσουμε ότι κάθε Τ-</a:t>
            </a:r>
            <a:r>
              <a:rPr lang="en-US" dirty="0">
                <a:latin typeface="Arial" panose="020B0604020202020204" pitchFamily="34" charset="0"/>
                <a:cs typeface="Arial" panose="020B0604020202020204" pitchFamily="34" charset="0"/>
              </a:rPr>
              <a:t>Shirt</a:t>
            </a:r>
            <a:r>
              <a:rPr lang="el-GR" dirty="0">
                <a:latin typeface="Arial" panose="020B0604020202020204" pitchFamily="34" charset="0"/>
                <a:cs typeface="Arial" panose="020B0604020202020204" pitchFamily="34" charset="0"/>
              </a:rPr>
              <a:t> μου στοιχίζει η παραγωγή του €10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μεταβλητό κόστος) και η τιμή πώλησης είναι €20/τεμάχιο το ερώτημα είναι πόσα Τ-</a:t>
            </a:r>
            <a:r>
              <a:rPr lang="en-US" dirty="0">
                <a:latin typeface="Arial" panose="020B0604020202020204" pitchFamily="34" charset="0"/>
                <a:cs typeface="Arial" panose="020B0604020202020204" pitchFamily="34" charset="0"/>
              </a:rPr>
              <a:t>shirts</a:t>
            </a:r>
            <a:r>
              <a:rPr lang="el-GR" dirty="0">
                <a:latin typeface="Arial" panose="020B0604020202020204" pitchFamily="34" charset="0"/>
                <a:cs typeface="Arial" panose="020B0604020202020204" pitchFamily="34" charset="0"/>
              </a:rPr>
              <a:t> πρέπει να παράγω για να καλύψω τις €36,000 (συνολικό σταθερό κόστος) και το μεταβλητό κόστος της παραγωγής.</a:t>
            </a:r>
          </a:p>
          <a:p>
            <a:r>
              <a:rPr lang="el-GR" dirty="0">
                <a:latin typeface="Arial" panose="020B0604020202020204" pitchFamily="34" charset="0"/>
                <a:cs typeface="Arial" panose="020B0604020202020204" pitchFamily="34" charset="0"/>
              </a:rPr>
              <a:t> Σταθερό Κόστος/Τιμή </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 Μεταβλητό/Μονάδα =Ν.Σ. δηλαδή: €36,000/20-10= 3,600 </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Άρα παράγοντας 3,600 Τ-</a:t>
            </a:r>
            <a:r>
              <a:rPr lang="en-US" dirty="0">
                <a:latin typeface="Arial" panose="020B0604020202020204" pitchFamily="34" charset="0"/>
                <a:cs typeface="Arial" panose="020B0604020202020204" pitchFamily="34" charset="0"/>
              </a:rPr>
              <a:t>Shirts</a:t>
            </a:r>
            <a:r>
              <a:rPr lang="el-GR" dirty="0">
                <a:latin typeface="Arial" panose="020B0604020202020204" pitchFamily="34" charset="0"/>
                <a:cs typeface="Arial" panose="020B0604020202020204" pitchFamily="34" charset="0"/>
              </a:rPr>
              <a:t> με μεταβλητό κόστος €10/</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 και πωλώντας τα €20/</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 θα έχω εισπράξει το σύνολο των σταθερών για τις 5,000 </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 δυναμικότητα και το σύνολο των μεταβλητών για τις 3,600 </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Κάθε πρόσθετη μονάδα πάνω από τις 3,600 </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 που θα παράγω και πουλάω με τα ίδια χαρακτηριστικά θα έχω κέρδος €10/</a:t>
            </a:r>
            <a:r>
              <a:rPr lang="el-GR" dirty="0" err="1">
                <a:latin typeface="Arial" panose="020B0604020202020204" pitchFamily="34" charset="0"/>
                <a:cs typeface="Arial" panose="020B0604020202020204" pitchFamily="34" charset="0"/>
              </a:rPr>
              <a:t>μον</a:t>
            </a:r>
            <a:r>
              <a:rPr lang="el-GR"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29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AC86-0AFD-4942-8F9B-ABC7972E0847}"/>
              </a:ext>
            </a:extLst>
          </p:cNvPr>
          <p:cNvSpPr>
            <a:spLocks noGrp="1"/>
          </p:cNvSpPr>
          <p:nvPr>
            <p:ph type="title"/>
          </p:nvPr>
        </p:nvSpPr>
        <p:spPr/>
        <p:txBody>
          <a:bodyPr>
            <a:normAutofit/>
          </a:bodyPr>
          <a:lstStyle/>
          <a:p>
            <a:r>
              <a:rPr lang="el-GR" sz="3200" dirty="0"/>
              <a:t>ΠΗΓΕΣ ΧΡΗΜΑΤΟΔΟΤΗΣΗΣ – ΙΔΙΑ ΚΕΦΑΛΑΙΑ</a:t>
            </a:r>
            <a:endParaRPr lang="en-GB" sz="3200" dirty="0"/>
          </a:p>
        </p:txBody>
      </p:sp>
      <p:sp>
        <p:nvSpPr>
          <p:cNvPr id="3" name="Content Placeholder 2">
            <a:extLst>
              <a:ext uri="{FF2B5EF4-FFF2-40B4-BE49-F238E27FC236}">
                <a16:creationId xmlns:a16="http://schemas.microsoft.com/office/drawing/2014/main" id="{ED425D56-14E3-4516-8796-C05F5A1F060B}"/>
              </a:ext>
            </a:extLst>
          </p:cNvPr>
          <p:cNvSpPr>
            <a:spLocks noGrp="1"/>
          </p:cNvSpPr>
          <p:nvPr>
            <p:ph idx="1"/>
          </p:nvPr>
        </p:nvSpPr>
        <p:spPr/>
        <p:txBody>
          <a:bodyPr>
            <a:normAutofit fontScale="77500" lnSpcReduction="20000"/>
          </a:bodyPr>
          <a:lstStyle/>
          <a:p>
            <a:r>
              <a:rPr lang="el-GR" dirty="0"/>
              <a:t>ΣΥΜΜΕΤΟΧΗ ΜΕΤΟΧΟΥ/ΩΝ – ΙΔΡΥΤΗ – ΕΠΙΧΕΙΡΗΜΑΤΙΑ</a:t>
            </a:r>
          </a:p>
          <a:p>
            <a:r>
              <a:rPr lang="el-GR" dirty="0"/>
              <a:t>ΣΥΜΜΕΤΟΧΗ ΣΤΟ Μ.Κ. </a:t>
            </a:r>
            <a:r>
              <a:rPr lang="en-US" sz="2300" dirty="0">
                <a:latin typeface="Arial" panose="020B0604020202020204" pitchFamily="34" charset="0"/>
                <a:cs typeface="Arial" panose="020B0604020202020204" pitchFamily="34" charset="0"/>
              </a:rPr>
              <a:t>VENTURE CAPITAL</a:t>
            </a:r>
            <a:r>
              <a:rPr lang="el-GR" sz="2300" dirty="0">
                <a:latin typeface="Arial" panose="020B0604020202020204" pitchFamily="34" charset="0"/>
                <a:cs typeface="Arial" panose="020B0604020202020204" pitchFamily="34" charset="0"/>
              </a:rPr>
              <a:t> </a:t>
            </a:r>
            <a:r>
              <a:rPr lang="el-GR" dirty="0"/>
              <a:t>(ΕΠΕΝΔΥΤΙΚΕΣ ΕΤΑΙΡΙΕΣ </a:t>
            </a:r>
            <a:r>
              <a:rPr lang="el-GR" sz="2800" dirty="0">
                <a:effectLst/>
                <a:latin typeface="Calibri" panose="020F0502020204030204" pitchFamily="34" charset="0"/>
                <a:ea typeface="Calibri" panose="020F0502020204030204" pitchFamily="34" charset="0"/>
                <a:cs typeface="Times New Roman" panose="02020603050405020304" pitchFamily="18" charset="0"/>
              </a:rPr>
              <a:t>Κεφαλαίων Επιχειρηματικού Κινδύνου </a:t>
            </a:r>
            <a:r>
              <a:rPr lang="el-GR" dirty="0"/>
              <a:t>) πχ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GREEK FUNDS</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Στόχος δράσης, η οποία προκηρύχθηκε πρόσφατα και τρέχει µέσω της Ελληνικής Αναπτυξιακής Τράπεζας Επενδύσεων (ΕΑΤΈ) ή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Ταμείο</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Συνεπένδυσης</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(Co-Investment Fund).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Τα ενδιαφερόμενα ιδιωτικά επενδυτικά σχήματα (Ταμεία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venture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private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της Ελλάδας και του εξωτερικού έχουν προσκληθεί να υποβάλουν προτάσεις στην ΕΑΤΈ για την υλοποίηση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συνεπενδύσεων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µε µ</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ορφή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ιδίων κεφαλαίων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quasi</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r>
              <a:rPr lang="el-GR" dirty="0"/>
              <a:t>ΣΥΜΜΕΤΟΧΗ ΣΤΟ Μ.Κ. </a:t>
            </a:r>
            <a:endParaRPr lang="en-US" dirty="0"/>
          </a:p>
          <a:p>
            <a:pPr lvl="1"/>
            <a:r>
              <a:rPr lang="en-US" b="1" dirty="0">
                <a:latin typeface="Arial" panose="020B0604020202020204" pitchFamily="34" charset="0"/>
                <a:cs typeface="Arial" panose="020B0604020202020204" pitchFamily="34" charset="0"/>
              </a:rPr>
              <a:t>BUSINESS ANGELS </a:t>
            </a:r>
            <a:r>
              <a:rPr lang="el-GR" dirty="0">
                <a:latin typeface="Arial" panose="020B0604020202020204" pitchFamily="34" charset="0"/>
                <a:cs typeface="Arial" panose="020B0604020202020204" pitchFamily="34" charset="0"/>
              </a:rPr>
              <a:t>πχ </a:t>
            </a:r>
            <a:r>
              <a:rPr lang="el-GR" sz="1800" b="1" dirty="0">
                <a:effectLst/>
                <a:latin typeface="Arial" panose="020B0604020202020204" pitchFamily="34" charset="0"/>
                <a:ea typeface="Calibri" panose="020F0502020204030204" pitchFamily="34" charset="0"/>
                <a:cs typeface="Arial" panose="020B0604020202020204" pitchFamily="34" charset="0"/>
              </a:rPr>
              <a:t>Ταμείο </a:t>
            </a:r>
            <a:r>
              <a:rPr lang="el-GR" sz="1800" b="1" dirty="0" err="1">
                <a:effectLst/>
                <a:latin typeface="Arial" panose="020B0604020202020204" pitchFamily="34" charset="0"/>
                <a:ea typeface="Calibri" panose="020F0502020204030204" pitchFamily="34" charset="0"/>
                <a:cs typeface="Arial" panose="020B0604020202020204" pitchFamily="34" charset="0"/>
              </a:rPr>
              <a:t>Συνεπενδύσεων</a:t>
            </a:r>
            <a:r>
              <a:rPr lang="el-GR" sz="1800" b="1" dirty="0">
                <a:effectLst/>
                <a:latin typeface="Arial" panose="020B0604020202020204" pitchFamily="34" charset="0"/>
                <a:ea typeface="Calibri" panose="020F0502020204030204" pitchFamily="34" charset="0"/>
                <a:cs typeface="Arial" panose="020B0604020202020204" pitchFamily="34" charset="0"/>
              </a:rPr>
              <a:t> µε Επιχειρηματικούς «Αγγέλους» (</a:t>
            </a:r>
            <a:r>
              <a:rPr lang="el-GR" sz="1800" b="1" dirty="0" err="1">
                <a:effectLst/>
                <a:latin typeface="Arial" panose="020B0604020202020204" pitchFamily="34" charset="0"/>
                <a:ea typeface="Calibri" panose="020F0502020204030204" pitchFamily="34" charset="0"/>
                <a:cs typeface="Arial" panose="020B0604020202020204" pitchFamily="34" charset="0"/>
              </a:rPr>
              <a:t>Business</a:t>
            </a:r>
            <a:r>
              <a:rPr lang="el-GR" sz="1800" b="1" dirty="0">
                <a:effectLst/>
                <a:latin typeface="Arial" panose="020B0604020202020204" pitchFamily="34" charset="0"/>
                <a:ea typeface="Calibri" panose="020F0502020204030204" pitchFamily="34" charset="0"/>
                <a:cs typeface="Arial" panose="020B0604020202020204" pitchFamily="34" charset="0"/>
              </a:rPr>
              <a:t> </a:t>
            </a:r>
            <a:r>
              <a:rPr lang="el-GR" sz="1800" b="1" dirty="0" err="1">
                <a:effectLst/>
                <a:latin typeface="Arial" panose="020B0604020202020204" pitchFamily="34" charset="0"/>
                <a:ea typeface="Calibri" panose="020F0502020204030204" pitchFamily="34" charset="0"/>
                <a:cs typeface="Arial" panose="020B0604020202020204" pitchFamily="34" charset="0"/>
              </a:rPr>
              <a:t>Angels</a:t>
            </a:r>
            <a:r>
              <a:rPr lang="el-GR" sz="1800" b="1" dirty="0">
                <a:effectLst/>
                <a:latin typeface="Arial" panose="020B0604020202020204" pitchFamily="34" charset="0"/>
                <a:ea typeface="Calibri" panose="020F0502020204030204" pitchFamily="34" charset="0"/>
                <a:cs typeface="Arial" panose="020B0604020202020204" pitchFamily="34" charset="0"/>
              </a:rPr>
              <a:t>’ Co – Investment Fund)</a:t>
            </a:r>
          </a:p>
          <a:p>
            <a:pPr lvl="1"/>
            <a:r>
              <a:rPr lang="en-US" b="1" dirty="0">
                <a:latin typeface="Arial" panose="020B0604020202020204" pitchFamily="34" charset="0"/>
                <a:cs typeface="Arial" panose="020B0604020202020204" pitchFamily="34" charset="0"/>
              </a:rPr>
              <a:t>FUND</a:t>
            </a:r>
            <a:r>
              <a:rPr lang="el-GR" dirty="0">
                <a:latin typeface="Arial" panose="020B0604020202020204" pitchFamily="34" charset="0"/>
                <a:cs typeface="Arial" panose="020B0604020202020204" pitchFamily="34" charset="0"/>
              </a:rPr>
              <a:t> πχ </a:t>
            </a:r>
            <a:r>
              <a:rPr lang="el-GR" sz="1800" b="1" dirty="0" err="1">
                <a:effectLst/>
                <a:latin typeface="Arial" panose="020B0604020202020204" pitchFamily="34" charset="0"/>
                <a:ea typeface="Calibri" panose="020F0502020204030204" pitchFamily="34" charset="0"/>
                <a:cs typeface="Arial" panose="020B0604020202020204" pitchFamily="34" charset="0"/>
              </a:rPr>
              <a:t>EquiFund</a:t>
            </a:r>
            <a:r>
              <a:rPr lang="el-GR" sz="1800" dirty="0">
                <a:effectLst/>
                <a:latin typeface="Arial" panose="020B0604020202020204" pitchFamily="34" charset="0"/>
                <a:ea typeface="Calibri" panose="020F0502020204030204" pitchFamily="34" charset="0"/>
                <a:cs typeface="Arial" panose="020B0604020202020204" pitchFamily="34" charset="0"/>
              </a:rPr>
              <a:t>. Το συγκεκριμένο «εργαλείο» θα χρηματοδοτείται µε πόρους από το ΕΣΠΑ µε στόχευση τις νεοφυείς επιχειρήσεις ή </a:t>
            </a:r>
            <a:r>
              <a:rPr lang="el-GR" sz="1800" b="1" dirty="0" err="1">
                <a:effectLst/>
                <a:latin typeface="Arial" panose="020B0604020202020204" pitchFamily="34" charset="0"/>
                <a:ea typeface="Calibri" panose="020F0502020204030204" pitchFamily="34" charset="0"/>
                <a:cs typeface="Arial" panose="020B0604020202020204" pitchFamily="34" charset="0"/>
              </a:rPr>
              <a:t>Technology</a:t>
            </a:r>
            <a:r>
              <a:rPr lang="el-GR" sz="1800" b="1" dirty="0">
                <a:effectLst/>
                <a:latin typeface="Arial" panose="020B0604020202020204" pitchFamily="34" charset="0"/>
                <a:ea typeface="Calibri" panose="020F0502020204030204" pitchFamily="34" charset="0"/>
                <a:cs typeface="Arial" panose="020B0604020202020204" pitchFamily="34" charset="0"/>
              </a:rPr>
              <a:t> </a:t>
            </a:r>
            <a:r>
              <a:rPr lang="el-GR" sz="1800" b="1" dirty="0" err="1">
                <a:effectLst/>
                <a:latin typeface="Arial" panose="020B0604020202020204" pitchFamily="34" charset="0"/>
                <a:ea typeface="Calibri" panose="020F0502020204030204" pitchFamily="34" charset="0"/>
                <a:cs typeface="Arial" panose="020B0604020202020204" pitchFamily="34" charset="0"/>
              </a:rPr>
              <a:t>Transfer</a:t>
            </a:r>
            <a:r>
              <a:rPr lang="el-GR" sz="1800" b="1" dirty="0">
                <a:effectLst/>
                <a:latin typeface="Arial" panose="020B0604020202020204" pitchFamily="34" charset="0"/>
                <a:ea typeface="Calibri" panose="020F0502020204030204" pitchFamily="34" charset="0"/>
                <a:cs typeface="Arial" panose="020B0604020202020204" pitchFamily="34" charset="0"/>
              </a:rPr>
              <a:t> </a:t>
            </a:r>
            <a:r>
              <a:rPr lang="el-GR" sz="1800" b="1" dirty="0" err="1">
                <a:effectLst/>
                <a:latin typeface="Arial" panose="020B0604020202020204" pitchFamily="34" charset="0"/>
                <a:ea typeface="Calibri" panose="020F0502020204030204" pitchFamily="34" charset="0"/>
                <a:cs typeface="Arial" panose="020B0604020202020204" pitchFamily="34" charset="0"/>
              </a:rPr>
              <a:t>Funds</a:t>
            </a:r>
            <a:r>
              <a:rPr lang="el-GR" sz="1800" b="1" dirty="0">
                <a:effectLst/>
                <a:latin typeface="Arial" panose="020B0604020202020204" pitchFamily="34" charset="0"/>
                <a:ea typeface="Calibri" panose="020F0502020204030204" pitchFamily="34" charset="0"/>
                <a:cs typeface="Arial" panose="020B0604020202020204" pitchFamily="34" charset="0"/>
              </a:rPr>
              <a:t>. </a:t>
            </a:r>
            <a:r>
              <a:rPr lang="el-GR" sz="1800" dirty="0">
                <a:effectLst/>
                <a:latin typeface="Arial" panose="020B0604020202020204" pitchFamily="34" charset="0"/>
                <a:ea typeface="Calibri" panose="020F0502020204030204" pitchFamily="34" charset="0"/>
                <a:cs typeface="Arial" panose="020B0604020202020204" pitchFamily="34" charset="0"/>
              </a:rPr>
              <a:t>Αυτού του είδους η χρηματοδότηση θα καλύψει το λεγόμενο κεφάλαιο προ-σπορά (</a:t>
            </a:r>
            <a:r>
              <a:rPr lang="el-GR" sz="1800" dirty="0" err="1">
                <a:effectLst/>
                <a:latin typeface="Arial" panose="020B0604020202020204" pitchFamily="34" charset="0"/>
                <a:ea typeface="Calibri" panose="020F0502020204030204" pitchFamily="34" charset="0"/>
                <a:cs typeface="Arial" panose="020B0604020202020204" pitchFamily="34" charset="0"/>
              </a:rPr>
              <a:t>pre-seed</a:t>
            </a:r>
            <a:r>
              <a:rPr lang="el-GR" sz="1800" dirty="0">
                <a:effectLst/>
                <a:latin typeface="Arial" panose="020B0604020202020204" pitchFamily="34" charset="0"/>
                <a:ea typeface="Calibri" panose="020F0502020204030204" pitchFamily="34" charset="0"/>
                <a:cs typeface="Arial" panose="020B0604020202020204" pitchFamily="34" charset="0"/>
              </a:rPr>
              <a:t> </a:t>
            </a:r>
            <a:r>
              <a:rPr lang="el-GR" sz="1800" dirty="0" err="1">
                <a:effectLst/>
                <a:latin typeface="Arial" panose="020B0604020202020204" pitchFamily="34" charset="0"/>
                <a:ea typeface="Calibri" panose="020F0502020204030204" pitchFamily="34" charset="0"/>
                <a:cs typeface="Arial" panose="020B0604020202020204" pitchFamily="34" charset="0"/>
              </a:rPr>
              <a:t>financing</a:t>
            </a:r>
            <a:r>
              <a:rPr lang="el-GR" sz="1800" dirty="0">
                <a:effectLst/>
                <a:latin typeface="Arial" panose="020B0604020202020204" pitchFamily="34" charset="0"/>
                <a:ea typeface="Calibri" panose="020F0502020204030204" pitchFamily="34" charset="0"/>
                <a:cs typeface="Arial" panose="020B0604020202020204" pitchFamily="34" charset="0"/>
              </a:rPr>
              <a:t>), παράλληλα µε τη χρηματοδότηση </a:t>
            </a:r>
            <a:r>
              <a:rPr lang="el-GR" sz="1800" dirty="0" err="1">
                <a:effectLst/>
                <a:latin typeface="Arial" panose="020B0604020202020204" pitchFamily="34" charset="0"/>
                <a:ea typeface="Calibri" panose="020F0502020204030204" pitchFamily="34" charset="0"/>
                <a:cs typeface="Arial" panose="020B0604020202020204" pitchFamily="34" charset="0"/>
              </a:rPr>
              <a:t>πατεντών</a:t>
            </a:r>
            <a:r>
              <a:rPr lang="el-GR" sz="1800" dirty="0">
                <a:effectLst/>
                <a:latin typeface="Arial" panose="020B0604020202020204" pitchFamily="34" charset="0"/>
                <a:ea typeface="Calibri" panose="020F0502020204030204" pitchFamily="34" charset="0"/>
                <a:cs typeface="Arial" panose="020B0604020202020204" pitchFamily="34" charset="0"/>
              </a:rPr>
              <a:t> και το λεγόμενο </a:t>
            </a:r>
            <a:r>
              <a:rPr lang="el-GR" sz="1800" dirty="0" err="1">
                <a:effectLst/>
                <a:latin typeface="Arial" panose="020B0604020202020204" pitchFamily="34" charset="0"/>
                <a:ea typeface="Calibri" panose="020F0502020204030204" pitchFamily="34" charset="0"/>
                <a:cs typeface="Arial" panose="020B0604020202020204" pitchFamily="34" charset="0"/>
              </a:rPr>
              <a:t>proof</a:t>
            </a:r>
            <a:r>
              <a:rPr lang="el-GR" sz="1800" dirty="0">
                <a:effectLst/>
                <a:latin typeface="Arial" panose="020B0604020202020204" pitchFamily="34" charset="0"/>
                <a:ea typeface="Calibri" panose="020F0502020204030204" pitchFamily="34" charset="0"/>
                <a:cs typeface="Arial" panose="020B0604020202020204" pitchFamily="34" charset="0"/>
              </a:rPr>
              <a:t> of </a:t>
            </a:r>
            <a:r>
              <a:rPr lang="el-GR" sz="1800" dirty="0" err="1">
                <a:effectLst/>
                <a:latin typeface="Arial" panose="020B0604020202020204" pitchFamily="34" charset="0"/>
                <a:ea typeface="Calibri" panose="020F0502020204030204" pitchFamily="34" charset="0"/>
                <a:cs typeface="Arial" panose="020B0604020202020204" pitchFamily="34" charset="0"/>
              </a:rPr>
              <a:t>concept</a:t>
            </a:r>
            <a:r>
              <a:rPr lang="el-GR" sz="1800" dirty="0">
                <a:effectLst/>
                <a:latin typeface="Arial" panose="020B0604020202020204" pitchFamily="34" charset="0"/>
                <a:ea typeface="Calibri" panose="020F0502020204030204" pitchFamily="34" charset="0"/>
                <a:cs typeface="Arial" panose="020B0604020202020204" pitchFamily="34" charset="0"/>
              </a:rPr>
              <a:t> ( </a:t>
            </a:r>
            <a:r>
              <a:rPr lang="el-GR" sz="1800" dirty="0" err="1">
                <a:effectLst/>
                <a:latin typeface="Arial" panose="020B0604020202020204" pitchFamily="34" charset="0"/>
                <a:ea typeface="Calibri" panose="020F0502020204030204" pitchFamily="34" charset="0"/>
                <a:cs typeface="Arial" panose="020B0604020202020204" pitchFamily="34" charset="0"/>
              </a:rPr>
              <a:t>PoC</a:t>
            </a:r>
            <a:r>
              <a:rPr lang="el-GR" sz="1800" dirty="0">
                <a:effectLst/>
                <a:latin typeface="Arial" panose="020B0604020202020204" pitchFamily="34" charset="0"/>
                <a:ea typeface="Calibri" panose="020F0502020204030204" pitchFamily="34" charset="0"/>
                <a:cs typeface="Arial" panose="020B0604020202020204" pitchFamily="34" charset="0"/>
              </a:rPr>
              <a:t>) ή στα ελληνικά «απόδειξη της ιδέας»</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lvl="1"/>
            <a:endParaRPr lang="el-GR" sz="1800" dirty="0">
              <a:effectLst/>
              <a:latin typeface="Arial" panose="020B0604020202020204" pitchFamily="34" charset="0"/>
              <a:ea typeface="Calibri" panose="020F050202020403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INSTITUTIONAL INVESTORS </a:t>
            </a:r>
            <a:r>
              <a:rPr lang="el-GR" b="1" dirty="0">
                <a:latin typeface="Arial" panose="020B0604020202020204" pitchFamily="34" charset="0"/>
                <a:cs typeface="Arial" panose="020B0604020202020204" pitchFamily="34" charset="0"/>
              </a:rPr>
              <a:t>πχ </a:t>
            </a:r>
            <a:r>
              <a:rPr lang="en-US" b="1" dirty="0">
                <a:latin typeface="Arial" panose="020B0604020202020204" pitchFamily="34" charset="0"/>
                <a:cs typeface="Arial" panose="020B0604020202020204" pitchFamily="34" charset="0"/>
              </a:rPr>
              <a:t>CVC (City Venture Capital), Blackrock </a:t>
            </a:r>
            <a:r>
              <a:rPr lang="el-GR" b="1" dirty="0" err="1">
                <a:latin typeface="Arial" panose="020B0604020202020204" pitchFamily="34" charset="0"/>
                <a:cs typeface="Arial" panose="020B0604020202020204" pitchFamily="34" charset="0"/>
              </a:rPr>
              <a:t>κλπ</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670675"/>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E2441"/>
      </a:dk2>
      <a:lt2>
        <a:srgbClr val="E2E8E5"/>
      </a:lt2>
      <a:accent1>
        <a:srgbClr val="EC70A4"/>
      </a:accent1>
      <a:accent2>
        <a:srgbClr val="E850D0"/>
      </a:accent2>
      <a:accent3>
        <a:srgbClr val="CD70EC"/>
      </a:accent3>
      <a:accent4>
        <a:srgbClr val="8250E8"/>
      </a:accent4>
      <a:accent5>
        <a:srgbClr val="707BEC"/>
      </a:accent5>
      <a:accent6>
        <a:srgbClr val="509DE8"/>
      </a:accent6>
      <a:hlink>
        <a:srgbClr val="578F77"/>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949</TotalTime>
  <Words>4545</Words>
  <Application>Microsoft Office PowerPoint</Application>
  <PresentationFormat>Ευρεία οθόνη</PresentationFormat>
  <Paragraphs>167</Paragraphs>
  <Slides>32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32</vt:i4>
      </vt:variant>
    </vt:vector>
  </HeadingPairs>
  <TitlesOfParts>
    <vt:vector size="41" baseType="lpstr">
      <vt:lpstr>Arial</vt:lpstr>
      <vt:lpstr>Averta</vt:lpstr>
      <vt:lpstr>Calibri</vt:lpstr>
      <vt:lpstr>Calibri Light</vt:lpstr>
      <vt:lpstr>Modern Love</vt:lpstr>
      <vt:lpstr>Symbol</vt:lpstr>
      <vt:lpstr>The Hand</vt:lpstr>
      <vt:lpstr>Times New Roman</vt:lpstr>
      <vt:lpstr>SketchyVTI</vt:lpstr>
      <vt:lpstr>ΠΗΓΕΣ &amp; ΜΟΡΦΕΣ ΧΡΗΜΑΤΟΔΟΤΗΣΗΣ ΕΠΙΧΕΙΡΗΣΕΩΝ  «δει δη χρημάτων, ω Άνδρες Αθηναίοι, και άνευ τούτων ουδέν εστί γενέσθαι των δεόντων» στον Α΄ Ολυνθιακό_Δημοσθένης</vt:lpstr>
      <vt:lpstr>Εισαγωγικό Σημείωμα περί Χρηματοδοτήσεων</vt:lpstr>
      <vt:lpstr>Εισαγωγικό Σημείωμα περί Χρηματοδοτήσεων συνέχεια</vt:lpstr>
      <vt:lpstr>Βασικά περί Πηγών Χρηματοδότησης</vt:lpstr>
      <vt:lpstr>ΚΑΤΑΝΟΗΣΗ ΤΩΝ ΔΙΑΦΟΡΩΝ ΜΕΤΑΞΥ ΤΩΝ ΠΗΓΩΝ ΚΕΦΑΛΑΙΩΝ</vt:lpstr>
      <vt:lpstr>TR= M+β</vt:lpstr>
      <vt:lpstr>ΧΑΡΤΟΓΡΑΦΗΣΗ ΚΙΝΔΥΝΩΝ</vt:lpstr>
      <vt:lpstr>Κατανόηση της βιωσιμότητας μέσα από το εργαλείο της ανάλυσης του Νεκρού Σημείου</vt:lpstr>
      <vt:lpstr>ΠΗΓΕΣ ΧΡΗΜΑΤΟΔΟΤΗΣΗΣ – ΙΔΙΑ ΚΕΦΑΛΑΙΑ</vt:lpstr>
      <vt:lpstr>ΠΗΓΕΣ ΧΡΗΜΑΤΟΔΟΤΗΣΗΣ Κατηγορίας Ιδίων Κεφαλαίων– Επιχορηγήσεις</vt:lpstr>
      <vt:lpstr>ΠΗΓΕΣ ΧΡΗΜΑΤΟΔΟΤΗΣΗΣ – Δανειοδοτήσεις &amp; Εγγυήσεις Δανειοδοτήσεων</vt:lpstr>
      <vt:lpstr>Ξένα Κεφάλαια (Μακροπρόθεσμα) – Long Term Debt - Liabilities</vt:lpstr>
      <vt:lpstr>SALE &amp; LEASE BACK </vt:lpstr>
      <vt:lpstr>CONVERTIBLE BONDS </vt:lpstr>
      <vt:lpstr> LINKED CORPORATE BONDS</vt:lpstr>
      <vt:lpstr>S&amp;P AND MOODY’S BOND RATINGS</vt:lpstr>
      <vt:lpstr>Ranking of Bonds based on seniority</vt:lpstr>
      <vt:lpstr>Yield to Maturity vs Current Yield</vt:lpstr>
      <vt:lpstr>Example: Calculating Yield to Maturity  </vt:lpstr>
      <vt:lpstr>COUPON TYPES</vt:lpstr>
      <vt:lpstr>ΠΑΡΑΔΕΙΓΜΑ GREEK CORPORATE BONDS - International</vt:lpstr>
      <vt:lpstr> Α. Πολύπλοκα Χρηματοπιστωτικά Μέσα </vt:lpstr>
      <vt:lpstr>PFI (PRIVATE FINANCIAL INITIATIVE) - applications </vt:lpstr>
      <vt:lpstr>CONCESSION (ΠΑΡΑΧΩΡΗΣΗ) </vt:lpstr>
      <vt:lpstr>Ξένα Κεφάλαια (Βραχυπρόθεσμα) – Short Term Debt - Liabilities</vt:lpstr>
      <vt:lpstr>Letter of Credit</vt:lpstr>
      <vt:lpstr>Bank Guarantee</vt:lpstr>
      <vt:lpstr>Export Credit Guarantee Organizations (ΟΑΕΠ)</vt:lpstr>
      <vt:lpstr>Factoring (πρακτορεία επιχειρηματικών απαιτήσεων)</vt:lpstr>
      <vt:lpstr>OPERATING LEASING </vt:lpstr>
      <vt:lpstr>ΠΗΓΕΣ ΧΡΗΜΑΤΟΔΟΤΗΣΗΣ – Εργαλεία Εγγυοδοσίας Δανεισμού</vt:lpstr>
      <vt:lpstr>BARTER AGREEMENTS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ΧΡΗΜΑΤΟΔΟΤΙΚΑ ΕΡΓΑΛΕΙΑ ΓΙΑ ΝΕΟΦΥΕΙΕΣ ΚΑΙ ΜΜΕ ΕΠΙΧΕΙΡΗΣΕΙΣ</dc:title>
  <dc:creator>DIMITRIS CAMBIS</dc:creator>
  <cp:lastModifiedBy>zeta mourla</cp:lastModifiedBy>
  <cp:revision>24</cp:revision>
  <dcterms:created xsi:type="dcterms:W3CDTF">2021-01-13T20:52:29Z</dcterms:created>
  <dcterms:modified xsi:type="dcterms:W3CDTF">2023-03-21T09:46:36Z</dcterms:modified>
</cp:coreProperties>
</file>