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64" r:id="rId3"/>
    <p:sldId id="266" r:id="rId4"/>
    <p:sldId id="267" r:id="rId5"/>
    <p:sldId id="268" r:id="rId6"/>
    <p:sldId id="269" r:id="rId7"/>
    <p:sldId id="271" r:id="rId8"/>
    <p:sldId id="270" r:id="rId9"/>
    <p:sldId id="272" r:id="rId10"/>
    <p:sldId id="273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46168-4575-455D-B302-2D3415534329}" type="datetimeFigureOut">
              <a:rPr lang="el-GR" smtClean="0"/>
              <a:pPr/>
              <a:t>3/2/2012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BFC92-661C-4830-BD1E-7F231692593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BFC92-661C-4830-BD1E-7F2316925939}" type="slidenum">
              <a:rPr lang="el-GR" smtClean="0"/>
              <a:pPr/>
              <a:t>4</a:t>
            </a:fld>
            <a:endParaRPr 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BFC92-661C-4830-BD1E-7F2316925939}" type="slidenum">
              <a:rPr lang="el-GR" smtClean="0"/>
              <a:pPr/>
              <a:t>6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F73C-A493-4D9E-8B80-7EBF27C859D3}" type="datetimeFigureOut">
              <a:rPr lang="el-GR" smtClean="0"/>
              <a:pPr/>
              <a:t>3/2/2012</a:t>
            </a:fld>
            <a:endParaRPr lang="el-GR" dirty="0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B90624-0692-4A90-B73C-F82AC9EDBF1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F73C-A493-4D9E-8B80-7EBF27C859D3}" type="datetimeFigureOut">
              <a:rPr lang="el-GR" smtClean="0"/>
              <a:pPr/>
              <a:t>3/2/2012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0624-0692-4A90-B73C-F82AC9EDBF1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F73C-A493-4D9E-8B80-7EBF27C859D3}" type="datetimeFigureOut">
              <a:rPr lang="el-GR" smtClean="0"/>
              <a:pPr/>
              <a:t>3/2/2012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0624-0692-4A90-B73C-F82AC9EDBF1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0F6F73C-A493-4D9E-8B80-7EBF27C859D3}" type="datetimeFigureOut">
              <a:rPr lang="el-GR" smtClean="0"/>
              <a:pPr/>
              <a:t>3/2/2012</a:t>
            </a:fld>
            <a:endParaRPr lang="el-GR" dirty="0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4B90624-0692-4A90-B73C-F82AC9EDBF1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F73C-A493-4D9E-8B80-7EBF27C859D3}" type="datetimeFigureOut">
              <a:rPr lang="el-GR" smtClean="0"/>
              <a:pPr/>
              <a:t>3/2/2012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0624-0692-4A90-B73C-F82AC9EDBF1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F73C-A493-4D9E-8B80-7EBF27C859D3}" type="datetimeFigureOut">
              <a:rPr lang="el-GR" smtClean="0"/>
              <a:pPr/>
              <a:t>3/2/2012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0624-0692-4A90-B73C-F82AC9EDBF1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0624-0692-4A90-B73C-F82AC9EDBF1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F73C-A493-4D9E-8B80-7EBF27C859D3}" type="datetimeFigureOut">
              <a:rPr lang="el-GR" smtClean="0"/>
              <a:pPr/>
              <a:t>3/2/2012</a:t>
            </a:fld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F73C-A493-4D9E-8B80-7EBF27C859D3}" type="datetimeFigureOut">
              <a:rPr lang="el-GR" smtClean="0"/>
              <a:pPr/>
              <a:t>3/2/2012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0624-0692-4A90-B73C-F82AC9EDBF1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F73C-A493-4D9E-8B80-7EBF27C859D3}" type="datetimeFigureOut">
              <a:rPr lang="el-GR" smtClean="0"/>
              <a:pPr/>
              <a:t>3/2/2012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90624-0692-4A90-B73C-F82AC9EDBF1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0F6F73C-A493-4D9E-8B80-7EBF27C859D3}" type="datetimeFigureOut">
              <a:rPr lang="el-GR" smtClean="0"/>
              <a:pPr/>
              <a:t>3/2/2012</a:t>
            </a:fld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4B90624-0692-4A90-B73C-F82AC9EDBF1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F73C-A493-4D9E-8B80-7EBF27C859D3}" type="datetimeFigureOut">
              <a:rPr lang="el-GR" smtClean="0"/>
              <a:pPr/>
              <a:t>3/2/2012</a:t>
            </a:fld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B90624-0692-4A90-B73C-F82AC9EDBF1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0F6F73C-A493-4D9E-8B80-7EBF27C859D3}" type="datetimeFigureOut">
              <a:rPr lang="el-GR" smtClean="0"/>
              <a:pPr/>
              <a:t>3/2/2012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4B90624-0692-4A90-B73C-F82AC9EDBF1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vrika\Desktop\&#913;&#931;&#928;&#913;&#921;&#932;&#917;\&#928;&#913;&#916;%20&#928;&#929;&#937;&#932;&#919;\122.av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vrika\Desktop\&#913;&#931;&#928;&#913;&#921;&#932;&#917;\&#928;&#913;&#916;%20&#928;&#929;&#937;&#932;&#919;\123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57200" y="571480"/>
            <a:ext cx="8305800" cy="5643602"/>
          </a:xfrm>
          <a:solidFill>
            <a:srgbClr val="800000"/>
          </a:solidFill>
          <a:ln w="28575"/>
          <a:effectLst>
            <a:glow rad="101600">
              <a:srgbClr val="800000">
                <a:alpha val="60000"/>
              </a:srgbClr>
            </a:glow>
          </a:effectLst>
        </p:spPr>
        <p:txBody>
          <a:bodyPr/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sz="2000" dirty="0" smtClean="0"/>
              <a:t>ΤΖΑΝΙΔΟΥ ΑΛΕΞΑΝΔΡΑ</a:t>
            </a:r>
            <a:endParaRPr lang="el-GR" sz="2000" dirty="0"/>
          </a:p>
        </p:txBody>
      </p:sp>
      <p:pic>
        <p:nvPicPr>
          <p:cNvPr id="1026" name="Picture 2" descr="F:\aim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285860"/>
            <a:ext cx="6286544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22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28596" y="428604"/>
            <a:ext cx="8358214" cy="609600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24454"/>
          </a:xfrm>
        </p:spPr>
        <p:txBody>
          <a:bodyPr/>
          <a:lstStyle/>
          <a:p>
            <a:pPr algn="just"/>
            <a:r>
              <a:rPr lang="el-GR" dirty="0" smtClean="0"/>
              <a:t>Αναφορές για την χρησιμοποίηση αίματος έχουμε στον Όμηρο (αρχαίοι Έλληνες) σε παπύρους των Αιγυπτίων, Λατίνων, Εβραίων και Συρίων</a:t>
            </a:r>
          </a:p>
          <a:p>
            <a:pPr algn="just"/>
            <a:r>
              <a:rPr lang="el-GR" dirty="0" smtClean="0"/>
              <a:t>Στους ρωμαϊκούς χρόνους και στο μεσαίωνα  επικρατούσε η αντίληψη ότι το αίμα διατηρεί την υγεία, τονώνει και παρατείνει τη νεότητα</a:t>
            </a:r>
          </a:p>
          <a:p>
            <a:pPr algn="just"/>
            <a:r>
              <a:rPr lang="el-GR" dirty="0" smtClean="0"/>
              <a:t>Πρώτη μετάγγιση θεωρείται η γενόμενη το 1492 στον Πάπα Ιννοκέντιο </a:t>
            </a:r>
            <a:r>
              <a:rPr lang="en-US" dirty="0" smtClean="0"/>
              <a:t>VIII </a:t>
            </a:r>
            <a:endParaRPr lang="el-GR" dirty="0" smtClean="0"/>
          </a:p>
          <a:p>
            <a:pPr algn="just"/>
            <a:r>
              <a:rPr lang="el-GR" dirty="0" smtClean="0"/>
              <a:t>Το 18 αιώνα γίνονται μεταγγίσεις από ζώα σε άνθρωπο και από άνθρωπο σε άνθρωπο με τραγικά αποτελέσματα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716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800000"/>
                </a:solidFill>
              </a:rPr>
              <a:t>Η ΙΣΤΟΡΙΑ ΤΗΣ ΑΙΜΟΔΟΣΙΑΣ</a:t>
            </a:r>
            <a:br>
              <a:rPr lang="el-GR" dirty="0" smtClean="0">
                <a:solidFill>
                  <a:srgbClr val="800000"/>
                </a:solidFill>
              </a:rPr>
            </a:br>
            <a:endParaRPr lang="el-GR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78631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dirty="0" smtClean="0"/>
              <a:t>Τον 19 αιώνα επιχειρείται ξανά η μετάγγιση με συλλογή του αίματος και χρησιμοποίηση της σύριγγας</a:t>
            </a:r>
          </a:p>
          <a:p>
            <a:pPr algn="just"/>
            <a:r>
              <a:rPr lang="el-GR" dirty="0" smtClean="0"/>
              <a:t>Το 1900 ο </a:t>
            </a:r>
            <a:r>
              <a:rPr lang="en-US" dirty="0" smtClean="0"/>
              <a:t>Karl Landsteiner </a:t>
            </a:r>
            <a:r>
              <a:rPr lang="el-GR" dirty="0" smtClean="0"/>
              <a:t>ανακαλύπτει τις ομάδες αίματος και το 1940 το σύστημα </a:t>
            </a:r>
            <a:r>
              <a:rPr lang="en-US" dirty="0" smtClean="0"/>
              <a:t>Rhesus</a:t>
            </a:r>
            <a:endParaRPr lang="el-GR" dirty="0" smtClean="0"/>
          </a:p>
          <a:p>
            <a:pPr algn="just"/>
            <a:r>
              <a:rPr lang="el-GR" dirty="0" smtClean="0"/>
              <a:t>Το 1914 με τις εργασίες των </a:t>
            </a:r>
            <a:r>
              <a:rPr lang="en-US" dirty="0" smtClean="0"/>
              <a:t>HUSTIN,ACOT,LEWISOHN </a:t>
            </a:r>
            <a:r>
              <a:rPr lang="el-GR" dirty="0" smtClean="0"/>
              <a:t>χρησιμοποιήθηκαν τα κιτρικά άλατα</a:t>
            </a:r>
            <a:endParaRPr lang="en-US" dirty="0" smtClean="0"/>
          </a:p>
          <a:p>
            <a:pPr algn="just"/>
            <a:r>
              <a:rPr lang="el-GR" dirty="0" smtClean="0"/>
              <a:t>Το 1947 καθιερώνεται διεθνώς η χρήση του αντιπηκτικού (κιτρικά άλατα)</a:t>
            </a:r>
          </a:p>
          <a:p>
            <a:pPr algn="just"/>
            <a:r>
              <a:rPr lang="el-GR" dirty="0" smtClean="0"/>
              <a:t>Το 1935 ο </a:t>
            </a:r>
            <a:r>
              <a:rPr lang="el-GR" dirty="0" err="1" smtClean="0"/>
              <a:t>Μαθιός</a:t>
            </a:r>
            <a:r>
              <a:rPr lang="el-GR" dirty="0" smtClean="0"/>
              <a:t> </a:t>
            </a:r>
            <a:r>
              <a:rPr lang="el-GR" dirty="0" err="1" smtClean="0"/>
              <a:t>Μακκάς</a:t>
            </a:r>
            <a:r>
              <a:rPr lang="el-GR" dirty="0" smtClean="0"/>
              <a:t> οργάνωσε την πρώτη οργάνωση αιμοδοσίας του Ελληνικού Σταυρού</a:t>
            </a:r>
          </a:p>
          <a:p>
            <a:pPr algn="just"/>
            <a:r>
              <a:rPr lang="el-GR" dirty="0" smtClean="0"/>
              <a:t>Το 1958 δημιουργούνται οι πρώτοι σταθμοί αιμοδοσίας</a:t>
            </a:r>
          </a:p>
          <a:p>
            <a:pPr algn="just"/>
            <a:r>
              <a:rPr lang="el-GR" dirty="0" smtClean="0"/>
              <a:t>Ο ιατρός Ηλίας Πολίτης βελτιώνει ποιοτικά το έργο της αιμοδοσίας. Καθιερώνεται η 8 Απριλίου ημέρα θανάτου του, και η 9 Απριλίου ημέρες εθελοντικής αιμοδοσίας 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/>
          <a:lstStyle/>
          <a:p>
            <a:r>
              <a:rPr lang="el-GR" dirty="0" smtClean="0">
                <a:solidFill>
                  <a:srgbClr val="800000"/>
                </a:solidFill>
              </a:rPr>
              <a:t>Η ΙΣΤΟΡΙΑ ΤΗΣ ΑΙΜΟΔΟΣΙΑΣ</a:t>
            </a:r>
            <a:endParaRPr lang="el-GR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l-GR" dirty="0" smtClean="0"/>
              <a:t>	</a:t>
            </a:r>
          </a:p>
          <a:p>
            <a:pPr algn="just">
              <a:buNone/>
            </a:pPr>
            <a:r>
              <a:rPr lang="el-GR" sz="3200" dirty="0" smtClean="0"/>
              <a:t>	Με τον όρο αιμοδοσία εννοούμε τη χορήγηση αίματος με τη μετάγγιση και κατά επέκταση την όλη οργάνωση που ασχολείται με τη λήψη, συντήρηση και διάθεση του αίματος και των παραγώγων του.</a:t>
            </a:r>
            <a:endParaRPr lang="el-GR" sz="32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dirty="0" smtClean="0">
                <a:solidFill>
                  <a:srgbClr val="800000"/>
                </a:solidFill>
              </a:rPr>
              <a:t>ΑΙΜΟΔΟΣΙΑ    =   ΔΙΝΩ  -  ΑΙΜΑ</a:t>
            </a:r>
            <a:endParaRPr lang="el-GR" sz="44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72000"/>
          </a:xfrm>
        </p:spPr>
        <p:txBody>
          <a:bodyPr/>
          <a:lstStyle/>
          <a:p>
            <a:r>
              <a:rPr lang="el-GR" dirty="0" smtClean="0"/>
              <a:t>Λήψη λεπτομερούς ιστορικού (μορφή ερωτηματολογίου</a:t>
            </a:r>
            <a:r>
              <a:rPr lang="en-US" dirty="0" smtClean="0"/>
              <a:t> </a:t>
            </a:r>
            <a:r>
              <a:rPr lang="el-GR" dirty="0" smtClean="0"/>
              <a:t>, ηλικία 18-62 ετών)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Σύντομη κλινική εξέταση(σφυγμός</a:t>
            </a:r>
            <a:r>
              <a:rPr lang="en-US" dirty="0" smtClean="0"/>
              <a:t> 50-110/</a:t>
            </a:r>
            <a:r>
              <a:rPr lang="el-GR" dirty="0" smtClean="0"/>
              <a:t>λεπτό, θερμοκρασία φυσιολογική, αρτηριακή πίεση :  συστολική 95-180 </a:t>
            </a:r>
            <a:r>
              <a:rPr lang="en-US" dirty="0" smtClean="0"/>
              <a:t>mmHg,</a:t>
            </a:r>
            <a:r>
              <a:rPr lang="el-GR" dirty="0" smtClean="0"/>
              <a:t> διαστολική 50-100</a:t>
            </a:r>
            <a:r>
              <a:rPr lang="en-US" dirty="0" smtClean="0"/>
              <a:t> mmHg</a:t>
            </a:r>
            <a:r>
              <a:rPr lang="el-GR" dirty="0" smtClean="0"/>
              <a:t> , βάρος 50</a:t>
            </a:r>
            <a:r>
              <a:rPr lang="en-US" dirty="0" smtClean="0"/>
              <a:t>kg</a:t>
            </a:r>
            <a:r>
              <a:rPr lang="el-GR" dirty="0" smtClean="0"/>
              <a:t>)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Εργαστηριακές εξετάσεις (αιματοκρίτης 38% γυναίκες-40% άνδρες, αιμοσφαιρίνη 12,5</a:t>
            </a:r>
            <a:r>
              <a:rPr lang="en-US" dirty="0" smtClean="0"/>
              <a:t> g/dl-13,5 g/dl</a:t>
            </a:r>
            <a:r>
              <a:rPr lang="el-GR" dirty="0" smtClean="0"/>
              <a:t>)  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/>
            </a:r>
            <a:br>
              <a:rPr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 </a:t>
            </a:r>
            <a:r>
              <a:rPr lang="el-GR" dirty="0" smtClean="0">
                <a:solidFill>
                  <a:srgbClr val="800000"/>
                </a:solidFill>
              </a:rPr>
              <a:t>ΕΛΕΓΧΟΣ ΤΟΥ ΑΙΜΟΔΟΤΗ</a:t>
            </a:r>
            <a:r>
              <a:rPr smtClean="0">
                <a:solidFill>
                  <a:srgbClr val="800000"/>
                </a:solidFill>
              </a:rPr>
              <a:t/>
            </a:r>
            <a:br>
              <a:rPr smtClean="0">
                <a:solidFill>
                  <a:srgbClr val="800000"/>
                </a:solidFill>
              </a:rPr>
            </a:br>
            <a:endParaRPr lang="el-GR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Σε άτομα που προσβλήθηκαν από ελονοσία</a:t>
            </a:r>
          </a:p>
          <a:p>
            <a:r>
              <a:rPr lang="el-GR" dirty="0" smtClean="0"/>
              <a:t>Σε άτομα που έχουν θετικό το Αυστραλιανό Αντιγόνο ηπατίτιδας-Β</a:t>
            </a:r>
          </a:p>
          <a:p>
            <a:r>
              <a:rPr lang="el-GR" dirty="0" smtClean="0"/>
              <a:t>Σε άτομα που νόσησαν από οποιαδήποτε λοίμωξη</a:t>
            </a:r>
          </a:p>
          <a:p>
            <a:r>
              <a:rPr lang="el-GR" dirty="0" smtClean="0"/>
              <a:t>Σε άτομα με χρόνια νοσήματα</a:t>
            </a:r>
          </a:p>
          <a:p>
            <a:r>
              <a:rPr lang="el-GR" dirty="0" smtClean="0"/>
              <a:t>Σε άτομα με αφροδίσια νοσήματα</a:t>
            </a:r>
          </a:p>
          <a:p>
            <a:r>
              <a:rPr lang="el-GR" dirty="0" smtClean="0"/>
              <a:t>Σε άτομα με σοβαρές αλλεργικές εκδηλώσεις</a:t>
            </a:r>
          </a:p>
          <a:p>
            <a:r>
              <a:rPr lang="el-GR" dirty="0" smtClean="0"/>
              <a:t>Σε άτομα που έκαναν εμβόλιο</a:t>
            </a:r>
          </a:p>
          <a:p>
            <a:r>
              <a:rPr lang="el-GR" dirty="0" smtClean="0"/>
              <a:t>Σε άτομα με λήψη φαρμάκων</a:t>
            </a:r>
          </a:p>
          <a:p>
            <a:r>
              <a:rPr lang="el-GR" dirty="0" smtClean="0"/>
              <a:t>Σε γυναίκες μετά τον τοκετό και κατά τη διάρκεια εγκυμοσύνης</a:t>
            </a:r>
          </a:p>
          <a:p>
            <a:r>
              <a:rPr lang="el-GR" dirty="0" smtClean="0"/>
              <a:t>Σε άτομα με δρεπανοκυτταρική αναιμία , ετερόζυγη μεσογειακή αναιμία , ανεπάρκεια </a:t>
            </a:r>
            <a:r>
              <a:rPr lang="en-US" dirty="0" smtClean="0"/>
              <a:t>G-6PD</a:t>
            </a:r>
            <a:r>
              <a:rPr lang="el-GR" dirty="0" smtClean="0"/>
              <a:t>  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214282" y="152400"/>
            <a:ext cx="8715436" cy="1219200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rgbClr val="800000"/>
                </a:solidFill>
              </a:rPr>
              <a:t>ΑΠΑΓΟΡΕΥΣΕΙΣ-ΑΝΤΕΝΔΕΙΞΕΙΣ ΑΙΜΟΛΗΨΙΑΣ</a:t>
            </a:r>
            <a:br>
              <a:rPr lang="el-GR" sz="3200" dirty="0" smtClean="0">
                <a:solidFill>
                  <a:srgbClr val="800000"/>
                </a:solidFill>
              </a:rPr>
            </a:br>
            <a:endParaRPr lang="el-GR" sz="32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εικονες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1357298"/>
            <a:ext cx="4105296" cy="417607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sz="4800" dirty="0" smtClean="0">
                <a:solidFill>
                  <a:srgbClr val="800000"/>
                </a:solidFill>
              </a:rPr>
              <a:t/>
            </a:r>
            <a:br>
              <a:rPr lang="el-GR" sz="4800" dirty="0" smtClean="0">
                <a:solidFill>
                  <a:srgbClr val="800000"/>
                </a:solidFill>
              </a:rPr>
            </a:br>
            <a:r>
              <a:rPr lang="el-GR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</a:t>
            </a:r>
            <a:r>
              <a:rPr lang="el-GR" sz="2800" dirty="0" smtClean="0">
                <a:solidFill>
                  <a:srgbClr val="800000"/>
                </a:solidFill>
              </a:rPr>
              <a:t> </a:t>
            </a:r>
            <a:r>
              <a:rPr lang="el-GR" sz="2800" dirty="0" err="1" smtClean="0">
                <a:solidFill>
                  <a:srgbClr val="800000"/>
                </a:solidFill>
              </a:rPr>
              <a:t>λληλεγγύη</a:t>
            </a:r>
            <a:r>
              <a:rPr lang="el-GR" sz="2800" dirty="0" smtClean="0">
                <a:solidFill>
                  <a:srgbClr val="800000"/>
                </a:solidFill>
              </a:rPr>
              <a:t> προς έναν άνθρωπο</a:t>
            </a:r>
            <a:br>
              <a:rPr lang="el-GR" sz="2800" dirty="0" smtClean="0">
                <a:solidFill>
                  <a:srgbClr val="800000"/>
                </a:solidFill>
              </a:rPr>
            </a:br>
            <a:r>
              <a:rPr lang="el-GR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Ι</a:t>
            </a:r>
            <a:r>
              <a:rPr lang="el-GR" sz="2800" dirty="0" smtClean="0">
                <a:solidFill>
                  <a:srgbClr val="800000"/>
                </a:solidFill>
              </a:rPr>
              <a:t>ερότερη στιγμή ανθρώπινης προσφοράς και αγάπης</a:t>
            </a:r>
            <a:br>
              <a:rPr lang="el-GR" sz="2800" dirty="0" smtClean="0">
                <a:solidFill>
                  <a:srgbClr val="800000"/>
                </a:solidFill>
              </a:rPr>
            </a:br>
            <a:r>
              <a:rPr lang="el-GR" sz="4800" dirty="0" smtClean="0"/>
              <a:t>Μ</a:t>
            </a:r>
            <a:r>
              <a:rPr lang="el-GR" sz="2800" dirty="0" smtClean="0">
                <a:solidFill>
                  <a:srgbClr val="800000"/>
                </a:solidFill>
              </a:rPr>
              <a:t>εγαλειώδης εκπλήρωση κοινωνικού καθήκοντος</a:t>
            </a:r>
            <a:br>
              <a:rPr lang="el-GR" sz="2800" dirty="0" smtClean="0">
                <a:solidFill>
                  <a:srgbClr val="800000"/>
                </a:solidFill>
              </a:rPr>
            </a:br>
            <a:r>
              <a:rPr lang="el-GR" sz="4800" dirty="0" smtClean="0"/>
              <a:t>Ο</a:t>
            </a:r>
            <a:r>
              <a:rPr lang="el-GR" sz="2800" dirty="0" smtClean="0">
                <a:solidFill>
                  <a:srgbClr val="800000"/>
                </a:solidFill>
              </a:rPr>
              <a:t> προσφέρων με το αίμα του τη ζωή σε πάσχοντα</a:t>
            </a:r>
            <a:br>
              <a:rPr lang="el-GR" sz="2800" dirty="0" smtClean="0">
                <a:solidFill>
                  <a:srgbClr val="800000"/>
                </a:solidFill>
              </a:rPr>
            </a:br>
            <a:r>
              <a:rPr lang="el-GR" sz="4800" dirty="0" smtClean="0"/>
              <a:t>Δ</a:t>
            </a:r>
            <a:r>
              <a:rPr lang="el-GR" sz="2800" dirty="0" smtClean="0">
                <a:solidFill>
                  <a:srgbClr val="800000"/>
                </a:solidFill>
              </a:rPr>
              <a:t>ύναμη ψυχικής αρετής και ανωτερότητα</a:t>
            </a:r>
            <a:br>
              <a:rPr lang="el-GR" sz="2800" dirty="0" smtClean="0">
                <a:solidFill>
                  <a:srgbClr val="800000"/>
                </a:solidFill>
              </a:rPr>
            </a:br>
            <a:r>
              <a:rPr lang="el-GR" sz="4800" dirty="0" smtClean="0"/>
              <a:t>Ο</a:t>
            </a:r>
            <a:r>
              <a:rPr lang="el-GR" sz="2800" dirty="0" smtClean="0">
                <a:solidFill>
                  <a:srgbClr val="800000"/>
                </a:solidFill>
              </a:rPr>
              <a:t>δηγός για αξιοθαύμαστες κοινωφελείς πράξεις</a:t>
            </a:r>
            <a:br>
              <a:rPr lang="el-GR" sz="2800" dirty="0" smtClean="0">
                <a:solidFill>
                  <a:srgbClr val="800000"/>
                </a:solidFill>
              </a:rPr>
            </a:br>
            <a:r>
              <a:rPr lang="el-GR" sz="4800" dirty="0" smtClean="0"/>
              <a:t>Τ</a:t>
            </a:r>
            <a:r>
              <a:rPr lang="el-GR" sz="2800" dirty="0" smtClean="0">
                <a:solidFill>
                  <a:srgbClr val="800000"/>
                </a:solidFill>
              </a:rPr>
              <a:t>ιμητικός κοινωνικός τίτλος ενός ανθρώπου</a:t>
            </a:r>
            <a:br>
              <a:rPr lang="el-GR" sz="2800" dirty="0" smtClean="0">
                <a:solidFill>
                  <a:srgbClr val="800000"/>
                </a:solidFill>
              </a:rPr>
            </a:br>
            <a:r>
              <a:rPr lang="el-GR" sz="4800" dirty="0" smtClean="0"/>
              <a:t>Η</a:t>
            </a:r>
            <a:r>
              <a:rPr lang="el-GR" sz="2800" dirty="0" smtClean="0">
                <a:solidFill>
                  <a:srgbClr val="800000"/>
                </a:solidFill>
              </a:rPr>
              <a:t> ευγενέστερη και πολυτιμότερη ανθρώπινη προσφορά</a:t>
            </a:r>
            <a:br>
              <a:rPr lang="el-GR" sz="2800" dirty="0" smtClean="0">
                <a:solidFill>
                  <a:srgbClr val="800000"/>
                </a:solidFill>
              </a:rPr>
            </a:br>
            <a:r>
              <a:rPr lang="el-GR" sz="4800" dirty="0" smtClean="0"/>
              <a:t>Σ</a:t>
            </a:r>
            <a:r>
              <a:rPr lang="el-GR" sz="2800" dirty="0" smtClean="0">
                <a:solidFill>
                  <a:srgbClr val="800000"/>
                </a:solidFill>
              </a:rPr>
              <a:t>αφής και σεμνή </a:t>
            </a:r>
            <a:r>
              <a:rPr lang="el-GR" sz="2800" smtClean="0">
                <a:solidFill>
                  <a:srgbClr val="800000"/>
                </a:solidFill>
              </a:rPr>
              <a:t>ένδειξη φιλαλληλίας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solidFill>
            <a:srgbClr val="800000"/>
          </a:solidFill>
        </p:spPr>
        <p:txBody>
          <a:bodyPr/>
          <a:lstStyle/>
          <a:p>
            <a:pPr algn="ctr"/>
            <a:r>
              <a:rPr lang="el-GR" dirty="0" smtClean="0"/>
              <a:t>ΤΑ ΠΙΣΤΕΥΩ ΤΟΥ ΑΙΜΟΔΟΤΗ</a:t>
            </a:r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123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85852" y="1214422"/>
            <a:ext cx="6679437" cy="445295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581</TotalTime>
  <Words>311</Words>
  <Application>Microsoft Office PowerPoint</Application>
  <PresentationFormat>Προβολή στην οθόνη (4:3)</PresentationFormat>
  <Paragraphs>38</Paragraphs>
  <Slides>10</Slides>
  <Notes>2</Notes>
  <HiddenSlides>0</HiddenSlides>
  <MMClips>2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Χαρτί</vt:lpstr>
      <vt:lpstr>    ΤΖΑΝΙΔΟΥ ΑΛΕΞΑΝΔΡΑ</vt:lpstr>
      <vt:lpstr>Η ΙΣΤΟΡΙΑ ΤΗΣ ΑΙΜΟΔΟΣΙΑΣ </vt:lpstr>
      <vt:lpstr>Η ΙΣΤΟΡΙΑ ΤΗΣ ΑΙΜΟΔΟΣΙΑΣ</vt:lpstr>
      <vt:lpstr>ΑΙΜΟΔΟΣΙΑ    =   ΔΙΝΩ  -  ΑΙΜΑ</vt:lpstr>
      <vt:lpstr>   ΕΛΕΓΧΟΣ ΤΟΥ ΑΙΜΟΔΟΤΗ </vt:lpstr>
      <vt:lpstr>ΑΠΑΓΟΡΕΥΣΕΙΣ-ΑΝΤΕΝΔΕΙΞΕΙΣ ΑΙΜΟΛΗΨΙΑΣ </vt:lpstr>
      <vt:lpstr>Διαφάνεια 7</vt:lpstr>
      <vt:lpstr>ΤΑ ΠΙΣΤΕΥΩ ΤΟΥ ΑΙΜΟΔΟΤΗ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ΑΙΜΟΔΟΣΙΑ</dc:title>
  <dc:creator>evrika</dc:creator>
  <cp:lastModifiedBy>evrika</cp:lastModifiedBy>
  <cp:revision>60</cp:revision>
  <dcterms:created xsi:type="dcterms:W3CDTF">2012-01-17T21:24:47Z</dcterms:created>
  <dcterms:modified xsi:type="dcterms:W3CDTF">2012-02-03T12:17:18Z</dcterms:modified>
</cp:coreProperties>
</file>