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4"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F9204-3F29-4C3A-BA41-3063400202C4}"/>
              </a:ext>
            </a:extLst>
          </p:cNvPr>
          <p:cNvSpPr>
            <a:spLocks noGrp="1"/>
          </p:cNvSpPr>
          <p:nvPr>
            <p:ph type="ctrTitle"/>
          </p:nvPr>
        </p:nvSpPr>
        <p:spPr>
          <a:xfrm>
            <a:off x="1524000" y="1122363"/>
            <a:ext cx="9144000" cy="2387600"/>
          </a:xfrm>
        </p:spPr>
        <p:txBody>
          <a:bodyPr anchor="b"/>
          <a:lstStyle>
            <a:lvl1pPr algn="ctr">
              <a:defRPr sz="4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03393CD-7262-4AC7-80E6-52FE6F3F39BA}"/>
              </a:ext>
            </a:extLst>
          </p:cNvPr>
          <p:cNvSpPr>
            <a:spLocks noGrp="1"/>
          </p:cNvSpPr>
          <p:nvPr>
            <p:ph type="subTitle" idx="1"/>
          </p:nvPr>
        </p:nvSpPr>
        <p:spPr>
          <a:xfrm>
            <a:off x="1524000" y="3602038"/>
            <a:ext cx="9144000" cy="1655762"/>
          </a:xfrm>
        </p:spPr>
        <p:txBody>
          <a:bodyPr/>
          <a:lstStyle>
            <a:lvl1pPr marL="0" indent="0" algn="ctr">
              <a:buNone/>
              <a:defRPr sz="20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7D430AE-0210-4E82-AD7B-41B112DE7F7D}"/>
              </a:ext>
            </a:extLst>
          </p:cNvPr>
          <p:cNvSpPr>
            <a:spLocks noGrp="1"/>
          </p:cNvSpPr>
          <p:nvPr>
            <p:ph type="dt" sz="half" idx="10"/>
          </p:nvPr>
        </p:nvSpPr>
        <p:spPr/>
        <p:txBody>
          <a:bodyPr/>
          <a:lstStyle>
            <a:lvl1pPr>
              <a:defRPr>
                <a:solidFill>
                  <a:schemeClr val="tx1">
                    <a:alpha val="60000"/>
                  </a:schemeClr>
                </a:solidFill>
                <a:latin typeface="+mn-lt"/>
              </a:defRPr>
            </a:lvl1pPr>
          </a:lstStyle>
          <a:p>
            <a:fld id="{11A6662E-FAF4-44BC-88B5-85A7CBFB6D30}" type="datetime1">
              <a:rPr lang="en-US" smtClean="0"/>
              <a:pPr/>
              <a:t>12/16/2025</a:t>
            </a:fld>
            <a:endParaRPr lang="en-US" dirty="0"/>
          </a:p>
        </p:txBody>
      </p:sp>
      <p:sp>
        <p:nvSpPr>
          <p:cNvPr id="5" name="Footer Placeholder 4">
            <a:extLst>
              <a:ext uri="{FF2B5EF4-FFF2-40B4-BE49-F238E27FC236}">
                <a16:creationId xmlns:a16="http://schemas.microsoft.com/office/drawing/2014/main" id="{0F221974-7DEC-459D-9642-CB5B59C82771}"/>
              </a:ext>
            </a:extLst>
          </p:cNvPr>
          <p:cNvSpPr>
            <a:spLocks noGrp="1"/>
          </p:cNvSpPr>
          <p:nvPr>
            <p:ph type="ftr" sz="quarter" idx="11"/>
          </p:nvPr>
        </p:nvSpPr>
        <p:spPr/>
        <p:txBody>
          <a:bodyPr/>
          <a:lstStyle>
            <a:lvl1pPr>
              <a:defRPr>
                <a:solidFill>
                  <a:schemeClr val="tx1">
                    <a:alpha val="60000"/>
                  </a:schemeClr>
                </a:solidFill>
                <a:latin typeface="+mn-lt"/>
              </a:defRPr>
            </a:lvl1pPr>
          </a:lstStyle>
          <a:p>
            <a:endParaRPr lang="en-US">
              <a:solidFill>
                <a:schemeClr val="tx1">
                  <a:alpha val="60000"/>
                </a:schemeClr>
              </a:solidFill>
            </a:endParaRPr>
          </a:p>
        </p:txBody>
      </p:sp>
      <p:sp>
        <p:nvSpPr>
          <p:cNvPr id="6" name="Slide Number Placeholder 5">
            <a:extLst>
              <a:ext uri="{FF2B5EF4-FFF2-40B4-BE49-F238E27FC236}">
                <a16:creationId xmlns:a16="http://schemas.microsoft.com/office/drawing/2014/main" id="{60731837-C94E-4B5B-BCF0-110C69EDB41C}"/>
              </a:ext>
            </a:extLst>
          </p:cNvPr>
          <p:cNvSpPr>
            <a:spLocks noGrp="1"/>
          </p:cNvSpPr>
          <p:nvPr>
            <p:ph type="sldNum" sz="quarter" idx="12"/>
          </p:nvPr>
        </p:nvSpPr>
        <p:spPr/>
        <p:txBody>
          <a:bodyPr/>
          <a:lstStyle>
            <a:lvl1pPr>
              <a:defRPr>
                <a:solidFill>
                  <a:schemeClr val="tx1">
                    <a:alpha val="60000"/>
                  </a:schemeClr>
                </a:solidFill>
                <a:latin typeface="+mn-lt"/>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4375927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ABDD2-E186-4F25-8FDE-D1E875E9C3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18CC5B-A7E0-48B1-8329-6533AC76E7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905B1B-77FE-4BFC-BF87-87DA989F0082}"/>
              </a:ext>
            </a:extLst>
          </p:cNvPr>
          <p:cNvSpPr>
            <a:spLocks noGrp="1"/>
          </p:cNvSpPr>
          <p:nvPr>
            <p:ph type="dt" sz="half" idx="10"/>
          </p:nvPr>
        </p:nvSpPr>
        <p:spPr/>
        <p:txBody>
          <a:bodyPr/>
          <a:lstStyle/>
          <a:p>
            <a:fld id="{4C559632-1575-4E14-B53B-3DC3D5ED3947}" type="datetime1">
              <a:rPr lang="en-US" smtClean="0"/>
              <a:t>12/16/2025</a:t>
            </a:fld>
            <a:endParaRPr lang="en-US"/>
          </a:p>
        </p:txBody>
      </p:sp>
      <p:sp>
        <p:nvSpPr>
          <p:cNvPr id="5" name="Footer Placeholder 4">
            <a:extLst>
              <a:ext uri="{FF2B5EF4-FFF2-40B4-BE49-F238E27FC236}">
                <a16:creationId xmlns:a16="http://schemas.microsoft.com/office/drawing/2014/main" id="{3118531E-1B90-4631-BD37-4BB1DBFABF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8A55E8-88DC-4280-8E04-FF50FF8EDB5A}"/>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166669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60633D-90E4-4F5A-9EBF-DDEC2B0B47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DD3065-FA3D-42C8-BFDA-967C87F4F2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DC126F-38E2-4425-861F-98ED432284BA}"/>
              </a:ext>
            </a:extLst>
          </p:cNvPr>
          <p:cNvSpPr>
            <a:spLocks noGrp="1"/>
          </p:cNvSpPr>
          <p:nvPr>
            <p:ph type="dt" sz="half" idx="10"/>
          </p:nvPr>
        </p:nvSpPr>
        <p:spPr/>
        <p:txBody>
          <a:bodyPr/>
          <a:lstStyle/>
          <a:p>
            <a:fld id="{CC4A6868-2568-4CC9-B302-F37117B01A6E}" type="datetime1">
              <a:rPr lang="en-US" smtClean="0"/>
              <a:t>12/16/2025</a:t>
            </a:fld>
            <a:endParaRPr lang="en-US"/>
          </a:p>
        </p:txBody>
      </p:sp>
      <p:sp>
        <p:nvSpPr>
          <p:cNvPr id="5" name="Footer Placeholder 4">
            <a:extLst>
              <a:ext uri="{FF2B5EF4-FFF2-40B4-BE49-F238E27FC236}">
                <a16:creationId xmlns:a16="http://schemas.microsoft.com/office/drawing/2014/main" id="{CA9645D8-F22A-4354-A8B3-96E8A2D23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9E2295-A616-4D57-8800-7B7E213A8CC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573902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458694" y="365760"/>
            <a:ext cx="10895106" cy="132556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F02842-38C3-46D6-8527-0F6FE623C5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fld id="{0055F08A-1E71-4B2B-BB49-E743F2903911}" type="datetime1">
              <a:rPr lang="en-US" smtClean="0"/>
              <a:t>12/16/2025</a:t>
            </a:fld>
            <a:endParaRPr lang="en-US" dirty="0"/>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423536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0B05-7BF6-4073-9106-FA19E97273CB}"/>
              </a:ext>
            </a:extLst>
          </p:cNvPr>
          <p:cNvSpPr>
            <a:spLocks noGrp="1"/>
          </p:cNvSpPr>
          <p:nvPr>
            <p:ph type="title"/>
          </p:nvPr>
        </p:nvSpPr>
        <p:spPr>
          <a:xfrm>
            <a:off x="831850" y="1709738"/>
            <a:ext cx="10515600" cy="2852737"/>
          </a:xfrm>
        </p:spPr>
        <p:txBody>
          <a:bodyPr anchor="b"/>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E8EE8D7-6B58-4A3F-9DD5-E563D5192A68}"/>
              </a:ext>
            </a:extLst>
          </p:cNvPr>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02990E-9F0A-446A-B5B8-459CA8D98D92}"/>
              </a:ext>
            </a:extLst>
          </p:cNvPr>
          <p:cNvSpPr>
            <a:spLocks noGrp="1"/>
          </p:cNvSpPr>
          <p:nvPr>
            <p:ph type="dt" sz="half" idx="10"/>
          </p:nvPr>
        </p:nvSpPr>
        <p:spPr/>
        <p:txBody>
          <a:bodyPr/>
          <a:lstStyle/>
          <a:p>
            <a:fld id="{15417D9E-721A-44BB-8863-9873FE64DA75}" type="datetime1">
              <a:rPr lang="en-US" smtClean="0"/>
              <a:t>12/16/2025</a:t>
            </a:fld>
            <a:endParaRPr lang="en-US"/>
          </a:p>
        </p:txBody>
      </p:sp>
      <p:sp>
        <p:nvSpPr>
          <p:cNvPr id="5" name="Footer Placeholder 4">
            <a:extLst>
              <a:ext uri="{FF2B5EF4-FFF2-40B4-BE49-F238E27FC236}">
                <a16:creationId xmlns:a16="http://schemas.microsoft.com/office/drawing/2014/main" id="{89E68EAA-4377-45FF-9D7C-9E77BC9F27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07FA71-74C3-44B8-A0AC-E18A1E76B43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130011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71F12-2D88-4F76-AF46-BD5156C127A9}"/>
              </a:ext>
            </a:extLst>
          </p:cNvPr>
          <p:cNvSpPr>
            <a:spLocks noGrp="1"/>
          </p:cNvSpPr>
          <p:nvPr>
            <p:ph type="title"/>
          </p:nvPr>
        </p:nvSpPr>
        <p:spPr>
          <a:xfrm>
            <a:off x="458694" y="365760"/>
            <a:ext cx="10895106" cy="132556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6E1AA46-E3EB-4704-B019-F90F1E6177A5}"/>
              </a:ext>
            </a:extLst>
          </p:cNvPr>
          <p:cNvSpPr>
            <a:spLocks noGrp="1"/>
          </p:cNvSpPr>
          <p:nvPr>
            <p:ph sz="half" idx="1"/>
          </p:nvPr>
        </p:nvSpPr>
        <p:spPr>
          <a:xfrm>
            <a:off x="458695" y="1825625"/>
            <a:ext cx="556110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5C17480F-A530-4D05-9A22-E573FB4BA620}"/>
              </a:ext>
            </a:extLst>
          </p:cNvPr>
          <p:cNvSpPr>
            <a:spLocks noGrp="1"/>
          </p:cNvSpPr>
          <p:nvPr>
            <p:ph sz="half" idx="2"/>
          </p:nvPr>
        </p:nvSpPr>
        <p:spPr>
          <a:xfrm>
            <a:off x="6172199" y="1825625"/>
            <a:ext cx="556110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55B56FDA-C47A-4F4A-A364-BA60A25AB90A}"/>
              </a:ext>
            </a:extLst>
          </p:cNvPr>
          <p:cNvSpPr>
            <a:spLocks noGrp="1"/>
          </p:cNvSpPr>
          <p:nvPr>
            <p:ph type="dt" sz="half" idx="10"/>
          </p:nvPr>
        </p:nvSpPr>
        <p:spPr/>
        <p:txBody>
          <a:bodyPr/>
          <a:lstStyle/>
          <a:p>
            <a:fld id="{5F31DA2F-80B8-49CF-99FB-5ABCA53A607A}" type="datetime1">
              <a:rPr lang="en-US" smtClean="0"/>
              <a:t>12/16/2025</a:t>
            </a:fld>
            <a:endParaRPr lang="en-US"/>
          </a:p>
        </p:txBody>
      </p:sp>
      <p:sp>
        <p:nvSpPr>
          <p:cNvPr id="6" name="Footer Placeholder 5">
            <a:extLst>
              <a:ext uri="{FF2B5EF4-FFF2-40B4-BE49-F238E27FC236}">
                <a16:creationId xmlns:a16="http://schemas.microsoft.com/office/drawing/2014/main" id="{7326D8DD-6D84-44D4-8A1B-57615B3ED8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8FE31-B577-4017-8AFE-A8BA09596E9C}"/>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614630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C28C9-B8CC-413F-9FFA-626680E4A828}"/>
              </a:ext>
            </a:extLst>
          </p:cNvPr>
          <p:cNvSpPr>
            <a:spLocks noGrp="1"/>
          </p:cNvSpPr>
          <p:nvPr>
            <p:ph type="title"/>
          </p:nvPr>
        </p:nvSpPr>
        <p:spPr>
          <a:xfrm>
            <a:off x="458694" y="365125"/>
            <a:ext cx="11274612"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B53FE72-9D42-45F5-A37F-B12130388AD5}"/>
              </a:ext>
            </a:extLst>
          </p:cNvPr>
          <p:cNvSpPr>
            <a:spLocks noGrp="1"/>
          </p:cNvSpPr>
          <p:nvPr>
            <p:ph type="body" idx="1"/>
          </p:nvPr>
        </p:nvSpPr>
        <p:spPr>
          <a:xfrm>
            <a:off x="465256" y="1752600"/>
            <a:ext cx="5532319" cy="823912"/>
          </a:xfrm>
        </p:spPr>
        <p:txBody>
          <a:bodyPr anchor="b"/>
          <a:lstStyle>
            <a:lvl1pPr marL="0" indent="0">
              <a:buNone/>
              <a:defRPr sz="24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E3A31D-9B5F-4DE3-B18D-F7F77782EB46}"/>
              </a:ext>
            </a:extLst>
          </p:cNvPr>
          <p:cNvSpPr>
            <a:spLocks noGrp="1"/>
          </p:cNvSpPr>
          <p:nvPr>
            <p:ph sz="half" idx="2"/>
          </p:nvPr>
        </p:nvSpPr>
        <p:spPr>
          <a:xfrm>
            <a:off x="465256" y="2666999"/>
            <a:ext cx="5532319"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0BE1D2D-822C-466C-A7B9-1A2D97366A41}"/>
              </a:ext>
            </a:extLst>
          </p:cNvPr>
          <p:cNvSpPr>
            <a:spLocks noGrp="1"/>
          </p:cNvSpPr>
          <p:nvPr>
            <p:ph type="body" sz="quarter" idx="3"/>
          </p:nvPr>
        </p:nvSpPr>
        <p:spPr>
          <a:xfrm>
            <a:off x="6172200" y="1752600"/>
            <a:ext cx="5561106" cy="823912"/>
          </a:xfrm>
        </p:spPr>
        <p:txBody>
          <a:bodyPr anchor="b"/>
          <a:lstStyle>
            <a:lvl1pPr marL="0" indent="0">
              <a:buNone/>
              <a:defRPr sz="24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F13B2C-44CA-49C4-BC84-02AF1638F381}"/>
              </a:ext>
            </a:extLst>
          </p:cNvPr>
          <p:cNvSpPr>
            <a:spLocks noGrp="1"/>
          </p:cNvSpPr>
          <p:nvPr>
            <p:ph sz="quarter" idx="4"/>
          </p:nvPr>
        </p:nvSpPr>
        <p:spPr>
          <a:xfrm>
            <a:off x="6172200" y="2666999"/>
            <a:ext cx="5561106"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793CB55-E9C1-4CE6-9B61-81B71475B960}"/>
              </a:ext>
            </a:extLst>
          </p:cNvPr>
          <p:cNvSpPr>
            <a:spLocks noGrp="1"/>
          </p:cNvSpPr>
          <p:nvPr>
            <p:ph type="dt" sz="half" idx="10"/>
          </p:nvPr>
        </p:nvSpPr>
        <p:spPr/>
        <p:txBody>
          <a:bodyPr/>
          <a:lstStyle/>
          <a:p>
            <a:fld id="{28852172-E6C9-4B6C-929A-A9DE3837BBF1}" type="datetime1">
              <a:rPr lang="en-US" smtClean="0"/>
              <a:t>12/16/2025</a:t>
            </a:fld>
            <a:endParaRPr lang="en-US"/>
          </a:p>
        </p:txBody>
      </p:sp>
      <p:sp>
        <p:nvSpPr>
          <p:cNvPr id="8" name="Footer Placeholder 7">
            <a:extLst>
              <a:ext uri="{FF2B5EF4-FFF2-40B4-BE49-F238E27FC236}">
                <a16:creationId xmlns:a16="http://schemas.microsoft.com/office/drawing/2014/main" id="{0DF22318-747B-4EC9-862C-D9FD488CCC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FBDDDF-16BD-438D-937D-0E3E30E74E86}"/>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111526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92D5F-0BD4-4517-9233-E08AF405B6DE}"/>
              </a:ext>
            </a:extLst>
          </p:cNvPr>
          <p:cNvSpPr>
            <a:spLocks noGrp="1"/>
          </p:cNvSpPr>
          <p:nvPr>
            <p:ph type="title"/>
          </p:nvPr>
        </p:nvSpPr>
        <p:spPr>
          <a:xfrm>
            <a:off x="458694" y="365760"/>
            <a:ext cx="11274612" cy="1325563"/>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B83523B8-51E3-48B8-BFD8-CE950619804E}"/>
              </a:ext>
            </a:extLst>
          </p:cNvPr>
          <p:cNvSpPr>
            <a:spLocks noGrp="1"/>
          </p:cNvSpPr>
          <p:nvPr>
            <p:ph type="dt" sz="half" idx="10"/>
          </p:nvPr>
        </p:nvSpPr>
        <p:spPr>
          <a:xfrm>
            <a:off x="458693" y="6416675"/>
            <a:ext cx="2921715" cy="365125"/>
          </a:xfrm>
        </p:spPr>
        <p:txBody>
          <a:bodyPr/>
          <a:lstStyle/>
          <a:p>
            <a:fld id="{3AB41CFF-90C9-47B3-9DA1-F2BF8D839F7E}" type="datetime1">
              <a:rPr lang="en-US" smtClean="0"/>
              <a:t>12/16/2025</a:t>
            </a:fld>
            <a:endParaRPr lang="en-US"/>
          </a:p>
        </p:txBody>
      </p:sp>
      <p:sp>
        <p:nvSpPr>
          <p:cNvPr id="4" name="Footer Placeholder 3">
            <a:extLst>
              <a:ext uri="{FF2B5EF4-FFF2-40B4-BE49-F238E27FC236}">
                <a16:creationId xmlns:a16="http://schemas.microsoft.com/office/drawing/2014/main" id="{7D739B90-5D50-4424-B51D-53C391621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6F9286-3A00-4D3C-A3F0-50AC9045C4E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756571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fld id="{F06048FA-06AB-4884-A69B-986B96E68A24}" type="datetime1">
              <a:rPr lang="en-US" smtClean="0"/>
              <a:t>12/16/2025</a:t>
            </a:fld>
            <a:endParaRPr lang="en-US"/>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828248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A81A1-6D8E-4DD6-8E49-DABDE6D107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93F18F-F78D-4A31-A6BC-6552105BCF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82C2F4-BDF4-4A4F-AA3D-52692932C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13850F-5C87-4F08-9658-EAF049B60EB0}"/>
              </a:ext>
            </a:extLst>
          </p:cNvPr>
          <p:cNvSpPr>
            <a:spLocks noGrp="1"/>
          </p:cNvSpPr>
          <p:nvPr>
            <p:ph type="dt" sz="half" idx="10"/>
          </p:nvPr>
        </p:nvSpPr>
        <p:spPr/>
        <p:txBody>
          <a:bodyPr/>
          <a:lstStyle/>
          <a:p>
            <a:fld id="{50DB7ABA-0172-4F9C-889D-567164F66BCD}" type="datetime1">
              <a:rPr lang="en-US" smtClean="0"/>
              <a:t>12/16/2025</a:t>
            </a:fld>
            <a:endParaRPr lang="en-US"/>
          </a:p>
        </p:txBody>
      </p:sp>
      <p:sp>
        <p:nvSpPr>
          <p:cNvPr id="6" name="Footer Placeholder 5">
            <a:extLst>
              <a:ext uri="{FF2B5EF4-FFF2-40B4-BE49-F238E27FC236}">
                <a16:creationId xmlns:a16="http://schemas.microsoft.com/office/drawing/2014/main" id="{210BCE9A-A746-4439-B5D3-966FBC8E5F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D3B51-AA2E-4AA1-8062-A0D476D80CCB}"/>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30968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2CF7-F453-4B3E-9510-D747979878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E2A1B9-8A2A-4B49-8B79-76D3EEB36B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D9FEA03-0EC4-4085-AE63-4AA492D61A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05AD5B-0DEA-4C6F-94D2-FAA99F2E5DA9}"/>
              </a:ext>
            </a:extLst>
          </p:cNvPr>
          <p:cNvSpPr>
            <a:spLocks noGrp="1"/>
          </p:cNvSpPr>
          <p:nvPr>
            <p:ph type="dt" sz="half" idx="10"/>
          </p:nvPr>
        </p:nvSpPr>
        <p:spPr/>
        <p:txBody>
          <a:bodyPr/>
          <a:lstStyle/>
          <a:p>
            <a:fld id="{78AC6A5B-8AE7-4A41-B5A7-9ADC6686DC18}" type="datetime1">
              <a:rPr lang="en-US" smtClean="0"/>
              <a:t>12/16/2025</a:t>
            </a:fld>
            <a:endParaRPr lang="en-US"/>
          </a:p>
        </p:txBody>
      </p:sp>
      <p:sp>
        <p:nvSpPr>
          <p:cNvPr id="6" name="Footer Placeholder 5">
            <a:extLst>
              <a:ext uri="{FF2B5EF4-FFF2-40B4-BE49-F238E27FC236}">
                <a16:creationId xmlns:a16="http://schemas.microsoft.com/office/drawing/2014/main" id="{F0DC6744-7CBA-4A1D-8F87-10699F9812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AD9048-35FF-4BE9-8157-BE4BAA1C725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439624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 name="Title Placeholder 1">
            <a:extLst>
              <a:ext uri="{FF2B5EF4-FFF2-40B4-BE49-F238E27FC236}">
                <a16:creationId xmlns:a16="http://schemas.microsoft.com/office/drawing/2014/main" id="{E9984D45-0ED3-4D03-8E44-5E355C9134F1}"/>
              </a:ext>
            </a:extLst>
          </p:cNvPr>
          <p:cNvSpPr>
            <a:spLocks noGrp="1"/>
          </p:cNvSpPr>
          <p:nvPr>
            <p:ph type="title"/>
          </p:nvPr>
        </p:nvSpPr>
        <p:spPr>
          <a:xfrm>
            <a:off x="458694" y="425450"/>
            <a:ext cx="11274612"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F687D6E-D1E9-489C-9AA9-3575C39BAA0B}"/>
              </a:ext>
            </a:extLst>
          </p:cNvPr>
          <p:cNvSpPr>
            <a:spLocks noGrp="1"/>
          </p:cNvSpPr>
          <p:nvPr>
            <p:ph type="body" idx="1"/>
          </p:nvPr>
        </p:nvSpPr>
        <p:spPr>
          <a:xfrm>
            <a:off x="458694" y="1949450"/>
            <a:ext cx="11274612" cy="4195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6364E9C-08EE-4B1B-B3FC-D6D997F4EA38}"/>
              </a:ext>
            </a:extLst>
          </p:cNvPr>
          <p:cNvSpPr>
            <a:spLocks noGrp="1"/>
          </p:cNvSpPr>
          <p:nvPr>
            <p:ph type="dt" sz="half" idx="2"/>
          </p:nvPr>
        </p:nvSpPr>
        <p:spPr>
          <a:xfrm>
            <a:off x="458694" y="6416675"/>
            <a:ext cx="2743200" cy="365125"/>
          </a:xfrm>
          <a:prstGeom prst="rect">
            <a:avLst/>
          </a:prstGeom>
        </p:spPr>
        <p:txBody>
          <a:bodyPr vert="horz" lIns="91440" tIns="45720" rIns="91440" bIns="45720" rtlCol="0" anchor="ctr"/>
          <a:lstStyle>
            <a:lvl1pPr algn="l">
              <a:defRPr sz="900">
                <a:solidFill>
                  <a:schemeClr val="tx1">
                    <a:alpha val="60000"/>
                  </a:schemeClr>
                </a:solidFill>
                <a:latin typeface="+mn-lt"/>
              </a:defRPr>
            </a:lvl1pPr>
          </a:lstStyle>
          <a:p>
            <a:fld id="{57E0CF6C-748E-4B7A-BC8B-3011EF78ED13}" type="datetime1">
              <a:rPr lang="en-US" smtClean="0"/>
              <a:pPr/>
              <a:t>12/16/2025</a:t>
            </a:fld>
            <a:endParaRPr lang="en-US" dirty="0"/>
          </a:p>
        </p:txBody>
      </p:sp>
      <p:sp>
        <p:nvSpPr>
          <p:cNvPr id="5" name="Footer Placeholder 4">
            <a:extLst>
              <a:ext uri="{FF2B5EF4-FFF2-40B4-BE49-F238E27FC236}">
                <a16:creationId xmlns:a16="http://schemas.microsoft.com/office/drawing/2014/main" id="{BAB0A1F1-38FE-4C27-81E6-A43A54793FC3}"/>
              </a:ext>
            </a:extLst>
          </p:cNvPr>
          <p:cNvSpPr>
            <a:spLocks noGrp="1"/>
          </p:cNvSpPr>
          <p:nvPr>
            <p:ph type="ftr" sz="quarter" idx="3"/>
          </p:nvPr>
        </p:nvSpPr>
        <p:spPr>
          <a:xfrm>
            <a:off x="4038600" y="6416675"/>
            <a:ext cx="4114800" cy="365125"/>
          </a:xfrm>
          <a:prstGeom prst="rect">
            <a:avLst/>
          </a:prstGeom>
        </p:spPr>
        <p:txBody>
          <a:bodyPr vert="horz" lIns="91440" tIns="45720" rIns="91440" bIns="45720" rtlCol="0" anchor="ctr"/>
          <a:lstStyle>
            <a:lvl1pPr algn="ctr">
              <a:defRPr sz="900">
                <a:solidFill>
                  <a:schemeClr val="tx1">
                    <a:alpha val="60000"/>
                  </a:schemeClr>
                </a:solidFill>
                <a:latin typeface="+mn-lt"/>
              </a:defRPr>
            </a:lvl1pPr>
          </a:lstStyle>
          <a:p>
            <a:endParaRPr lang="en-US" dirty="0">
              <a:solidFill>
                <a:schemeClr val="tx1">
                  <a:alpha val="60000"/>
                </a:schemeClr>
              </a:solidFill>
            </a:endParaRPr>
          </a:p>
        </p:txBody>
      </p:sp>
      <p:sp>
        <p:nvSpPr>
          <p:cNvPr id="6" name="Slide Number Placeholder 5">
            <a:extLst>
              <a:ext uri="{FF2B5EF4-FFF2-40B4-BE49-F238E27FC236}">
                <a16:creationId xmlns:a16="http://schemas.microsoft.com/office/drawing/2014/main" id="{5E26B39A-FFD8-42EF-ADC7-7DB3B302F8B2}"/>
              </a:ext>
            </a:extLst>
          </p:cNvPr>
          <p:cNvSpPr>
            <a:spLocks noGrp="1"/>
          </p:cNvSpPr>
          <p:nvPr>
            <p:ph type="sldNum" sz="quarter" idx="4"/>
          </p:nvPr>
        </p:nvSpPr>
        <p:spPr>
          <a:xfrm>
            <a:off x="8990106" y="6416675"/>
            <a:ext cx="2743200" cy="365125"/>
          </a:xfrm>
          <a:prstGeom prst="rect">
            <a:avLst/>
          </a:prstGeom>
        </p:spPr>
        <p:txBody>
          <a:bodyPr vert="horz" lIns="91440" tIns="45720" rIns="91440" bIns="45720" rtlCol="0" anchor="ctr"/>
          <a:lstStyle>
            <a:lvl1pPr algn="r">
              <a:defRPr sz="900">
                <a:solidFill>
                  <a:schemeClr val="tx1">
                    <a:alpha val="60000"/>
                  </a:schemeClr>
                </a:solidFill>
                <a:latin typeface="+mn-lt"/>
              </a:defRPr>
            </a:lvl1pPr>
          </a:lstStyle>
          <a:p>
            <a:fld id="{73B850FF-6169-4056-8077-06FFA93A5366}" type="slidenum">
              <a:rPr lang="en-US" smtClean="0"/>
              <a:pPr/>
              <a:t>‹#›</a:t>
            </a:fld>
            <a:endParaRPr lang="en-US" dirty="0"/>
          </a:p>
        </p:txBody>
      </p:sp>
      <p:pic>
        <p:nvPicPr>
          <p:cNvPr id="14" name="Picture 13" descr="A picture containing sitting&#10;&#10;Description automatically generated">
            <a:extLst>
              <a:ext uri="{FF2B5EF4-FFF2-40B4-BE49-F238E27FC236}">
                <a16:creationId xmlns:a16="http://schemas.microsoft.com/office/drawing/2014/main" id="{BC526B7A-4801-4FD1-95C8-03AF22629E87}"/>
              </a:ext>
            </a:extLst>
          </p:cNvPr>
          <p:cNvPicPr>
            <a:picLocks noChangeAspect="1"/>
          </p:cNvPicPr>
          <p:nvPr/>
        </p:nvPicPr>
        <p:blipFill>
          <a:blip r:embed="rId13">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Tree>
    <p:extLst>
      <p:ext uri="{BB962C8B-B14F-4D97-AF65-F5344CB8AC3E}">
        <p14:creationId xmlns:p14="http://schemas.microsoft.com/office/powerpoint/2010/main" val="2780487589"/>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hf sldNum="0" hdr="0" ftr="0" dt="0"/>
  <p:txStyles>
    <p:titleStyle>
      <a:lvl1pPr algn="l" defTabSz="914400" rtl="0" eaLnBrk="1" latinLnBrk="0" hangingPunct="1">
        <a:lnSpc>
          <a:spcPct val="100000"/>
        </a:lnSpc>
        <a:spcBef>
          <a:spcPct val="0"/>
        </a:spcBef>
        <a:buNone/>
        <a:defRPr sz="4400" b="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033" name="Picture 1032">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1073" name="Rectangle 1034">
            <a:extLst>
              <a:ext uri="{FF2B5EF4-FFF2-40B4-BE49-F238E27FC236}">
                <a16:creationId xmlns:a16="http://schemas.microsoft.com/office/drawing/2014/main" id="{310E06F9-9F12-4D1B-92C0-4B30818D09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074" name="Rectangle 1036">
            <a:extLst>
              <a:ext uri="{FF2B5EF4-FFF2-40B4-BE49-F238E27FC236}">
                <a16:creationId xmlns:a16="http://schemas.microsoft.com/office/drawing/2014/main" id="{8F5EFE88-F6A7-4B53-AF99-227DFC56A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30"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075" name="Rectangle 1038">
            <a:extLst>
              <a:ext uri="{FF2B5EF4-FFF2-40B4-BE49-F238E27FC236}">
                <a16:creationId xmlns:a16="http://schemas.microsoft.com/office/drawing/2014/main" id="{BF9AF5CF-AE21-453A-8D3F-6D9FC64A1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8395" y="0"/>
            <a:ext cx="618138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4" name="Τίτλος 3">
            <a:extLst>
              <a:ext uri="{FF2B5EF4-FFF2-40B4-BE49-F238E27FC236}">
                <a16:creationId xmlns:a16="http://schemas.microsoft.com/office/drawing/2014/main" id="{E7D0AD4D-583F-EB8C-6A66-70DA4C4A98AF}"/>
              </a:ext>
            </a:extLst>
          </p:cNvPr>
          <p:cNvSpPr>
            <a:spLocks noGrp="1"/>
          </p:cNvSpPr>
          <p:nvPr>
            <p:ph type="title"/>
          </p:nvPr>
        </p:nvSpPr>
        <p:spPr>
          <a:xfrm>
            <a:off x="838200" y="744909"/>
            <a:ext cx="4785546" cy="3155419"/>
          </a:xfrm>
        </p:spPr>
        <p:txBody>
          <a:bodyPr vert="horz" lIns="91440" tIns="45720" rIns="91440" bIns="45720" rtlCol="0" anchor="b">
            <a:normAutofit/>
          </a:bodyPr>
          <a:lstStyle/>
          <a:p>
            <a:pPr>
              <a:lnSpc>
                <a:spcPct val="90000"/>
              </a:lnSpc>
            </a:pPr>
            <a:r>
              <a:rPr lang="en-US" cap="all" spc="-100" dirty="0" err="1">
                <a:solidFill>
                  <a:srgbClr val="FFFFFF"/>
                </a:solidFill>
                <a:latin typeface="Calibri" panose="020F0502020204030204" pitchFamily="34" charset="0"/>
                <a:ea typeface="Calibri" panose="020F0502020204030204" pitchFamily="34" charset="0"/>
                <a:cs typeface="Calibri" panose="020F0502020204030204" pitchFamily="34" charset="0"/>
              </a:rPr>
              <a:t>Στου</a:t>
            </a:r>
            <a:r>
              <a:rPr lang="en-US" cap="all" spc="-100" dirty="0">
                <a:solidFill>
                  <a:srgbClr val="FFFFFF"/>
                </a:solidFill>
                <a:latin typeface="Calibri" panose="020F0502020204030204" pitchFamily="34" charset="0"/>
                <a:ea typeface="Calibri" panose="020F0502020204030204" pitchFamily="34" charset="0"/>
                <a:cs typeface="Calibri" panose="020F0502020204030204" pitchFamily="34" charset="0"/>
              </a:rPr>
              <a:t> Κ</a:t>
            </a:r>
            <a:r>
              <a:rPr lang="el-GR" cap="all" spc="-100" dirty="0">
                <a:solidFill>
                  <a:srgbClr val="FFFFFF"/>
                </a:solidFill>
                <a:latin typeface="Calibri" panose="020F0502020204030204" pitchFamily="34" charset="0"/>
                <a:ea typeface="Calibri" panose="020F0502020204030204" pitchFamily="34" charset="0"/>
                <a:cs typeface="Calibri" panose="020F0502020204030204" pitchFamily="34" charset="0"/>
              </a:rPr>
              <a:t>ι</a:t>
            </a:r>
            <a:r>
              <a:rPr lang="en-US" cap="all" spc="-100" dirty="0" err="1">
                <a:solidFill>
                  <a:srgbClr val="FFFFFF"/>
                </a:solidFill>
                <a:latin typeface="Calibri" panose="020F0502020204030204" pitchFamily="34" charset="0"/>
                <a:ea typeface="Calibri" panose="020F0502020204030204" pitchFamily="34" charset="0"/>
                <a:cs typeface="Calibri" panose="020F0502020204030204" pitchFamily="34" charset="0"/>
              </a:rPr>
              <a:t>κονες</a:t>
            </a:r>
            <a:r>
              <a:rPr lang="en-US" cap="all" spc="-100" dirty="0">
                <a:solidFill>
                  <a:srgbClr val="FFFFFF"/>
                </a:solidFill>
                <a:latin typeface="Calibri" panose="020F0502020204030204" pitchFamily="34" charset="0"/>
                <a:ea typeface="Calibri" panose="020F0502020204030204" pitchFamily="34" charset="0"/>
                <a:cs typeface="Calibri" panose="020F0502020204030204" pitchFamily="34" charset="0"/>
              </a:rPr>
              <a:t>, </a:t>
            </a:r>
            <a:r>
              <a:rPr lang="en-US" cap="all" spc="-100" dirty="0" err="1">
                <a:solidFill>
                  <a:srgbClr val="FFFFFF"/>
                </a:solidFill>
                <a:latin typeface="Calibri" panose="020F0502020204030204" pitchFamily="34" charset="0"/>
                <a:ea typeface="Calibri" panose="020F0502020204030204" pitchFamily="34" charset="0"/>
                <a:cs typeface="Calibri" panose="020F0502020204030204" pitchFamily="34" charset="0"/>
              </a:rPr>
              <a:t>στους</a:t>
            </a:r>
            <a:r>
              <a:rPr lang="en-US" cap="all" spc="-100" dirty="0">
                <a:solidFill>
                  <a:srgbClr val="FFFFFF"/>
                </a:solidFill>
                <a:latin typeface="Calibri" panose="020F0502020204030204" pitchFamily="34" charset="0"/>
                <a:ea typeface="Calibri" panose="020F0502020204030204" pitchFamily="34" charset="0"/>
                <a:cs typeface="Calibri" panose="020F0502020204030204" pitchFamily="34" charset="0"/>
              </a:rPr>
              <a:t> </a:t>
            </a:r>
            <a:r>
              <a:rPr lang="en-US" cap="all" spc="-100" dirty="0" err="1">
                <a:solidFill>
                  <a:srgbClr val="FFFFFF"/>
                </a:solidFill>
                <a:latin typeface="Calibri" panose="020F0502020204030204" pitchFamily="34" charset="0"/>
                <a:ea typeface="Calibri" panose="020F0502020204030204" pitchFamily="34" charset="0"/>
                <a:cs typeface="Calibri" panose="020F0502020204030204" pitchFamily="34" charset="0"/>
              </a:rPr>
              <a:t>Λωτοφ</a:t>
            </a:r>
            <a:r>
              <a:rPr lang="el-GR" cap="all" spc="-100" dirty="0">
                <a:solidFill>
                  <a:srgbClr val="FFFFFF"/>
                </a:solidFill>
                <a:latin typeface="Calibri" panose="020F0502020204030204" pitchFamily="34" charset="0"/>
                <a:ea typeface="Calibri" panose="020F0502020204030204" pitchFamily="34" charset="0"/>
                <a:cs typeface="Calibri" panose="020F0502020204030204" pitchFamily="34" charset="0"/>
              </a:rPr>
              <a:t>α</a:t>
            </a:r>
            <a:r>
              <a:rPr lang="en-US" cap="all" spc="-100" dirty="0" err="1">
                <a:solidFill>
                  <a:srgbClr val="FFFFFF"/>
                </a:solidFill>
                <a:latin typeface="Calibri" panose="020F0502020204030204" pitchFamily="34" charset="0"/>
                <a:ea typeface="Calibri" panose="020F0502020204030204" pitchFamily="34" charset="0"/>
                <a:cs typeface="Calibri" panose="020F0502020204030204" pitchFamily="34" charset="0"/>
              </a:rPr>
              <a:t>γους</a:t>
            </a:r>
            <a:r>
              <a:rPr lang="en-US" cap="all" spc="-100" dirty="0">
                <a:solidFill>
                  <a:srgbClr val="FFFFFF"/>
                </a:solidFill>
                <a:latin typeface="Calibri" panose="020F0502020204030204" pitchFamily="34" charset="0"/>
                <a:ea typeface="Calibri" panose="020F0502020204030204" pitchFamily="34" charset="0"/>
                <a:cs typeface="Calibri" panose="020F0502020204030204" pitchFamily="34" charset="0"/>
              </a:rPr>
              <a:t> και </a:t>
            </a:r>
            <a:r>
              <a:rPr lang="en-US" cap="all" spc="-100" dirty="0" err="1">
                <a:solidFill>
                  <a:srgbClr val="FFFFFF"/>
                </a:solidFill>
                <a:latin typeface="Calibri" panose="020F0502020204030204" pitchFamily="34" charset="0"/>
                <a:ea typeface="Calibri" panose="020F0502020204030204" pitchFamily="34" charset="0"/>
                <a:cs typeface="Calibri" panose="020F0502020204030204" pitchFamily="34" charset="0"/>
              </a:rPr>
              <a:t>στους</a:t>
            </a:r>
            <a:r>
              <a:rPr lang="en-US" cap="all" spc="-100" dirty="0">
                <a:solidFill>
                  <a:srgbClr val="FFFFFF"/>
                </a:solidFill>
                <a:latin typeface="Calibri" panose="020F0502020204030204" pitchFamily="34" charset="0"/>
                <a:ea typeface="Calibri" panose="020F0502020204030204" pitchFamily="34" charset="0"/>
                <a:cs typeface="Calibri" panose="020F0502020204030204" pitchFamily="34" charset="0"/>
              </a:rPr>
              <a:t> Κ</a:t>
            </a:r>
            <a:r>
              <a:rPr lang="el-GR" cap="all" spc="-100" dirty="0">
                <a:solidFill>
                  <a:srgbClr val="FFFFFF"/>
                </a:solidFill>
                <a:latin typeface="Calibri" panose="020F0502020204030204" pitchFamily="34" charset="0"/>
                <a:ea typeface="Calibri" panose="020F0502020204030204" pitchFamily="34" charset="0"/>
                <a:cs typeface="Calibri" panose="020F0502020204030204" pitchFamily="34" charset="0"/>
              </a:rPr>
              <a:t>υ</a:t>
            </a:r>
            <a:r>
              <a:rPr lang="en-US" cap="all" spc="-100" dirty="0" err="1">
                <a:solidFill>
                  <a:srgbClr val="FFFFFF"/>
                </a:solidFill>
                <a:latin typeface="Calibri" panose="020F0502020204030204" pitchFamily="34" charset="0"/>
                <a:ea typeface="Calibri" panose="020F0502020204030204" pitchFamily="34" charset="0"/>
                <a:cs typeface="Calibri" panose="020F0502020204030204" pitchFamily="34" charset="0"/>
              </a:rPr>
              <a:t>κλω</a:t>
            </a:r>
            <a:r>
              <a:rPr lang="en-US" cap="all" spc="-100" dirty="0">
                <a:solidFill>
                  <a:srgbClr val="FFFFFF"/>
                </a:solidFill>
                <a:latin typeface="Calibri" panose="020F0502020204030204" pitchFamily="34" charset="0"/>
                <a:ea typeface="Calibri" panose="020F0502020204030204" pitchFamily="34" charset="0"/>
                <a:cs typeface="Calibri" panose="020F0502020204030204" pitchFamily="34" charset="0"/>
              </a:rPr>
              <a:t>πες</a:t>
            </a:r>
          </a:p>
        </p:txBody>
      </p:sp>
      <p:grpSp>
        <p:nvGrpSpPr>
          <p:cNvPr id="1076" name="Group 1040">
            <a:extLst>
              <a:ext uri="{FF2B5EF4-FFF2-40B4-BE49-F238E27FC236}">
                <a16:creationId xmlns:a16="http://schemas.microsoft.com/office/drawing/2014/main" id="{9477A912-28A0-4DFB-8FC9-ECE92339118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flipV="1">
            <a:off x="6955029" y="1"/>
            <a:ext cx="5236971" cy="6858000"/>
            <a:chOff x="20829" y="1"/>
            <a:chExt cx="5236971" cy="6857999"/>
          </a:xfrm>
        </p:grpSpPr>
        <p:pic>
          <p:nvPicPr>
            <p:cNvPr id="1042" name="Picture 1041">
              <a:extLst>
                <a:ext uri="{FF2B5EF4-FFF2-40B4-BE49-F238E27FC236}">
                  <a16:creationId xmlns:a16="http://schemas.microsoft.com/office/drawing/2014/main" id="{85482BAB-7516-4BC6-A5D4-CA5D3D96AC5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20829" y="692703"/>
              <a:ext cx="5236971" cy="6165297"/>
            </a:xfrm>
            <a:prstGeom prst="rect">
              <a:avLst/>
            </a:prstGeom>
          </p:spPr>
        </p:pic>
        <p:pic>
          <p:nvPicPr>
            <p:cNvPr id="1077" name="Picture 1042">
              <a:extLst>
                <a:ext uri="{FF2B5EF4-FFF2-40B4-BE49-F238E27FC236}">
                  <a16:creationId xmlns:a16="http://schemas.microsoft.com/office/drawing/2014/main" id="{EDEE93ED-E0B9-4A84-BB09-872BD2EA9E7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19154" b="19117"/>
            <a:stretch/>
          </p:blipFill>
          <p:spPr>
            <a:xfrm rot="5400000">
              <a:off x="393956" y="-373126"/>
              <a:ext cx="4197222" cy="4943475"/>
            </a:xfrm>
            <a:prstGeom prst="rect">
              <a:avLst/>
            </a:prstGeom>
          </p:spPr>
        </p:pic>
      </p:grpSp>
      <p:pic>
        <p:nvPicPr>
          <p:cNvPr id="1026" name="Picture 2" descr="Η εικόνα απεικονίζει τον Οδυσσέα, τους συντρόφους του και τον Κύκλωπα Πολύφημο.">
            <a:extLst>
              <a:ext uri="{FF2B5EF4-FFF2-40B4-BE49-F238E27FC236}">
                <a16:creationId xmlns:a16="http://schemas.microsoft.com/office/drawing/2014/main" id="{9BBDBA4C-8F13-B4D6-2312-55E5624371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9543" r="-1" b="564"/>
          <a:stretch>
            <a:fillRect/>
          </a:stretch>
        </p:blipFill>
        <p:spPr bwMode="auto">
          <a:xfrm>
            <a:off x="6776437" y="567942"/>
            <a:ext cx="4817466" cy="5716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74207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9294062-025C-7AF9-1918-EAEAB01FBD1F}"/>
              </a:ext>
            </a:extLst>
          </p:cNvPr>
          <p:cNvSpPr>
            <a:spLocks noGrp="1"/>
          </p:cNvSpPr>
          <p:nvPr>
            <p:ph type="title"/>
          </p:nvPr>
        </p:nvSpPr>
        <p:spPr/>
        <p:txBody>
          <a:bodyPr/>
          <a:lstStyle/>
          <a:p>
            <a:pPr algn="ctr"/>
            <a:r>
              <a:rPr lang="el-GR" b="1" dirty="0">
                <a:latin typeface="Calibri" panose="020F0502020204030204" pitchFamily="34" charset="0"/>
                <a:ea typeface="Calibri" panose="020F0502020204030204" pitchFamily="34" charset="0"/>
                <a:cs typeface="Calibri" panose="020F0502020204030204" pitchFamily="34" charset="0"/>
              </a:rPr>
              <a:t>Η οργή του </a:t>
            </a:r>
            <a:r>
              <a:rPr lang="el-GR" b="1" dirty="0" err="1">
                <a:latin typeface="Calibri" panose="020F0502020204030204" pitchFamily="34" charset="0"/>
                <a:ea typeface="Calibri" panose="020F0502020204030204" pitchFamily="34" charset="0"/>
                <a:cs typeface="Calibri" panose="020F0502020204030204" pitchFamily="34" charset="0"/>
              </a:rPr>
              <a:t>Ποσειδώνα</a:t>
            </a:r>
            <a:r>
              <a:rPr lang="el-GR" b="1" dirty="0">
                <a:latin typeface="Calibri" panose="020F0502020204030204" pitchFamily="34" charset="0"/>
                <a:ea typeface="Calibri" panose="020F0502020204030204" pitchFamily="34" charset="0"/>
                <a:cs typeface="Calibri" panose="020F0502020204030204" pitchFamily="34" charset="0"/>
              </a:rPr>
              <a:t> για τον Οδυσσέα</a:t>
            </a:r>
          </a:p>
        </p:txBody>
      </p:sp>
      <p:sp>
        <p:nvSpPr>
          <p:cNvPr id="3" name="Θέση περιεχομένου 2">
            <a:extLst>
              <a:ext uri="{FF2B5EF4-FFF2-40B4-BE49-F238E27FC236}">
                <a16:creationId xmlns:a16="http://schemas.microsoft.com/office/drawing/2014/main" id="{F59ABC2C-DC1F-4101-8EC3-7294AFA2D08C}"/>
              </a:ext>
            </a:extLst>
          </p:cNvPr>
          <p:cNvSpPr>
            <a:spLocks noGrp="1"/>
          </p:cNvSpPr>
          <p:nvPr>
            <p:ph idx="1"/>
          </p:nvPr>
        </p:nvSpPr>
        <p:spPr/>
        <p:txBody>
          <a:bodyPr>
            <a:normAutofit fontScale="92500" lnSpcReduction="10000"/>
          </a:bodyPr>
          <a:lstStyle/>
          <a:p>
            <a:r>
              <a:rPr lang="el-GR" dirty="0">
                <a:latin typeface="Calibri" panose="020F0502020204030204" pitchFamily="34" charset="0"/>
                <a:ea typeface="Calibri" panose="020F0502020204030204" pitchFamily="34" charset="0"/>
                <a:cs typeface="Calibri" panose="020F0502020204030204" pitchFamily="34" charset="0"/>
              </a:rPr>
              <a:t>Όταν ο Οδυσσέας και οι σύντροφοί του ανέβηκαν στο καράβι και άρχισαν να απομακρύνονται, φώναξε στον Πολύφημο: «</a:t>
            </a:r>
            <a:r>
              <a:rPr lang="el-GR" dirty="0" err="1">
                <a:latin typeface="Calibri" panose="020F0502020204030204" pitchFamily="34" charset="0"/>
                <a:ea typeface="Calibri" panose="020F0502020204030204" pitchFamily="34" charset="0"/>
                <a:cs typeface="Calibri" panose="020F0502020204030204" pitchFamily="34" charset="0"/>
              </a:rPr>
              <a:t>Πολύφηµε</a:t>
            </a:r>
            <a:r>
              <a:rPr lang="el-GR" dirty="0">
                <a:latin typeface="Calibri" panose="020F0502020204030204" pitchFamily="34" charset="0"/>
                <a:ea typeface="Calibri" panose="020F0502020204030204" pitchFamily="34" charset="0"/>
                <a:cs typeface="Calibri" panose="020F0502020204030204" pitchFamily="34" charset="0"/>
              </a:rPr>
              <a:t>, αν σε ρωτήσουν ποιος σε τύφλωσε, να πεις ο Οδυσσέας, ο γιος του Λαέρτη απ’ την Ιθάκη».</a:t>
            </a:r>
          </a:p>
          <a:p>
            <a:r>
              <a:rPr lang="el-GR" dirty="0">
                <a:latin typeface="Calibri" panose="020F0502020204030204" pitchFamily="34" charset="0"/>
                <a:ea typeface="Calibri" panose="020F0502020204030204" pitchFamily="34" charset="0"/>
                <a:cs typeface="Calibri" panose="020F0502020204030204" pitchFamily="34" charset="0"/>
              </a:rPr>
              <a:t>Τότε πήρε ένα τεράστιο βράχο και τον έριξε στο καράβι αλλά δεν το πέτυχε. Έπειτα σήκωσε τα χέρια του στον ουρανό και είπε: «Πατέρα, </a:t>
            </a:r>
            <a:r>
              <a:rPr lang="el-GR" dirty="0" err="1">
                <a:latin typeface="Calibri" panose="020F0502020204030204" pitchFamily="34" charset="0"/>
                <a:ea typeface="Calibri" panose="020F0502020204030204" pitchFamily="34" charset="0"/>
                <a:cs typeface="Calibri" panose="020F0502020204030204" pitchFamily="34" charset="0"/>
              </a:rPr>
              <a:t>Ποσειδώνα</a:t>
            </a:r>
            <a:r>
              <a:rPr lang="el-GR" dirty="0">
                <a:latin typeface="Calibri" panose="020F0502020204030204" pitchFamily="34" charset="0"/>
                <a:ea typeface="Calibri" panose="020F0502020204030204" pitchFamily="34" charset="0"/>
                <a:cs typeface="Calibri" panose="020F0502020204030204" pitchFamily="34" charset="0"/>
              </a:rPr>
              <a:t>, τον Οδυσσέα που µε τύφλωσε µην τον αφήσεις να γυρίσει στην Ιθάκη, µα αν είναι να γυρίσει, να περάσει χίλια βάσανα, να φτάσει µόνος, µε ξένο πλοίο, κι εκεί να τον βρουν καινούριες </a:t>
            </a:r>
            <a:r>
              <a:rPr lang="el-GR" dirty="0" err="1">
                <a:latin typeface="Calibri" panose="020F0502020204030204" pitchFamily="34" charset="0"/>
                <a:ea typeface="Calibri" panose="020F0502020204030204" pitchFamily="34" charset="0"/>
                <a:cs typeface="Calibri" panose="020F0502020204030204" pitchFamily="34" charset="0"/>
              </a:rPr>
              <a:t>συµφορές</a:t>
            </a:r>
            <a:r>
              <a:rPr lang="el-GR" dirty="0">
                <a:latin typeface="Calibri" panose="020F0502020204030204" pitchFamily="34" charset="0"/>
                <a:ea typeface="Calibri" panose="020F0502020204030204" pitchFamily="34" charset="0"/>
                <a:cs typeface="Calibri" panose="020F0502020204030204" pitchFamily="34" charset="0"/>
              </a:rPr>
              <a:t>».</a:t>
            </a:r>
          </a:p>
          <a:p>
            <a:r>
              <a:rPr lang="el-GR" dirty="0">
                <a:latin typeface="Calibri" panose="020F0502020204030204" pitchFamily="34" charset="0"/>
                <a:ea typeface="Calibri" panose="020F0502020204030204" pitchFamily="34" charset="0"/>
                <a:cs typeface="Calibri" panose="020F0502020204030204" pitchFamily="34" charset="0"/>
              </a:rPr>
              <a:t>Και αυτό θα δούμε παρακάτω να γίνεται.</a:t>
            </a:r>
          </a:p>
        </p:txBody>
      </p:sp>
    </p:spTree>
    <p:extLst>
      <p:ext uri="{BB962C8B-B14F-4D97-AF65-F5344CB8AC3E}">
        <p14:creationId xmlns:p14="http://schemas.microsoft.com/office/powerpoint/2010/main" val="2057881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32AED568-AC93-016D-1882-6A9F0848511F}"/>
              </a:ext>
            </a:extLst>
          </p:cNvPr>
          <p:cNvSpPr>
            <a:spLocks noGrp="1"/>
          </p:cNvSpPr>
          <p:nvPr>
            <p:ph type="title"/>
          </p:nvPr>
        </p:nvSpPr>
        <p:spPr/>
        <p:txBody>
          <a:bodyPr>
            <a:noAutofit/>
          </a:bodyPr>
          <a:lstStyle/>
          <a:p>
            <a:pPr algn="ctr"/>
            <a:r>
              <a:rPr lang="el-GR" b="1" dirty="0">
                <a:latin typeface="Calibri" panose="020F0502020204030204" pitchFamily="34" charset="0"/>
                <a:ea typeface="Calibri" panose="020F0502020204030204" pitchFamily="34" charset="0"/>
                <a:cs typeface="Calibri" panose="020F0502020204030204" pitchFamily="34" charset="0"/>
              </a:rPr>
              <a:t>Εικόνες με παραδείγματα από τη χώρα των Κυκλώπων</a:t>
            </a:r>
          </a:p>
        </p:txBody>
      </p:sp>
      <p:pic>
        <p:nvPicPr>
          <p:cNvPr id="1026" name="Picture 2" descr="Η εικόνα παρουσιάζει τον Κύκλωπα Πολύφημο, τον Οδυσσέα και τους συντρόφους του.">
            <a:extLst>
              <a:ext uri="{FF2B5EF4-FFF2-40B4-BE49-F238E27FC236}">
                <a16:creationId xmlns:a16="http://schemas.microsoft.com/office/drawing/2014/main" id="{DF228D0C-A8EF-7C8A-FE55-3521000F24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649" y="1872193"/>
            <a:ext cx="4225819" cy="33830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Η εικόνα παρουσιάζει τον Κύκλωπα Πολύφημο που προσπαθεί να πιάσει τον Οδυσσέα και τους συντρόφους του.">
            <a:extLst>
              <a:ext uri="{FF2B5EF4-FFF2-40B4-BE49-F238E27FC236}">
                <a16:creationId xmlns:a16="http://schemas.microsoft.com/office/drawing/2014/main" id="{4D10AF8C-05D2-9438-D2DC-A58294D233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2339" y="1872193"/>
            <a:ext cx="3483740" cy="338309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Η εικόνα παρουσιάζει τον Οδυσσέα και τους συντρόφους του οι οποίοι προσπαθούν να ξεφύγουν από τον Πολύφημο.">
            <a:extLst>
              <a:ext uri="{FF2B5EF4-FFF2-40B4-BE49-F238E27FC236}">
                <a16:creationId xmlns:a16="http://schemas.microsoft.com/office/drawing/2014/main" id="{F38FEBD1-13F0-B31B-D319-D71530A785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9841" y="1872193"/>
            <a:ext cx="3335634" cy="33830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19782B7-E723-DC05-2EFB-C451EBE7BA54}"/>
              </a:ext>
            </a:extLst>
          </p:cNvPr>
          <p:cNvSpPr txBox="1"/>
          <p:nvPr/>
        </p:nvSpPr>
        <p:spPr>
          <a:xfrm>
            <a:off x="271305" y="5446207"/>
            <a:ext cx="4099728" cy="523220"/>
          </a:xfrm>
          <a:prstGeom prst="rect">
            <a:avLst/>
          </a:prstGeom>
          <a:noFill/>
        </p:spPr>
        <p:txBody>
          <a:bodyPr wrap="square" rtlCol="0">
            <a:spAutoFit/>
          </a:bodyPr>
          <a:lstStyle/>
          <a:p>
            <a:r>
              <a:rPr lang="el-GR" sz="1400" dirty="0">
                <a:latin typeface="Calibri" panose="020F0502020204030204" pitchFamily="34" charset="0"/>
                <a:ea typeface="Calibri" panose="020F0502020204030204" pitchFamily="34" charset="0"/>
                <a:cs typeface="Calibri" panose="020F0502020204030204" pitchFamily="34" charset="0"/>
              </a:rPr>
              <a:t>Εικόνα 1: Παρουσιάζεται ο Κύκλωπας Πολύφημος, ο Οδυσσέας και οι σύντροφοί του.</a:t>
            </a:r>
          </a:p>
        </p:txBody>
      </p:sp>
      <p:sp>
        <p:nvSpPr>
          <p:cNvPr id="6" name="TextBox 5">
            <a:extLst>
              <a:ext uri="{FF2B5EF4-FFF2-40B4-BE49-F238E27FC236}">
                <a16:creationId xmlns:a16="http://schemas.microsoft.com/office/drawing/2014/main" id="{AC244C58-C981-778F-E4C4-E8F7E3B1A155}"/>
              </a:ext>
            </a:extLst>
          </p:cNvPr>
          <p:cNvSpPr txBox="1"/>
          <p:nvPr/>
        </p:nvSpPr>
        <p:spPr>
          <a:xfrm flipH="1">
            <a:off x="4642339" y="5446207"/>
            <a:ext cx="3483740" cy="738664"/>
          </a:xfrm>
          <a:prstGeom prst="rect">
            <a:avLst/>
          </a:prstGeom>
          <a:noFill/>
        </p:spPr>
        <p:txBody>
          <a:bodyPr wrap="square" rtlCol="0">
            <a:spAutoFit/>
          </a:bodyPr>
          <a:lstStyle/>
          <a:p>
            <a:r>
              <a:rPr lang="el-GR" sz="1400" dirty="0">
                <a:latin typeface="Calibri" panose="020F0502020204030204" pitchFamily="34" charset="0"/>
                <a:ea typeface="Calibri" panose="020F0502020204030204" pitchFamily="34" charset="0"/>
                <a:cs typeface="Calibri" panose="020F0502020204030204" pitchFamily="34" charset="0"/>
              </a:rPr>
              <a:t>Εικόνα 2: Παρουσιάζεται ο Κύκλωπας Πολύφημος που προσπαθεί να πιάσει τον Οδυσσέα και τους συντρόφους του.</a:t>
            </a:r>
          </a:p>
        </p:txBody>
      </p:sp>
      <p:sp>
        <p:nvSpPr>
          <p:cNvPr id="7" name="TextBox 6">
            <a:extLst>
              <a:ext uri="{FF2B5EF4-FFF2-40B4-BE49-F238E27FC236}">
                <a16:creationId xmlns:a16="http://schemas.microsoft.com/office/drawing/2014/main" id="{52540D35-1BBF-0D2E-EEFD-AF06C45C4EBA}"/>
              </a:ext>
            </a:extLst>
          </p:cNvPr>
          <p:cNvSpPr txBox="1"/>
          <p:nvPr/>
        </p:nvSpPr>
        <p:spPr>
          <a:xfrm>
            <a:off x="8320035" y="5526593"/>
            <a:ext cx="3295860" cy="738664"/>
          </a:xfrm>
          <a:prstGeom prst="rect">
            <a:avLst/>
          </a:prstGeom>
          <a:noFill/>
        </p:spPr>
        <p:txBody>
          <a:bodyPr wrap="square" rtlCol="0">
            <a:spAutoFit/>
          </a:bodyPr>
          <a:lstStyle/>
          <a:p>
            <a:r>
              <a:rPr lang="el-GR" sz="1400" dirty="0">
                <a:latin typeface="Calibri" panose="020F0502020204030204" pitchFamily="34" charset="0"/>
                <a:ea typeface="Calibri" panose="020F0502020204030204" pitchFamily="34" charset="0"/>
                <a:cs typeface="Calibri" panose="020F0502020204030204" pitchFamily="34" charset="0"/>
              </a:rPr>
              <a:t>Εικόνα 3: Παρουσιάζονται ο Οδυσσέας και οι σύντροφοί του οι οποίοι προσπαθούν να ξεφύγουν από τον Πολύφημο.</a:t>
            </a:r>
          </a:p>
        </p:txBody>
      </p:sp>
    </p:spTree>
    <p:extLst>
      <p:ext uri="{BB962C8B-B14F-4D97-AF65-F5344CB8AC3E}">
        <p14:creationId xmlns:p14="http://schemas.microsoft.com/office/powerpoint/2010/main" val="20480124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3F5CCC6-380F-90F5-EC23-DB1DBE3EEC10}"/>
              </a:ext>
            </a:extLst>
          </p:cNvPr>
          <p:cNvSpPr>
            <a:spLocks noGrp="1"/>
          </p:cNvSpPr>
          <p:nvPr>
            <p:ph type="title"/>
          </p:nvPr>
        </p:nvSpPr>
        <p:spPr/>
        <p:txBody>
          <a:bodyPr>
            <a:noAutofit/>
          </a:bodyPr>
          <a:lstStyle/>
          <a:p>
            <a:pPr algn="ctr"/>
            <a:r>
              <a:rPr lang="el-GR" b="1" dirty="0">
                <a:latin typeface="Calibri" panose="020F0502020204030204" pitchFamily="34" charset="0"/>
                <a:ea typeface="Calibri" panose="020F0502020204030204" pitchFamily="34" charset="0"/>
                <a:cs typeface="Calibri" panose="020F0502020204030204" pitchFamily="34" charset="0"/>
              </a:rPr>
              <a:t>Εικόνες με αντιπαραδείγματα από τη χώρα των Κυκλώπων</a:t>
            </a:r>
          </a:p>
        </p:txBody>
      </p:sp>
      <p:pic>
        <p:nvPicPr>
          <p:cNvPr id="2050" name="Picture 2" descr="Η εικόνα παρουσιάζει τον γίγαντα από το παραμύθι «Ο Εγωιστής Γίγαντας».">
            <a:extLst>
              <a:ext uri="{FF2B5EF4-FFF2-40B4-BE49-F238E27FC236}">
                <a16:creationId xmlns:a16="http://schemas.microsoft.com/office/drawing/2014/main" id="{27471761-ED0C-E7D1-C5C6-A1A94C67C7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713" y="1812515"/>
            <a:ext cx="3533203" cy="34099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Η εικόνα παρουσιάζει τον γίγαντα από την ταινία «Ο ΣΙΔΕΡΕΝΙΟΣ ΓΙΓΑΝΤΑΣ».">
            <a:extLst>
              <a:ext uri="{FF2B5EF4-FFF2-40B4-BE49-F238E27FC236}">
                <a16:creationId xmlns:a16="http://schemas.microsoft.com/office/drawing/2014/main" id="{E0D5942D-E8D0-3C9E-5397-0715D29D84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5714" y="1812515"/>
            <a:ext cx="4092919" cy="34099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Η εικόνα παρουσιάζει τον γίγαντα από  την ταινία «Ο ΜΕΓΑΛΟΣ ΦΙΛΙΚΟΣ ΓΙΓΑΝΤΑΣ».">
            <a:extLst>
              <a:ext uri="{FF2B5EF4-FFF2-40B4-BE49-F238E27FC236}">
                <a16:creationId xmlns:a16="http://schemas.microsoft.com/office/drawing/2014/main" id="{594256CE-D408-B33B-BD2E-477E7EBA8F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6409" y="1812514"/>
            <a:ext cx="3814914" cy="34099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6A738D7-B148-C47F-8ED9-06F6F03ECD2A}"/>
              </a:ext>
            </a:extLst>
          </p:cNvPr>
          <p:cNvSpPr txBox="1"/>
          <p:nvPr/>
        </p:nvSpPr>
        <p:spPr>
          <a:xfrm>
            <a:off x="351692" y="5476352"/>
            <a:ext cx="3416440" cy="523220"/>
          </a:xfrm>
          <a:prstGeom prst="rect">
            <a:avLst/>
          </a:prstGeom>
          <a:noFill/>
        </p:spPr>
        <p:txBody>
          <a:bodyPr wrap="square" rtlCol="0">
            <a:spAutoFit/>
          </a:bodyPr>
          <a:lstStyle/>
          <a:p>
            <a:r>
              <a:rPr lang="el-GR" sz="1400" dirty="0">
                <a:latin typeface="Calibri" panose="020F0502020204030204" pitchFamily="34" charset="0"/>
                <a:ea typeface="Calibri" panose="020F0502020204030204" pitchFamily="34" charset="0"/>
                <a:cs typeface="Calibri" panose="020F0502020204030204" pitchFamily="34" charset="0"/>
              </a:rPr>
              <a:t>Εικόνα 4: Παρουσιάζεται ο γίγαντας από το παραμύθι «Ο Εγωιστής Γίγαντας».</a:t>
            </a:r>
          </a:p>
        </p:txBody>
      </p:sp>
      <p:sp>
        <p:nvSpPr>
          <p:cNvPr id="4" name="TextBox 3">
            <a:extLst>
              <a:ext uri="{FF2B5EF4-FFF2-40B4-BE49-F238E27FC236}">
                <a16:creationId xmlns:a16="http://schemas.microsoft.com/office/drawing/2014/main" id="{03561CE1-DD68-8181-0B3F-82B7A60D2595}"/>
              </a:ext>
            </a:extLst>
          </p:cNvPr>
          <p:cNvSpPr txBox="1"/>
          <p:nvPr/>
        </p:nvSpPr>
        <p:spPr>
          <a:xfrm>
            <a:off x="3935714" y="5476352"/>
            <a:ext cx="4092919" cy="523220"/>
          </a:xfrm>
          <a:prstGeom prst="rect">
            <a:avLst/>
          </a:prstGeom>
          <a:noFill/>
        </p:spPr>
        <p:txBody>
          <a:bodyPr wrap="square" rtlCol="0">
            <a:spAutoFit/>
          </a:bodyPr>
          <a:lstStyle/>
          <a:p>
            <a:r>
              <a:rPr lang="el-GR" sz="1400" dirty="0">
                <a:latin typeface="Calibri" panose="020F0502020204030204" pitchFamily="34" charset="0"/>
                <a:ea typeface="Calibri" panose="020F0502020204030204" pitchFamily="34" charset="0"/>
                <a:cs typeface="Calibri" panose="020F0502020204030204" pitchFamily="34" charset="0"/>
              </a:rPr>
              <a:t>Εικόνα 5: Παρουσιάζεται ο γίγαντας από την ταινία «Ο ΣΙΔΕΡΕΝΙΟΣ ΓΙΓΑΝΤΑΣ».</a:t>
            </a:r>
          </a:p>
        </p:txBody>
      </p:sp>
      <p:sp>
        <p:nvSpPr>
          <p:cNvPr id="5" name="TextBox 4">
            <a:extLst>
              <a:ext uri="{FF2B5EF4-FFF2-40B4-BE49-F238E27FC236}">
                <a16:creationId xmlns:a16="http://schemas.microsoft.com/office/drawing/2014/main" id="{8832AFEA-0235-7089-9335-DBEAC3BE4687}"/>
              </a:ext>
            </a:extLst>
          </p:cNvPr>
          <p:cNvSpPr txBox="1"/>
          <p:nvPr/>
        </p:nvSpPr>
        <p:spPr>
          <a:xfrm>
            <a:off x="8309987" y="5476352"/>
            <a:ext cx="3637503" cy="523220"/>
          </a:xfrm>
          <a:prstGeom prst="rect">
            <a:avLst/>
          </a:prstGeom>
          <a:noFill/>
        </p:spPr>
        <p:txBody>
          <a:bodyPr wrap="square" rtlCol="0">
            <a:spAutoFit/>
          </a:bodyPr>
          <a:lstStyle/>
          <a:p>
            <a:r>
              <a:rPr lang="el-GR" sz="1400" dirty="0">
                <a:latin typeface="Calibri" panose="020F0502020204030204" pitchFamily="34" charset="0"/>
                <a:ea typeface="Calibri" panose="020F0502020204030204" pitchFamily="34" charset="0"/>
                <a:cs typeface="Calibri" panose="020F0502020204030204" pitchFamily="34" charset="0"/>
              </a:rPr>
              <a:t>Εικόνα 6: Παρουσιάζεται ο γίγαντας από την ταινία «Ο ΜΕΓΑΛΟΣ ΦΙΛΙΚΟΣ ΓΙΓΑΝΤΑΣ».</a:t>
            </a:r>
          </a:p>
        </p:txBody>
      </p:sp>
    </p:spTree>
    <p:extLst>
      <p:ext uri="{BB962C8B-B14F-4D97-AF65-F5344CB8AC3E}">
        <p14:creationId xmlns:p14="http://schemas.microsoft.com/office/powerpoint/2010/main" val="14233050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4" name="Picture 43">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46" name="Rectangle 45">
            <a:extLst>
              <a:ext uri="{FF2B5EF4-FFF2-40B4-BE49-F238E27FC236}">
                <a16:creationId xmlns:a16="http://schemas.microsoft.com/office/drawing/2014/main" id="{DE61FBD7-E37C-4B38-BE44-A6D4978D7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48" name="Rectangle 47">
            <a:extLst>
              <a:ext uri="{FF2B5EF4-FFF2-40B4-BE49-F238E27FC236}">
                <a16:creationId xmlns:a16="http://schemas.microsoft.com/office/drawing/2014/main" id="{392BFCFE-FD78-4EDF-BEFE-CC444DC5F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50" name="Group 49">
            <a:extLst>
              <a:ext uri="{FF2B5EF4-FFF2-40B4-BE49-F238E27FC236}">
                <a16:creationId xmlns:a16="http://schemas.microsoft.com/office/drawing/2014/main" id="{0292BAD4-5BB2-4CD3-AB5B-C35EF9F7D2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0" y="1"/>
            <a:ext cx="5236971" cy="6858000"/>
            <a:chOff x="20829" y="1"/>
            <a:chExt cx="5236971" cy="6857999"/>
          </a:xfrm>
        </p:grpSpPr>
        <p:pic>
          <p:nvPicPr>
            <p:cNvPr id="51" name="Picture 50">
              <a:extLst>
                <a:ext uri="{FF2B5EF4-FFF2-40B4-BE49-F238E27FC236}">
                  <a16:creationId xmlns:a16="http://schemas.microsoft.com/office/drawing/2014/main" id="{BA91DE0E-6861-418E-964C-304C560A350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5000"/>
              <a:extLst>
                <a:ext uri="{28A0092B-C50C-407E-A947-70E740481C1C}">
                  <a14:useLocalDpi xmlns:a14="http://schemas.microsoft.com/office/drawing/2010/main" val="0"/>
                </a:ext>
              </a:extLst>
            </a:blip>
            <a:stretch>
              <a:fillRect/>
            </a:stretch>
          </p:blipFill>
          <p:spPr>
            <a:xfrm>
              <a:off x="20829" y="692703"/>
              <a:ext cx="5236971" cy="6165297"/>
            </a:xfrm>
            <a:prstGeom prst="rect">
              <a:avLst/>
            </a:prstGeom>
          </p:spPr>
        </p:pic>
        <p:pic>
          <p:nvPicPr>
            <p:cNvPr id="52" name="Picture 51">
              <a:extLst>
                <a:ext uri="{FF2B5EF4-FFF2-40B4-BE49-F238E27FC236}">
                  <a16:creationId xmlns:a16="http://schemas.microsoft.com/office/drawing/2014/main" id="{BE848AF8-FC50-42AF-8B5B-3F6D2EC34CB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alphaModFix amt="8000"/>
              <a:extLst>
                <a:ext uri="{28A0092B-C50C-407E-A947-70E740481C1C}">
                  <a14:useLocalDpi xmlns:a14="http://schemas.microsoft.com/office/drawing/2010/main" val="0"/>
                </a:ext>
              </a:extLst>
            </a:blip>
            <a:srcRect l="19154" b="19117"/>
            <a:stretch/>
          </p:blipFill>
          <p:spPr>
            <a:xfrm rot="5400000">
              <a:off x="393956" y="-373126"/>
              <a:ext cx="4197222" cy="4943475"/>
            </a:xfrm>
            <a:prstGeom prst="rect">
              <a:avLst/>
            </a:prstGeom>
          </p:spPr>
        </p:pic>
      </p:grpSp>
      <p:sp>
        <p:nvSpPr>
          <p:cNvPr id="54" name="Rectangle 53">
            <a:extLst>
              <a:ext uri="{FF2B5EF4-FFF2-40B4-BE49-F238E27FC236}">
                <a16:creationId xmlns:a16="http://schemas.microsoft.com/office/drawing/2014/main" id="{B629C0B3-01E5-4A82-B87C-62B1483F11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1228" y="685800"/>
            <a:ext cx="10820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D4DFA784-845D-4F99-B808-5C025E39B8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1228" y="685800"/>
            <a:ext cx="10820400" cy="54864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9D316AAE-B9A9-2413-1490-835059CCD7DE}"/>
              </a:ext>
            </a:extLst>
          </p:cNvPr>
          <p:cNvSpPr>
            <a:spLocks noGrp="1"/>
          </p:cNvSpPr>
          <p:nvPr>
            <p:ph type="title"/>
          </p:nvPr>
        </p:nvSpPr>
        <p:spPr>
          <a:xfrm>
            <a:off x="5638800" y="1066800"/>
            <a:ext cx="5367527" cy="2833528"/>
          </a:xfrm>
        </p:spPr>
        <p:txBody>
          <a:bodyPr vert="horz" lIns="91440" tIns="45720" rIns="91440" bIns="45720" rtlCol="0" anchor="b">
            <a:normAutofit/>
          </a:bodyPr>
          <a:lstStyle/>
          <a:p>
            <a:r>
              <a:rPr lang="en-US"/>
              <a:t>Σας ευχαριστώ για την προσοχή σας!</a:t>
            </a:r>
            <a:br>
              <a:rPr lang="en-US"/>
            </a:br>
            <a:r>
              <a:rPr lang="en-US"/>
              <a:t>Καλή μελέτη!</a:t>
            </a:r>
          </a:p>
        </p:txBody>
      </p:sp>
      <p:pic>
        <p:nvPicPr>
          <p:cNvPr id="4" name="Εικόνα 3" descr="Η εικόνα γράφει: «Σας ευχαριστώ!».">
            <a:extLst>
              <a:ext uri="{FF2B5EF4-FFF2-40B4-BE49-F238E27FC236}">
                <a16:creationId xmlns:a16="http://schemas.microsoft.com/office/drawing/2014/main" id="{4A8A9BD9-C677-DD0A-2CC5-AB4DC6BA9C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 y="1607736"/>
            <a:ext cx="4278505" cy="3262578"/>
          </a:xfrm>
          <a:prstGeom prst="rect">
            <a:avLst/>
          </a:prstGeom>
        </p:spPr>
      </p:pic>
    </p:spTree>
    <p:extLst>
      <p:ext uri="{BB962C8B-B14F-4D97-AF65-F5344CB8AC3E}">
        <p14:creationId xmlns:p14="http://schemas.microsoft.com/office/powerpoint/2010/main" val="38917509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20C3DB-9A4B-301F-BA65-536ED3F72FF2}"/>
              </a:ext>
            </a:extLst>
          </p:cNvPr>
          <p:cNvSpPr>
            <a:spLocks noGrp="1"/>
          </p:cNvSpPr>
          <p:nvPr>
            <p:ph type="title"/>
          </p:nvPr>
        </p:nvSpPr>
        <p:spPr/>
        <p:txBody>
          <a:bodyPr/>
          <a:lstStyle/>
          <a:p>
            <a:pPr algn="ctr"/>
            <a:r>
              <a:rPr lang="el-GR" b="1" dirty="0">
                <a:latin typeface="Calibri" panose="020F0502020204030204" pitchFamily="34" charset="0"/>
                <a:ea typeface="Calibri" panose="020F0502020204030204" pitchFamily="34" charset="0"/>
                <a:cs typeface="Calibri" panose="020F0502020204030204" pitchFamily="34" charset="0"/>
              </a:rPr>
              <a:t>Στους </a:t>
            </a:r>
            <a:r>
              <a:rPr lang="el-GR" b="1" dirty="0" err="1">
                <a:latin typeface="Calibri" panose="020F0502020204030204" pitchFamily="34" charset="0"/>
                <a:ea typeface="Calibri" panose="020F0502020204030204" pitchFamily="34" charset="0"/>
                <a:cs typeface="Calibri" panose="020F0502020204030204" pitchFamily="34" charset="0"/>
              </a:rPr>
              <a:t>Κίκονες</a:t>
            </a:r>
            <a:endParaRPr lang="el-GR" b="1" dirty="0">
              <a:latin typeface="Calibri" panose="020F0502020204030204" pitchFamily="34" charset="0"/>
              <a:ea typeface="Calibri" panose="020F0502020204030204" pitchFamily="34" charset="0"/>
              <a:cs typeface="Calibri" panose="020F0502020204030204" pitchFamily="34" charset="0"/>
            </a:endParaRPr>
          </a:p>
        </p:txBody>
      </p:sp>
      <p:sp>
        <p:nvSpPr>
          <p:cNvPr id="3" name="Θέση περιεχομένου 2">
            <a:extLst>
              <a:ext uri="{FF2B5EF4-FFF2-40B4-BE49-F238E27FC236}">
                <a16:creationId xmlns:a16="http://schemas.microsoft.com/office/drawing/2014/main" id="{DDC9C5F7-CEF2-206D-44D0-B13A79E0FFF2}"/>
              </a:ext>
            </a:extLst>
          </p:cNvPr>
          <p:cNvSpPr>
            <a:spLocks noGrp="1"/>
          </p:cNvSpPr>
          <p:nvPr>
            <p:ph idx="1"/>
          </p:nvPr>
        </p:nvSpPr>
        <p:spPr/>
        <p:txBody>
          <a:bodyPr>
            <a:normAutofit fontScale="92500" lnSpcReduction="10000"/>
          </a:bodyPr>
          <a:lstStyle/>
          <a:p>
            <a:r>
              <a:rPr lang="el-GR" dirty="0"/>
              <a:t>Μετά την πτώση της Τροίας, ο Οδυσσέας και οι σύντροφοί του έφυγαν με δώδεκα (12) πλοία και ξανοίχτηκαν στο Αιγαίο.</a:t>
            </a:r>
          </a:p>
          <a:p>
            <a:r>
              <a:rPr lang="el-GR" dirty="0"/>
              <a:t>Όμως, οι θεοί έστειλαν άγριους ανέμους και τους έσπρωξαν βόρεια, στη χώρα των </a:t>
            </a:r>
            <a:r>
              <a:rPr lang="el-GR" dirty="0" err="1"/>
              <a:t>Κικόνων</a:t>
            </a:r>
            <a:r>
              <a:rPr lang="el-GR" dirty="0"/>
              <a:t> (Θράκη).</a:t>
            </a:r>
          </a:p>
          <a:p>
            <a:r>
              <a:rPr lang="el-GR" dirty="0"/>
              <a:t>Ο Οδυσσέας και οι σύντροφοί του άρπαξαν από τους </a:t>
            </a:r>
            <a:r>
              <a:rPr lang="el-GR" dirty="0" err="1"/>
              <a:t>Κίκονες</a:t>
            </a:r>
            <a:r>
              <a:rPr lang="el-GR" dirty="0"/>
              <a:t> ζώα και γλυκό κρασί και κάθισαν στην αμμουδιά να φάνε.</a:t>
            </a:r>
          </a:p>
          <a:p>
            <a:r>
              <a:rPr lang="el-GR" dirty="0"/>
              <a:t>Τότε όμως οι </a:t>
            </a:r>
            <a:r>
              <a:rPr lang="el-GR" dirty="0" err="1"/>
              <a:t>Κίκονες</a:t>
            </a:r>
            <a:r>
              <a:rPr lang="el-GR" dirty="0"/>
              <a:t> τους επιτέθηκαν, με αποτέλεσμα πολλοί πολεμιστές να σκοτωθούν και άλλοι να μπαίνουν στα καράβια και να φεύγουν γρήγορα μέσα στην καταιγίδα.</a:t>
            </a:r>
          </a:p>
        </p:txBody>
      </p:sp>
    </p:spTree>
    <p:extLst>
      <p:ext uri="{BB962C8B-B14F-4D97-AF65-F5344CB8AC3E}">
        <p14:creationId xmlns:p14="http://schemas.microsoft.com/office/powerpoint/2010/main" val="28504824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6734E52E-181E-2992-AF59-1675A3DFB87D}"/>
              </a:ext>
            </a:extLst>
          </p:cNvPr>
          <p:cNvSpPr>
            <a:spLocks noGrp="1"/>
          </p:cNvSpPr>
          <p:nvPr>
            <p:ph type="title"/>
          </p:nvPr>
        </p:nvSpPr>
        <p:spPr/>
        <p:txBody>
          <a:bodyPr>
            <a:noAutofit/>
          </a:bodyPr>
          <a:lstStyle/>
          <a:p>
            <a:pPr algn="ctr"/>
            <a:r>
              <a:rPr lang="el-GR" b="1" dirty="0">
                <a:latin typeface="Calibri" panose="020F0502020204030204" pitchFamily="34" charset="0"/>
                <a:ea typeface="Calibri" panose="020F0502020204030204" pitchFamily="34" charset="0"/>
                <a:cs typeface="Calibri" panose="020F0502020204030204" pitchFamily="34" charset="0"/>
              </a:rPr>
              <a:t>Εικόνες με παραδείγματα από τη χώρα των </a:t>
            </a:r>
            <a:r>
              <a:rPr lang="el-GR" b="1" dirty="0" err="1">
                <a:latin typeface="Calibri" panose="020F0502020204030204" pitchFamily="34" charset="0"/>
                <a:ea typeface="Calibri" panose="020F0502020204030204" pitchFamily="34" charset="0"/>
                <a:cs typeface="Calibri" panose="020F0502020204030204" pitchFamily="34" charset="0"/>
              </a:rPr>
              <a:t>Κικόνων</a:t>
            </a:r>
            <a:endParaRPr lang="el-GR" b="1" dirty="0">
              <a:latin typeface="Calibri" panose="020F0502020204030204" pitchFamily="34" charset="0"/>
              <a:ea typeface="Calibri" panose="020F0502020204030204" pitchFamily="34" charset="0"/>
              <a:cs typeface="Calibri" panose="020F0502020204030204" pitchFamily="34" charset="0"/>
            </a:endParaRPr>
          </a:p>
        </p:txBody>
      </p:sp>
      <p:pic>
        <p:nvPicPr>
          <p:cNvPr id="2050" name="Picture 2" descr="Η εικόνα δείχνει τη μάχη μεταξύ των Κικόνων και του Οδυσσέα και των συντρόφων του.">
            <a:extLst>
              <a:ext uri="{FF2B5EF4-FFF2-40B4-BE49-F238E27FC236}">
                <a16:creationId xmlns:a16="http://schemas.microsoft.com/office/drawing/2014/main" id="{38810CE2-F6A2-6E2F-F257-ED802E1B15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694" y="1737635"/>
            <a:ext cx="3677958" cy="33827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Η εικόνα παρουσιάζει τους Κίκονες.">
            <a:extLst>
              <a:ext uri="{FF2B5EF4-FFF2-40B4-BE49-F238E27FC236}">
                <a16:creationId xmlns:a16="http://schemas.microsoft.com/office/drawing/2014/main" id="{BC5E5523-33FD-FA91-8A96-66E66ED62D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6888" y="1737635"/>
            <a:ext cx="3527743" cy="3382729"/>
          </a:xfrm>
          <a:prstGeom prst="rect">
            <a:avLst/>
          </a:prstGeom>
          <a:noFill/>
          <a:extLst>
            <a:ext uri="{909E8E84-426E-40DD-AFC4-6F175D3DCCD1}">
              <a14:hiddenFill xmlns:a14="http://schemas.microsoft.com/office/drawing/2010/main">
                <a:solidFill>
                  <a:srgbClr val="FFFFFF"/>
                </a:solidFill>
              </a14:hiddenFill>
            </a:ext>
          </a:extLst>
        </p:spPr>
      </p:pic>
      <p:pic>
        <p:nvPicPr>
          <p:cNvPr id="6" name="Εικόνα 5" descr="Η εικόνα παρουσιάζει τη χώρα των Κικόνων.">
            <a:extLst>
              <a:ext uri="{FF2B5EF4-FFF2-40B4-BE49-F238E27FC236}">
                <a16:creationId xmlns:a16="http://schemas.microsoft.com/office/drawing/2014/main" id="{63BAF14E-7201-D4E6-C902-0664A3244E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4868" y="1737636"/>
            <a:ext cx="3859314" cy="3382728"/>
          </a:xfrm>
          <a:prstGeom prst="rect">
            <a:avLst/>
          </a:prstGeom>
        </p:spPr>
      </p:pic>
      <p:sp>
        <p:nvSpPr>
          <p:cNvPr id="7" name="TextBox 6">
            <a:extLst>
              <a:ext uri="{FF2B5EF4-FFF2-40B4-BE49-F238E27FC236}">
                <a16:creationId xmlns:a16="http://schemas.microsoft.com/office/drawing/2014/main" id="{0A611929-A09A-CE5C-3512-9F28A7592558}"/>
              </a:ext>
            </a:extLst>
          </p:cNvPr>
          <p:cNvSpPr txBox="1"/>
          <p:nvPr/>
        </p:nvSpPr>
        <p:spPr>
          <a:xfrm>
            <a:off x="458694" y="5230761"/>
            <a:ext cx="3631525" cy="738664"/>
          </a:xfrm>
          <a:prstGeom prst="rect">
            <a:avLst/>
          </a:prstGeom>
          <a:noFill/>
        </p:spPr>
        <p:txBody>
          <a:bodyPr wrap="square" rtlCol="0">
            <a:spAutoFit/>
          </a:bodyPr>
          <a:lstStyle/>
          <a:p>
            <a:r>
              <a:rPr lang="el-GR" sz="1400" dirty="0">
                <a:latin typeface="Calibri" panose="020F0502020204030204" pitchFamily="34" charset="0"/>
                <a:ea typeface="Calibri" panose="020F0502020204030204" pitchFamily="34" charset="0"/>
                <a:cs typeface="Calibri" panose="020F0502020204030204" pitchFamily="34" charset="0"/>
              </a:rPr>
              <a:t>Εικόνα 1: Παρουσιάζονται οι </a:t>
            </a:r>
            <a:r>
              <a:rPr lang="el-GR" sz="1400" dirty="0" err="1">
                <a:latin typeface="Calibri" panose="020F0502020204030204" pitchFamily="34" charset="0"/>
                <a:ea typeface="Calibri" panose="020F0502020204030204" pitchFamily="34" charset="0"/>
                <a:cs typeface="Calibri" panose="020F0502020204030204" pitchFamily="34" charset="0"/>
              </a:rPr>
              <a:t>Κίκονες</a:t>
            </a:r>
            <a:r>
              <a:rPr lang="el-GR" sz="1400" dirty="0">
                <a:latin typeface="Calibri" panose="020F0502020204030204" pitchFamily="34" charset="0"/>
                <a:ea typeface="Calibri" panose="020F0502020204030204" pitchFamily="34" charset="0"/>
                <a:cs typeface="Calibri" panose="020F0502020204030204" pitchFamily="34" charset="0"/>
              </a:rPr>
              <a:t> και η μάχη τους με τον Οδυσσέα και τους συντρόφους του.</a:t>
            </a:r>
          </a:p>
        </p:txBody>
      </p:sp>
      <p:sp>
        <p:nvSpPr>
          <p:cNvPr id="8" name="TextBox 7">
            <a:extLst>
              <a:ext uri="{FF2B5EF4-FFF2-40B4-BE49-F238E27FC236}">
                <a16:creationId xmlns:a16="http://schemas.microsoft.com/office/drawing/2014/main" id="{CCFE41E5-43B7-E464-21F7-72D1461BA2DF}"/>
              </a:ext>
            </a:extLst>
          </p:cNvPr>
          <p:cNvSpPr txBox="1"/>
          <p:nvPr/>
        </p:nvSpPr>
        <p:spPr>
          <a:xfrm>
            <a:off x="4406888" y="5358581"/>
            <a:ext cx="3527743" cy="307777"/>
          </a:xfrm>
          <a:prstGeom prst="rect">
            <a:avLst/>
          </a:prstGeom>
          <a:noFill/>
        </p:spPr>
        <p:txBody>
          <a:bodyPr wrap="square" rtlCol="0">
            <a:spAutoFit/>
          </a:bodyPr>
          <a:lstStyle/>
          <a:p>
            <a:r>
              <a:rPr lang="el-GR" sz="1400" dirty="0">
                <a:latin typeface="Calibri" panose="020F0502020204030204" pitchFamily="34" charset="0"/>
                <a:ea typeface="Calibri" panose="020F0502020204030204" pitchFamily="34" charset="0"/>
                <a:cs typeface="Calibri" panose="020F0502020204030204" pitchFamily="34" charset="0"/>
              </a:rPr>
              <a:t>Εικόνα 2: Παρουσιάζονται οι </a:t>
            </a:r>
            <a:r>
              <a:rPr lang="el-GR" sz="1400" dirty="0" err="1">
                <a:latin typeface="Calibri" panose="020F0502020204030204" pitchFamily="34" charset="0"/>
                <a:ea typeface="Calibri" panose="020F0502020204030204" pitchFamily="34" charset="0"/>
                <a:cs typeface="Calibri" panose="020F0502020204030204" pitchFamily="34" charset="0"/>
              </a:rPr>
              <a:t>Κίκονες</a:t>
            </a:r>
            <a:r>
              <a:rPr lang="el-GR" sz="1400" dirty="0">
                <a:latin typeface="Calibri" panose="020F0502020204030204" pitchFamily="34" charset="0"/>
                <a:ea typeface="Calibri" panose="020F0502020204030204" pitchFamily="34" charset="0"/>
                <a:cs typeface="Calibri" panose="020F0502020204030204" pitchFamily="34" charset="0"/>
              </a:rPr>
              <a:t>.</a:t>
            </a:r>
          </a:p>
        </p:txBody>
      </p:sp>
      <p:sp>
        <p:nvSpPr>
          <p:cNvPr id="9" name="TextBox 8">
            <a:extLst>
              <a:ext uri="{FF2B5EF4-FFF2-40B4-BE49-F238E27FC236}">
                <a16:creationId xmlns:a16="http://schemas.microsoft.com/office/drawing/2014/main" id="{A93FC5D2-42C4-8B70-D974-6E8875B30D5B}"/>
              </a:ext>
            </a:extLst>
          </p:cNvPr>
          <p:cNvSpPr txBox="1"/>
          <p:nvPr/>
        </p:nvSpPr>
        <p:spPr>
          <a:xfrm>
            <a:off x="8288594" y="5358581"/>
            <a:ext cx="3775588" cy="307777"/>
          </a:xfrm>
          <a:prstGeom prst="rect">
            <a:avLst/>
          </a:prstGeom>
          <a:noFill/>
        </p:spPr>
        <p:txBody>
          <a:bodyPr wrap="square" rtlCol="0">
            <a:spAutoFit/>
          </a:bodyPr>
          <a:lstStyle/>
          <a:p>
            <a:r>
              <a:rPr lang="el-GR" sz="1400" dirty="0">
                <a:latin typeface="Calibri" panose="020F0502020204030204" pitchFamily="34" charset="0"/>
                <a:ea typeface="Calibri" panose="020F0502020204030204" pitchFamily="34" charset="0"/>
                <a:cs typeface="Calibri" panose="020F0502020204030204" pitchFamily="34" charset="0"/>
              </a:rPr>
              <a:t>Εικόνα 3: Παρουσιάζονται οι </a:t>
            </a:r>
            <a:r>
              <a:rPr lang="el-GR" sz="1400" dirty="0" err="1">
                <a:latin typeface="Calibri" panose="020F0502020204030204" pitchFamily="34" charset="0"/>
                <a:ea typeface="Calibri" panose="020F0502020204030204" pitchFamily="34" charset="0"/>
                <a:cs typeface="Calibri" panose="020F0502020204030204" pitchFamily="34" charset="0"/>
              </a:rPr>
              <a:t>Κίκονες</a:t>
            </a:r>
            <a:r>
              <a:rPr lang="el-GR" sz="1400" dirty="0">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321983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8AF557C-6D61-1ED1-3C62-06C022AC412A}"/>
              </a:ext>
            </a:extLst>
          </p:cNvPr>
          <p:cNvSpPr>
            <a:spLocks noGrp="1"/>
          </p:cNvSpPr>
          <p:nvPr>
            <p:ph type="title"/>
          </p:nvPr>
        </p:nvSpPr>
        <p:spPr/>
        <p:txBody>
          <a:bodyPr>
            <a:noAutofit/>
          </a:bodyPr>
          <a:lstStyle/>
          <a:p>
            <a:pPr algn="ctr"/>
            <a:r>
              <a:rPr lang="el-GR" b="1" dirty="0">
                <a:latin typeface="Calibri" panose="020F0502020204030204" pitchFamily="34" charset="0"/>
                <a:ea typeface="Calibri" panose="020F0502020204030204" pitchFamily="34" charset="0"/>
                <a:cs typeface="Calibri" panose="020F0502020204030204" pitchFamily="34" charset="0"/>
              </a:rPr>
              <a:t>Εικόνες με αντιπαραδείγματα από τη χώρα των </a:t>
            </a:r>
            <a:r>
              <a:rPr lang="el-GR" b="1" dirty="0" err="1">
                <a:latin typeface="Calibri" panose="020F0502020204030204" pitchFamily="34" charset="0"/>
                <a:ea typeface="Calibri" panose="020F0502020204030204" pitchFamily="34" charset="0"/>
                <a:cs typeface="Calibri" panose="020F0502020204030204" pitchFamily="34" charset="0"/>
              </a:rPr>
              <a:t>Κικόνων</a:t>
            </a:r>
            <a:endParaRPr lang="el-GR" b="1" dirty="0">
              <a:latin typeface="Calibri" panose="020F0502020204030204" pitchFamily="34" charset="0"/>
              <a:ea typeface="Calibri" panose="020F0502020204030204" pitchFamily="34" charset="0"/>
              <a:cs typeface="Calibri" panose="020F0502020204030204" pitchFamily="34" charset="0"/>
            </a:endParaRPr>
          </a:p>
        </p:txBody>
      </p:sp>
      <p:pic>
        <p:nvPicPr>
          <p:cNvPr id="4" name="Εικόνα 3" descr="Η εικόνα παρουσιάζει τη χώρα των Κυκλώπων.">
            <a:extLst>
              <a:ext uri="{FF2B5EF4-FFF2-40B4-BE49-F238E27FC236}">
                <a16:creationId xmlns:a16="http://schemas.microsoft.com/office/drawing/2014/main" id="{41591581-0FB8-0226-F983-A179C91581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693" y="1976282"/>
            <a:ext cx="3759345" cy="3244646"/>
          </a:xfrm>
          <a:prstGeom prst="rect">
            <a:avLst/>
          </a:prstGeom>
        </p:spPr>
      </p:pic>
      <p:sp>
        <p:nvSpPr>
          <p:cNvPr id="5" name="TextBox 4">
            <a:extLst>
              <a:ext uri="{FF2B5EF4-FFF2-40B4-BE49-F238E27FC236}">
                <a16:creationId xmlns:a16="http://schemas.microsoft.com/office/drawing/2014/main" id="{D2C33440-DA2C-19B3-9C86-D28C48EF7087}"/>
              </a:ext>
            </a:extLst>
          </p:cNvPr>
          <p:cNvSpPr txBox="1"/>
          <p:nvPr/>
        </p:nvSpPr>
        <p:spPr>
          <a:xfrm>
            <a:off x="458694" y="5437239"/>
            <a:ext cx="3700351" cy="523220"/>
          </a:xfrm>
          <a:prstGeom prst="rect">
            <a:avLst/>
          </a:prstGeom>
          <a:noFill/>
        </p:spPr>
        <p:txBody>
          <a:bodyPr wrap="square" rtlCol="0">
            <a:spAutoFit/>
          </a:bodyPr>
          <a:lstStyle/>
          <a:p>
            <a:r>
              <a:rPr lang="el-GR" sz="1400" dirty="0">
                <a:latin typeface="Calibri" panose="020F0502020204030204" pitchFamily="34" charset="0"/>
                <a:ea typeface="Calibri" panose="020F0502020204030204" pitchFamily="34" charset="0"/>
                <a:cs typeface="Calibri" panose="020F0502020204030204" pitchFamily="34" charset="0"/>
              </a:rPr>
              <a:t>Εικόνα 4: Παρουσιάζεται η χώρα των Κυκλώπων.</a:t>
            </a:r>
          </a:p>
        </p:txBody>
      </p:sp>
      <p:pic>
        <p:nvPicPr>
          <p:cNvPr id="1026" name="Picture 2" descr="Η εικόνα παρουσιάζει το νησί των Λωτοφάγων.">
            <a:extLst>
              <a:ext uri="{FF2B5EF4-FFF2-40B4-BE49-F238E27FC236}">
                <a16:creationId xmlns:a16="http://schemas.microsoft.com/office/drawing/2014/main" id="{A391E90B-2B75-B54D-BC8C-67E90B9E40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6193" y="1976282"/>
            <a:ext cx="3759345" cy="324464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D226818-554E-E19C-058C-14872595DAEC}"/>
              </a:ext>
            </a:extLst>
          </p:cNvPr>
          <p:cNvSpPr txBox="1"/>
          <p:nvPr/>
        </p:nvSpPr>
        <p:spPr>
          <a:xfrm>
            <a:off x="4388609" y="5427405"/>
            <a:ext cx="3700351" cy="523220"/>
          </a:xfrm>
          <a:prstGeom prst="rect">
            <a:avLst/>
          </a:prstGeom>
          <a:noFill/>
        </p:spPr>
        <p:txBody>
          <a:bodyPr wrap="square" rtlCol="0">
            <a:spAutoFit/>
          </a:bodyPr>
          <a:lstStyle/>
          <a:p>
            <a:r>
              <a:rPr lang="el-GR" sz="1400" dirty="0">
                <a:latin typeface="Calibri" panose="020F0502020204030204" pitchFamily="34" charset="0"/>
                <a:ea typeface="Calibri" panose="020F0502020204030204" pitchFamily="34" charset="0"/>
                <a:cs typeface="Calibri" panose="020F0502020204030204" pitchFamily="34" charset="0"/>
              </a:rPr>
              <a:t>Εικόνα 5: Παρουσιάζεται η χώρα των Λωτοφάγων.</a:t>
            </a:r>
          </a:p>
        </p:txBody>
      </p:sp>
      <p:pic>
        <p:nvPicPr>
          <p:cNvPr id="1028" name="Picture 4" descr="Η εικόνα παρουσιάζει τους Λαιστρυγόνες.">
            <a:extLst>
              <a:ext uri="{FF2B5EF4-FFF2-40B4-BE49-F238E27FC236}">
                <a16:creationId xmlns:a16="http://schemas.microsoft.com/office/drawing/2014/main" id="{DB01FB30-066A-1F46-3841-305A366D11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93693" y="1976282"/>
            <a:ext cx="3831160" cy="335280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1EE94D2-23C4-61EE-1CDC-251179AE9E99}"/>
              </a:ext>
            </a:extLst>
          </p:cNvPr>
          <p:cNvSpPr txBox="1"/>
          <p:nvPr/>
        </p:nvSpPr>
        <p:spPr>
          <a:xfrm>
            <a:off x="8298426" y="5535561"/>
            <a:ext cx="3598606" cy="307777"/>
          </a:xfrm>
          <a:prstGeom prst="rect">
            <a:avLst/>
          </a:prstGeom>
          <a:noFill/>
        </p:spPr>
        <p:txBody>
          <a:bodyPr wrap="square" rtlCol="0">
            <a:spAutoFit/>
          </a:bodyPr>
          <a:lstStyle/>
          <a:p>
            <a:r>
              <a:rPr lang="el-GR" sz="1400" dirty="0">
                <a:latin typeface="Calibri" panose="020F0502020204030204" pitchFamily="34" charset="0"/>
                <a:ea typeface="Calibri" panose="020F0502020204030204" pitchFamily="34" charset="0"/>
                <a:cs typeface="Calibri" panose="020F0502020204030204" pitchFamily="34" charset="0"/>
              </a:rPr>
              <a:t>Εικόνα 6: Παρουσιάζονται οι Λαιστρυγόνες.</a:t>
            </a:r>
          </a:p>
        </p:txBody>
      </p:sp>
    </p:spTree>
    <p:extLst>
      <p:ext uri="{BB962C8B-B14F-4D97-AF65-F5344CB8AC3E}">
        <p14:creationId xmlns:p14="http://schemas.microsoft.com/office/powerpoint/2010/main" val="23322437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a:extLst>
              <a:ext uri="{FF2B5EF4-FFF2-40B4-BE49-F238E27FC236}">
                <a16:creationId xmlns:a16="http://schemas.microsoft.com/office/drawing/2014/main" id="{DE4DBE27-BCC9-C896-97D4-88C3E5219B6B}"/>
              </a:ext>
            </a:extLst>
          </p:cNvPr>
          <p:cNvSpPr>
            <a:spLocks noGrp="1"/>
          </p:cNvSpPr>
          <p:nvPr>
            <p:ph type="title"/>
          </p:nvPr>
        </p:nvSpPr>
        <p:spPr/>
        <p:txBody>
          <a:bodyPr/>
          <a:lstStyle/>
          <a:p>
            <a:pPr algn="ctr"/>
            <a:r>
              <a:rPr lang="el-GR" b="1" dirty="0">
                <a:latin typeface="Calibri" panose="020F0502020204030204" pitchFamily="34" charset="0"/>
                <a:ea typeface="Calibri" panose="020F0502020204030204" pitchFamily="34" charset="0"/>
                <a:cs typeface="Calibri" panose="020F0502020204030204" pitchFamily="34" charset="0"/>
              </a:rPr>
              <a:t>Στους Λωτοφάγους</a:t>
            </a:r>
          </a:p>
        </p:txBody>
      </p:sp>
      <p:sp>
        <p:nvSpPr>
          <p:cNvPr id="4" name="Θέση περιεχομένου 3">
            <a:extLst>
              <a:ext uri="{FF2B5EF4-FFF2-40B4-BE49-F238E27FC236}">
                <a16:creationId xmlns:a16="http://schemas.microsoft.com/office/drawing/2014/main" id="{E1571209-D622-66B2-7367-4A4DA6862636}"/>
              </a:ext>
            </a:extLst>
          </p:cNvPr>
          <p:cNvSpPr>
            <a:spLocks noGrp="1"/>
          </p:cNvSpPr>
          <p:nvPr>
            <p:ph idx="1"/>
          </p:nvPr>
        </p:nvSpPr>
        <p:spPr>
          <a:xfrm>
            <a:off x="458694" y="1949450"/>
            <a:ext cx="11274612" cy="4746318"/>
          </a:xfrm>
        </p:spPr>
        <p:txBody>
          <a:bodyPr>
            <a:normAutofit lnSpcReduction="10000"/>
          </a:bodyPr>
          <a:lstStyle/>
          <a:p>
            <a:r>
              <a:rPr lang="el-GR" dirty="0"/>
              <a:t>Μετά τη χώρα των Λωτοφάγων ταξίδεψαν νότια ως τον κάβο Μαλέα. Τότε άρχισε να φυσά βοριάς που έσπρωξε τα καράβια στην Αφρική, στη χώρα των Λωτοφάγων.</a:t>
            </a:r>
          </a:p>
          <a:p>
            <a:r>
              <a:rPr lang="el-GR" dirty="0"/>
              <a:t>Ο Οδυσσέας έστειλε τρεις (3) συντρόφους του να δουν τι άνθρωποι ζούσαν σε αυτή τη χώρα.</a:t>
            </a:r>
          </a:p>
          <a:p>
            <a:r>
              <a:rPr lang="el-GR" dirty="0"/>
              <a:t>Οι σύντροφοί του έφαγαν τους λωτούς (μαγεμένα φρούτα) που τους έδωσαν οι Λωτοφάγοι, με αποτέλεσμα να ξεχάσουν πατρίδα και συντρόφους και να μη θέλουν να φύγουν από εκεί.</a:t>
            </a:r>
          </a:p>
          <a:p>
            <a:r>
              <a:rPr lang="el-GR" dirty="0"/>
              <a:t>Ο Οδυσσέας, όμως, τους πήρε από εκεί με το ζόρι και διέταξε τα πλοία να σαλπάρουν.</a:t>
            </a:r>
          </a:p>
          <a:p>
            <a:endParaRPr lang="el-GR" dirty="0"/>
          </a:p>
          <a:p>
            <a:endParaRPr lang="el-GR" b="1" dirty="0"/>
          </a:p>
        </p:txBody>
      </p:sp>
    </p:spTree>
    <p:extLst>
      <p:ext uri="{BB962C8B-B14F-4D97-AF65-F5344CB8AC3E}">
        <p14:creationId xmlns:p14="http://schemas.microsoft.com/office/powerpoint/2010/main" val="38977215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3A5985E0-9936-EA81-0EC1-D388ED3B5866}"/>
              </a:ext>
              <a:ext uri="{C183D7F6-B498-43B3-948B-1728B52AA6E4}">
                <adec:decorative xmlns:adec="http://schemas.microsoft.com/office/drawing/2017/decorative" val="1"/>
              </a:ext>
            </a:extLst>
          </p:cNvPr>
          <p:cNvSpPr>
            <a:spLocks noGrp="1"/>
          </p:cNvSpPr>
          <p:nvPr>
            <p:ph type="title"/>
          </p:nvPr>
        </p:nvSpPr>
        <p:spPr/>
        <p:txBody>
          <a:bodyPr>
            <a:noAutofit/>
          </a:bodyPr>
          <a:lstStyle/>
          <a:p>
            <a:pPr algn="ctr"/>
            <a:r>
              <a:rPr lang="el-GR" b="1" dirty="0">
                <a:latin typeface="Calibri" panose="020F0502020204030204" pitchFamily="34" charset="0"/>
                <a:ea typeface="Calibri" panose="020F0502020204030204" pitchFamily="34" charset="0"/>
                <a:cs typeface="Calibri" panose="020F0502020204030204" pitchFamily="34" charset="0"/>
              </a:rPr>
              <a:t>Εικόνες με παραδείγματα από τη χώρα των Λωτοφάγων</a:t>
            </a:r>
          </a:p>
        </p:txBody>
      </p:sp>
      <p:pic>
        <p:nvPicPr>
          <p:cNvPr id="1028" name="Picture 4">
            <a:extLst>
              <a:ext uri="{FF2B5EF4-FFF2-40B4-BE49-F238E27FC236}">
                <a16:creationId xmlns:a16="http://schemas.microsoft.com/office/drawing/2014/main" id="{A87DBEA7-D868-400B-34EA-C1AB6329893A}"/>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473" y="1902339"/>
            <a:ext cx="3561028" cy="360415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53389536-80EC-6064-E913-95FE02D3D89F}"/>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9503" y="1902340"/>
            <a:ext cx="3808326" cy="360415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87056805-1CA1-CC2A-A90E-952AA9A1CFDC}"/>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1275" y="1902339"/>
            <a:ext cx="3687746" cy="360415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FB32CE3-F16C-B20D-4300-F6B73D3CF34A}"/>
              </a:ext>
            </a:extLst>
          </p:cNvPr>
          <p:cNvSpPr txBox="1"/>
          <p:nvPr/>
        </p:nvSpPr>
        <p:spPr>
          <a:xfrm>
            <a:off x="699473" y="5625548"/>
            <a:ext cx="3561028" cy="523220"/>
          </a:xfrm>
          <a:prstGeom prst="rect">
            <a:avLst/>
          </a:prstGeom>
          <a:noFill/>
        </p:spPr>
        <p:txBody>
          <a:bodyPr wrap="square" rtlCol="0">
            <a:spAutoFit/>
          </a:bodyPr>
          <a:lstStyle/>
          <a:p>
            <a:r>
              <a:rPr lang="el-GR" sz="1400" dirty="0">
                <a:latin typeface="Calibri" panose="020F0502020204030204" pitchFamily="34" charset="0"/>
                <a:ea typeface="Calibri" panose="020F0502020204030204" pitchFamily="34" charset="0"/>
                <a:cs typeface="Calibri" panose="020F0502020204030204" pitchFamily="34" charset="0"/>
              </a:rPr>
              <a:t>Εικόνα 1: Παρουσιάζονται οι Λωτοφάγοι και οι σύντροφοι του Οδυσσέα.</a:t>
            </a:r>
          </a:p>
        </p:txBody>
      </p:sp>
      <p:sp>
        <p:nvSpPr>
          <p:cNvPr id="12" name="TextBox 11">
            <a:extLst>
              <a:ext uri="{FF2B5EF4-FFF2-40B4-BE49-F238E27FC236}">
                <a16:creationId xmlns:a16="http://schemas.microsoft.com/office/drawing/2014/main" id="{66C6BCB5-A347-C642-76D9-4B5252D5D590}"/>
              </a:ext>
            </a:extLst>
          </p:cNvPr>
          <p:cNvSpPr txBox="1"/>
          <p:nvPr/>
        </p:nvSpPr>
        <p:spPr>
          <a:xfrm>
            <a:off x="4340887" y="5625548"/>
            <a:ext cx="3510226" cy="307777"/>
          </a:xfrm>
          <a:prstGeom prst="rect">
            <a:avLst/>
          </a:prstGeom>
          <a:noFill/>
        </p:spPr>
        <p:txBody>
          <a:bodyPr wrap="square" rtlCol="0">
            <a:spAutoFit/>
          </a:bodyPr>
          <a:lstStyle/>
          <a:p>
            <a:r>
              <a:rPr lang="el-GR" sz="1400" dirty="0">
                <a:latin typeface="Calibri" panose="020F0502020204030204" pitchFamily="34" charset="0"/>
                <a:ea typeface="Calibri" panose="020F0502020204030204" pitchFamily="34" charset="0"/>
                <a:cs typeface="Calibri" panose="020F0502020204030204" pitchFamily="34" charset="0"/>
              </a:rPr>
              <a:t>Εικόνα 2: Παρουσιάζονται οι Λωτοφάγοι.</a:t>
            </a:r>
          </a:p>
        </p:txBody>
      </p:sp>
      <p:sp>
        <p:nvSpPr>
          <p:cNvPr id="14" name="TextBox 13">
            <a:extLst>
              <a:ext uri="{FF2B5EF4-FFF2-40B4-BE49-F238E27FC236}">
                <a16:creationId xmlns:a16="http://schemas.microsoft.com/office/drawing/2014/main" id="{9AB78349-E262-35DE-B14C-52FB7E8A2243}"/>
              </a:ext>
            </a:extLst>
          </p:cNvPr>
          <p:cNvSpPr txBox="1"/>
          <p:nvPr/>
        </p:nvSpPr>
        <p:spPr>
          <a:xfrm>
            <a:off x="8209503" y="5674908"/>
            <a:ext cx="3717454" cy="307777"/>
          </a:xfrm>
          <a:prstGeom prst="rect">
            <a:avLst/>
          </a:prstGeom>
          <a:noFill/>
        </p:spPr>
        <p:txBody>
          <a:bodyPr wrap="square" rtlCol="0">
            <a:spAutoFit/>
          </a:bodyPr>
          <a:lstStyle/>
          <a:p>
            <a:r>
              <a:rPr lang="el-GR" sz="1400" dirty="0">
                <a:latin typeface="Calibri" panose="020F0502020204030204" pitchFamily="34" charset="0"/>
                <a:ea typeface="Calibri" panose="020F0502020204030204" pitchFamily="34" charset="0"/>
                <a:cs typeface="Calibri" panose="020F0502020204030204" pitchFamily="34" charset="0"/>
              </a:rPr>
              <a:t>Εικόνα 3: Παρουσιάζονται οι Λωτοφάγοι.</a:t>
            </a:r>
          </a:p>
        </p:txBody>
      </p:sp>
    </p:spTree>
    <p:extLst>
      <p:ext uri="{BB962C8B-B14F-4D97-AF65-F5344CB8AC3E}">
        <p14:creationId xmlns:p14="http://schemas.microsoft.com/office/powerpoint/2010/main" val="14983552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145F239-7DB5-AE6C-CAE5-ADF1A9BC0262}"/>
              </a:ext>
            </a:extLst>
          </p:cNvPr>
          <p:cNvSpPr>
            <a:spLocks noGrp="1"/>
          </p:cNvSpPr>
          <p:nvPr>
            <p:ph type="title"/>
          </p:nvPr>
        </p:nvSpPr>
        <p:spPr/>
        <p:txBody>
          <a:bodyPr>
            <a:noAutofit/>
          </a:bodyPr>
          <a:lstStyle/>
          <a:p>
            <a:pPr algn="ctr"/>
            <a:r>
              <a:rPr lang="el-GR" b="1" dirty="0">
                <a:latin typeface="Calibri" panose="020F0502020204030204" pitchFamily="34" charset="0"/>
                <a:ea typeface="Calibri" panose="020F0502020204030204" pitchFamily="34" charset="0"/>
                <a:cs typeface="Calibri" panose="020F0502020204030204" pitchFamily="34" charset="0"/>
              </a:rPr>
              <a:t>Εικόνες με αντιπαραδείγματα από τη χώρα των Λωτοφάγων</a:t>
            </a:r>
          </a:p>
        </p:txBody>
      </p:sp>
      <p:pic>
        <p:nvPicPr>
          <p:cNvPr id="2050" name="Picture 2" descr="Η εικόνα παρουσιάζει τους Κίκονες.">
            <a:extLst>
              <a:ext uri="{FF2B5EF4-FFF2-40B4-BE49-F238E27FC236}">
                <a16:creationId xmlns:a16="http://schemas.microsoft.com/office/drawing/2014/main" id="{337953CA-904B-7A3B-14A8-7006F4D951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835" y="2148656"/>
            <a:ext cx="3891457" cy="33276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Η εικόνα παρουσιάζει τον κύκλωπα Πολύφημο, τον Οδυσσέα και τους συντρόφους του.">
            <a:extLst>
              <a:ext uri="{FF2B5EF4-FFF2-40B4-BE49-F238E27FC236}">
                <a16:creationId xmlns:a16="http://schemas.microsoft.com/office/drawing/2014/main" id="{B61553E3-7506-6C4B-C561-A05B088EAB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3658" y="2148656"/>
            <a:ext cx="4096377" cy="332769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Η εικόνα παρουσιάζει τη χώρα των Λαιστρυγόνων. ">
            <a:extLst>
              <a:ext uri="{FF2B5EF4-FFF2-40B4-BE49-F238E27FC236}">
                <a16:creationId xmlns:a16="http://schemas.microsoft.com/office/drawing/2014/main" id="{F21189F8-DBFE-3C3A-8190-E5C909AE45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9671" y="2069960"/>
            <a:ext cx="3614494" cy="34063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034443E-EBA4-CE23-FBB7-C947B24337C2}"/>
              </a:ext>
            </a:extLst>
          </p:cNvPr>
          <p:cNvSpPr txBox="1"/>
          <p:nvPr/>
        </p:nvSpPr>
        <p:spPr>
          <a:xfrm>
            <a:off x="196645" y="5673213"/>
            <a:ext cx="3706761" cy="307777"/>
          </a:xfrm>
          <a:prstGeom prst="rect">
            <a:avLst/>
          </a:prstGeom>
          <a:noFill/>
        </p:spPr>
        <p:txBody>
          <a:bodyPr wrap="square" rtlCol="0">
            <a:spAutoFit/>
          </a:bodyPr>
          <a:lstStyle/>
          <a:p>
            <a:r>
              <a:rPr lang="el-GR" sz="1400" dirty="0">
                <a:latin typeface="Calibri" panose="020F0502020204030204" pitchFamily="34" charset="0"/>
                <a:ea typeface="Calibri" panose="020F0502020204030204" pitchFamily="34" charset="0"/>
                <a:cs typeface="Calibri" panose="020F0502020204030204" pitchFamily="34" charset="0"/>
              </a:rPr>
              <a:t>Εικόνα 4: Παρουσιάζονται οι </a:t>
            </a:r>
            <a:r>
              <a:rPr lang="el-GR" sz="1400" dirty="0" err="1">
                <a:latin typeface="Calibri" panose="020F0502020204030204" pitchFamily="34" charset="0"/>
                <a:ea typeface="Calibri" panose="020F0502020204030204" pitchFamily="34" charset="0"/>
                <a:cs typeface="Calibri" panose="020F0502020204030204" pitchFamily="34" charset="0"/>
              </a:rPr>
              <a:t>Κίκονες</a:t>
            </a:r>
            <a:r>
              <a:rPr lang="el-GR" sz="1400" dirty="0">
                <a:latin typeface="Calibri" panose="020F0502020204030204" pitchFamily="34" charset="0"/>
                <a:ea typeface="Calibri" panose="020F0502020204030204" pitchFamily="34" charset="0"/>
                <a:cs typeface="Calibri" panose="020F0502020204030204" pitchFamily="34" charset="0"/>
              </a:rPr>
              <a:t>.</a:t>
            </a:r>
          </a:p>
        </p:txBody>
      </p:sp>
      <p:sp>
        <p:nvSpPr>
          <p:cNvPr id="4" name="TextBox 3">
            <a:extLst>
              <a:ext uri="{FF2B5EF4-FFF2-40B4-BE49-F238E27FC236}">
                <a16:creationId xmlns:a16="http://schemas.microsoft.com/office/drawing/2014/main" id="{4DC6F525-9BDF-6E80-803E-BC467DA93366}"/>
              </a:ext>
            </a:extLst>
          </p:cNvPr>
          <p:cNvSpPr txBox="1"/>
          <p:nvPr/>
        </p:nvSpPr>
        <p:spPr>
          <a:xfrm>
            <a:off x="4188542" y="5673213"/>
            <a:ext cx="3864077" cy="523220"/>
          </a:xfrm>
          <a:prstGeom prst="rect">
            <a:avLst/>
          </a:prstGeom>
          <a:noFill/>
        </p:spPr>
        <p:txBody>
          <a:bodyPr wrap="square" rtlCol="0">
            <a:spAutoFit/>
          </a:bodyPr>
          <a:lstStyle/>
          <a:p>
            <a:r>
              <a:rPr lang="el-GR" sz="1400" dirty="0">
                <a:latin typeface="Calibri" panose="020F0502020204030204" pitchFamily="34" charset="0"/>
                <a:ea typeface="Calibri" panose="020F0502020204030204" pitchFamily="34" charset="0"/>
                <a:cs typeface="Calibri" panose="020F0502020204030204" pitchFamily="34" charset="0"/>
              </a:rPr>
              <a:t>Εικόνα 5: Παρουσιάζεται ο Κύκλωπας Πολύφημος, ο Οδυσσέας και οι σύντροφοί του. </a:t>
            </a:r>
          </a:p>
        </p:txBody>
      </p:sp>
      <p:sp>
        <p:nvSpPr>
          <p:cNvPr id="5" name="TextBox 4">
            <a:extLst>
              <a:ext uri="{FF2B5EF4-FFF2-40B4-BE49-F238E27FC236}">
                <a16:creationId xmlns:a16="http://schemas.microsoft.com/office/drawing/2014/main" id="{2E472A94-3227-0D33-29AC-D0EE99450946}"/>
              </a:ext>
            </a:extLst>
          </p:cNvPr>
          <p:cNvSpPr txBox="1"/>
          <p:nvPr/>
        </p:nvSpPr>
        <p:spPr>
          <a:xfrm>
            <a:off x="8475406" y="5742039"/>
            <a:ext cx="3382297" cy="307777"/>
          </a:xfrm>
          <a:prstGeom prst="rect">
            <a:avLst/>
          </a:prstGeom>
          <a:noFill/>
        </p:spPr>
        <p:txBody>
          <a:bodyPr wrap="square" rtlCol="0">
            <a:spAutoFit/>
          </a:bodyPr>
          <a:lstStyle/>
          <a:p>
            <a:r>
              <a:rPr lang="el-GR" sz="1400" dirty="0">
                <a:latin typeface="Calibri" panose="020F0502020204030204" pitchFamily="34" charset="0"/>
                <a:ea typeface="Calibri" panose="020F0502020204030204" pitchFamily="34" charset="0"/>
                <a:cs typeface="Calibri" panose="020F0502020204030204" pitchFamily="34" charset="0"/>
              </a:rPr>
              <a:t>Εικόνα 6: Παρουσιάζονται οι Λαιστρυγόνες.</a:t>
            </a:r>
          </a:p>
        </p:txBody>
      </p:sp>
    </p:spTree>
    <p:extLst>
      <p:ext uri="{BB962C8B-B14F-4D97-AF65-F5344CB8AC3E}">
        <p14:creationId xmlns:p14="http://schemas.microsoft.com/office/powerpoint/2010/main" val="40817722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DC4DFF7-E89A-5E28-BCBE-0DA09A26E66F}"/>
              </a:ext>
            </a:extLst>
          </p:cNvPr>
          <p:cNvSpPr>
            <a:spLocks noGrp="1"/>
          </p:cNvSpPr>
          <p:nvPr>
            <p:ph type="title"/>
          </p:nvPr>
        </p:nvSpPr>
        <p:spPr/>
        <p:txBody>
          <a:bodyPr/>
          <a:lstStyle/>
          <a:p>
            <a:pPr algn="ctr"/>
            <a:r>
              <a:rPr lang="el-GR" b="1" dirty="0">
                <a:latin typeface="Calibri" panose="020F0502020204030204" pitchFamily="34" charset="0"/>
                <a:ea typeface="Calibri" panose="020F0502020204030204" pitchFamily="34" charset="0"/>
                <a:cs typeface="Calibri" panose="020F0502020204030204" pitchFamily="34" charset="0"/>
              </a:rPr>
              <a:t>Στους Κύκλωπες</a:t>
            </a:r>
          </a:p>
        </p:txBody>
      </p:sp>
      <p:sp>
        <p:nvSpPr>
          <p:cNvPr id="3" name="Θέση περιεχομένου 2">
            <a:extLst>
              <a:ext uri="{FF2B5EF4-FFF2-40B4-BE49-F238E27FC236}">
                <a16:creationId xmlns:a16="http://schemas.microsoft.com/office/drawing/2014/main" id="{4B70D40D-19A8-624B-535D-7408681E281D}"/>
              </a:ext>
            </a:extLst>
          </p:cNvPr>
          <p:cNvSpPr>
            <a:spLocks noGrp="1"/>
          </p:cNvSpPr>
          <p:nvPr>
            <p:ph idx="1"/>
          </p:nvPr>
        </p:nvSpPr>
        <p:spPr/>
        <p:txBody>
          <a:bodyPr>
            <a:normAutofit fontScale="85000" lnSpcReduction="10000"/>
          </a:bodyPr>
          <a:lstStyle/>
          <a:p>
            <a:r>
              <a:rPr lang="el-GR" dirty="0">
                <a:latin typeface="Calibri" panose="020F0502020204030204" pitchFamily="34" charset="0"/>
                <a:ea typeface="Calibri" panose="020F0502020204030204" pitchFamily="34" charset="0"/>
                <a:cs typeface="Calibri" panose="020F0502020204030204" pitchFamily="34" charset="0"/>
              </a:rPr>
              <a:t>Μετά τη χώρα των Λωτοφάγων ταξίδευαν πολλές μέρες ώσπου άνεμοι τους έφεραν στο νησί των Κυκλώπων.</a:t>
            </a:r>
          </a:p>
          <a:p>
            <a:r>
              <a:rPr lang="el-GR" dirty="0">
                <a:latin typeface="Calibri" panose="020F0502020204030204" pitchFamily="34" charset="0"/>
                <a:ea typeface="Calibri" panose="020F0502020204030204" pitchFamily="34" charset="0"/>
                <a:cs typeface="Calibri" panose="020F0502020204030204" pitchFamily="34" charset="0"/>
              </a:rPr>
              <a:t>Άραξαν το καράβι και ο Οδυσσέας με δώδεκα (12) συντρόφους βγήκαν έξω και έπειτα μπήκαν σε μία θεόρατη σπηλιά. Εκεί υπήρχαν δοχεία με γάλα και καλάθια με τυρί και πλήθος αρνάκια και κατσίκια. Έφαγαν και περίμεναν να έρθει ο νοικοκύρης.</a:t>
            </a:r>
          </a:p>
          <a:p>
            <a:r>
              <a:rPr lang="el-GR" dirty="0">
                <a:latin typeface="Calibri" panose="020F0502020204030204" pitchFamily="34" charset="0"/>
                <a:ea typeface="Calibri" panose="020F0502020204030204" pitchFamily="34" charset="0"/>
                <a:cs typeface="Calibri" panose="020F0502020204030204" pitchFamily="34" charset="0"/>
              </a:rPr>
              <a:t>Στη συνέχεια, μπήκε στη σπηλιά ο Κύκλωπας Πολύφημος, ο γιος του </a:t>
            </a:r>
            <a:r>
              <a:rPr lang="el-GR" dirty="0" err="1">
                <a:latin typeface="Calibri" panose="020F0502020204030204" pitchFamily="34" charset="0"/>
                <a:ea typeface="Calibri" panose="020F0502020204030204" pitchFamily="34" charset="0"/>
                <a:cs typeface="Calibri" panose="020F0502020204030204" pitchFamily="34" charset="0"/>
              </a:rPr>
              <a:t>Ποσειδώνα</a:t>
            </a:r>
            <a:r>
              <a:rPr lang="el-GR" dirty="0">
                <a:latin typeface="Calibri" panose="020F0502020204030204" pitchFamily="34" charset="0"/>
                <a:ea typeface="Calibri" panose="020F0502020204030204" pitchFamily="34" charset="0"/>
                <a:cs typeface="Calibri" panose="020F0502020204030204" pitchFamily="34" charset="0"/>
              </a:rPr>
              <a:t>, ο οποίος ήταν πανύψηλος και είχε ένα μάτι στο μέτωπο και έκλεισε την πόρτα της σπηλιάς με ένα τεράστιο βράχο.</a:t>
            </a:r>
          </a:p>
          <a:p>
            <a:r>
              <a:rPr lang="el-GR" dirty="0">
                <a:latin typeface="Calibri" panose="020F0502020204030204" pitchFamily="34" charset="0"/>
                <a:ea typeface="Calibri" panose="020F0502020204030204" pitchFamily="34" charset="0"/>
                <a:cs typeface="Calibri" panose="020F0502020204030204" pitchFamily="34" charset="0"/>
              </a:rPr>
              <a:t>Όταν ο Πολύφημος τους ρώτησε ποιοι</a:t>
            </a:r>
            <a:r>
              <a:rPr lang="en-US" dirty="0">
                <a:latin typeface="Calibri" panose="020F0502020204030204" pitchFamily="34" charset="0"/>
                <a:ea typeface="Calibri" panose="020F0502020204030204" pitchFamily="34" charset="0"/>
                <a:cs typeface="Calibri" panose="020F0502020204030204" pitchFamily="34" charset="0"/>
              </a:rPr>
              <a:t> </a:t>
            </a:r>
            <a:r>
              <a:rPr lang="el-GR" dirty="0">
                <a:latin typeface="Calibri" panose="020F0502020204030204" pitchFamily="34" charset="0"/>
                <a:ea typeface="Calibri" panose="020F0502020204030204" pitchFamily="34" charset="0"/>
                <a:cs typeface="Calibri" panose="020F0502020204030204" pitchFamily="34" charset="0"/>
              </a:rPr>
              <a:t>είναι</a:t>
            </a:r>
            <a:r>
              <a:rPr lang="en-US" dirty="0">
                <a:latin typeface="Calibri" panose="020F0502020204030204" pitchFamily="34" charset="0"/>
                <a:ea typeface="Calibri" panose="020F0502020204030204" pitchFamily="34" charset="0"/>
                <a:cs typeface="Calibri" panose="020F0502020204030204" pitchFamily="34" charset="0"/>
              </a:rPr>
              <a:t>,</a:t>
            </a:r>
            <a:r>
              <a:rPr lang="el-GR" dirty="0">
                <a:latin typeface="Calibri" panose="020F0502020204030204" pitchFamily="34" charset="0"/>
                <a:ea typeface="Calibri" panose="020F0502020204030204" pitchFamily="34" charset="0"/>
                <a:cs typeface="Calibri" panose="020F0502020204030204" pitchFamily="34" charset="0"/>
              </a:rPr>
              <a:t> ο Οδυσσέας απάντησε ότι είναι ξένοι ναυαγοί που γυρίζουν από την Τροία.</a:t>
            </a:r>
          </a:p>
          <a:p>
            <a:endParaRPr lang="el-GR"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63710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27A3BF2-38E0-A682-6519-9ED5CBD0BE0E}"/>
              </a:ext>
            </a:extLst>
          </p:cNvPr>
          <p:cNvSpPr>
            <a:spLocks noGrp="1"/>
          </p:cNvSpPr>
          <p:nvPr>
            <p:ph type="title"/>
          </p:nvPr>
        </p:nvSpPr>
        <p:spPr/>
        <p:txBody>
          <a:bodyPr/>
          <a:lstStyle/>
          <a:p>
            <a:pPr algn="ctr"/>
            <a:r>
              <a:rPr lang="el-GR" b="1" dirty="0">
                <a:latin typeface="Calibri" panose="020F0502020204030204" pitchFamily="34" charset="0"/>
                <a:ea typeface="Calibri" panose="020F0502020204030204" pitchFamily="34" charset="0"/>
                <a:cs typeface="Calibri" panose="020F0502020204030204" pitchFamily="34" charset="0"/>
              </a:rPr>
              <a:t>Το σχέδιο του Οδυσσέα</a:t>
            </a:r>
          </a:p>
        </p:txBody>
      </p:sp>
      <p:sp>
        <p:nvSpPr>
          <p:cNvPr id="3" name="Θέση περιεχομένου 2">
            <a:extLst>
              <a:ext uri="{FF2B5EF4-FFF2-40B4-BE49-F238E27FC236}">
                <a16:creationId xmlns:a16="http://schemas.microsoft.com/office/drawing/2014/main" id="{FEC63636-2030-0969-B090-28722204E77C}"/>
              </a:ext>
            </a:extLst>
          </p:cNvPr>
          <p:cNvSpPr>
            <a:spLocks noGrp="1"/>
          </p:cNvSpPr>
          <p:nvPr>
            <p:ph idx="1"/>
          </p:nvPr>
        </p:nvSpPr>
        <p:spPr/>
        <p:txBody>
          <a:bodyPr>
            <a:normAutofit fontScale="77500" lnSpcReduction="20000"/>
          </a:bodyPr>
          <a:lstStyle/>
          <a:p>
            <a:r>
              <a:rPr lang="el-GR" dirty="0"/>
              <a:t>Ο Οδυσσέας και οι σύντροφοί του δεν μπορούσαν να μετακινήσουν τον βράχο. Έτσι, ο Οδυσσέας πήρε ένα μακρύ κλαδί, το έξυσε στην άκρη, ώστε να είναι μυτερό και το έκρυψε στις στάχτες.</a:t>
            </a:r>
          </a:p>
          <a:p>
            <a:r>
              <a:rPr lang="el-GR" dirty="0"/>
              <a:t>Το βράδυ ο Οδυσσέας πρόσφερε στον Πολύφημο γλυκό κρασί και εκείνος άρχισε να πίνει. Ρώτησε τον Οδυσσέα ποιο είναι το όνομά του και εκείνος απάντησε: «Κανένα με φωνάζουν». Ο Κύκλωπας του είπε ότι θα τον φάει τελευταίο και έπειτα ήπιε όλο το κρασί και αποκοιμήθηκε.</a:t>
            </a:r>
          </a:p>
          <a:p>
            <a:r>
              <a:rPr lang="el-GR" dirty="0"/>
              <a:t>Τότε ο Οδυσσέας με τη βοήθεια των συντρόφων του κάρφωσε το μυτερό κλαδί στο μάτι του Πολύφημου.</a:t>
            </a:r>
          </a:p>
          <a:p>
            <a:r>
              <a:rPr lang="el-GR" dirty="0"/>
              <a:t>Ο Κύκλωπας άνοιξε την πόρτα της σπηλιάς και άπλωσε τα χέρια του για να τους πιάσει αλλά ο Οδυσσέας και οι σύντροφοί του «κρύφτηκαν» κάτω από την κοιλιά των μεγαλύτερων κριαριών και γλύτωσαν. </a:t>
            </a:r>
          </a:p>
        </p:txBody>
      </p:sp>
    </p:spTree>
    <p:extLst>
      <p:ext uri="{BB962C8B-B14F-4D97-AF65-F5344CB8AC3E}">
        <p14:creationId xmlns:p14="http://schemas.microsoft.com/office/powerpoint/2010/main" val="4196097225"/>
      </p:ext>
    </p:extLst>
  </p:cSld>
  <p:clrMapOvr>
    <a:masterClrMapping/>
  </p:clrMapOvr>
</p:sld>
</file>

<file path=ppt/theme/theme1.xml><?xml version="1.0" encoding="utf-8"?>
<a:theme xmlns:a="http://schemas.openxmlformats.org/drawingml/2006/main" name="DappledVTI">
  <a:themeElements>
    <a:clrScheme name="Custom 81">
      <a:dk1>
        <a:sysClr val="windowText" lastClr="000000"/>
      </a:dk1>
      <a:lt1>
        <a:sysClr val="window" lastClr="FFFFFF"/>
      </a:lt1>
      <a:dk2>
        <a:srgbClr val="21363B"/>
      </a:dk2>
      <a:lt2>
        <a:srgbClr val="F4F2F0"/>
      </a:lt2>
      <a:accent1>
        <a:srgbClr val="758468"/>
      </a:accent1>
      <a:accent2>
        <a:srgbClr val="B5A7AC"/>
      </a:accent2>
      <a:accent3>
        <a:srgbClr val="CC9C6F"/>
      </a:accent3>
      <a:accent4>
        <a:srgbClr val="767640"/>
      </a:accent4>
      <a:accent5>
        <a:srgbClr val="A5B295"/>
      </a:accent5>
      <a:accent6>
        <a:srgbClr val="C19DA7"/>
      </a:accent6>
      <a:hlink>
        <a:srgbClr val="D13D6E"/>
      </a:hlink>
      <a:folHlink>
        <a:srgbClr val="6C9D92"/>
      </a:folHlink>
    </a:clrScheme>
    <a:fontScheme name="Custom 67">
      <a:majorFont>
        <a:latin typeface="Sabon Next L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ppledVTI" id="{204FEFAB-F02B-4FE8-B509-C50A618B972D}" vid="{7EAEADA8-5A8E-45B2-B0E4-448EC7E7A94F}"/>
    </a:ext>
  </a:extLst>
</a:theme>
</file>

<file path=docProps/app.xml><?xml version="1.0" encoding="utf-8"?>
<Properties xmlns="http://schemas.openxmlformats.org/officeDocument/2006/extended-properties" xmlns:vt="http://schemas.openxmlformats.org/officeDocument/2006/docPropsVTypes">
  <TotalTime>539</TotalTime>
  <Words>868</Words>
  <Application>Microsoft Office PowerPoint</Application>
  <PresentationFormat>Ευρεία οθόνη</PresentationFormat>
  <Paragraphs>50</Paragraphs>
  <Slides>13</Slides>
  <Notes>0</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13</vt:i4>
      </vt:variant>
    </vt:vector>
  </HeadingPairs>
  <TitlesOfParts>
    <vt:vector size="19" baseType="lpstr">
      <vt:lpstr>Arial</vt:lpstr>
      <vt:lpstr>Avenir Next LT Pro</vt:lpstr>
      <vt:lpstr>AvenirNext LT Pro Medium</vt:lpstr>
      <vt:lpstr>Calibri</vt:lpstr>
      <vt:lpstr>Sabon Next LT</vt:lpstr>
      <vt:lpstr>DappledVTI</vt:lpstr>
      <vt:lpstr>Στου Κικονες, στους Λωτοφαγους και στους Κυκλωπες</vt:lpstr>
      <vt:lpstr>Στους Κίκονες</vt:lpstr>
      <vt:lpstr>Εικόνες με παραδείγματα από τη χώρα των Κικόνων</vt:lpstr>
      <vt:lpstr>Εικόνες με αντιπαραδείγματα από τη χώρα των Κικόνων</vt:lpstr>
      <vt:lpstr>Στους Λωτοφάγους</vt:lpstr>
      <vt:lpstr>Εικόνες με παραδείγματα από τη χώρα των Λωτοφάγων</vt:lpstr>
      <vt:lpstr>Εικόνες με αντιπαραδείγματα από τη χώρα των Λωτοφάγων</vt:lpstr>
      <vt:lpstr>Στους Κύκλωπες</vt:lpstr>
      <vt:lpstr>Το σχέδιο του Οδυσσέα</vt:lpstr>
      <vt:lpstr>Η οργή του Ποσειδώνα για τον Οδυσσέα</vt:lpstr>
      <vt:lpstr>Εικόνες με παραδείγματα από τη χώρα των Κυκλώπων</vt:lpstr>
      <vt:lpstr>Εικόνες με αντιπαραδείγματα από τη χώρα των Κυκλώπων</vt:lpstr>
      <vt:lpstr>Σας ευχαριστώ για την προσοχή σας! Καλή μελέτη!</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PANTOULI GEORGIA-MARIA</dc:creator>
  <cp:lastModifiedBy>ΚΩΝΣΤΑΝΤΙΝΟΣ ΠΑΝΤΟΥΛΗΣ</cp:lastModifiedBy>
  <cp:revision>7</cp:revision>
  <dcterms:created xsi:type="dcterms:W3CDTF">2025-11-10T10:02:30Z</dcterms:created>
  <dcterms:modified xsi:type="dcterms:W3CDTF">2025-12-16T11:31:47Z</dcterms:modified>
</cp:coreProperties>
</file>