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3" r:id="rId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EF6059-C9B5-F9FA-0C6A-ACDAD35C0AA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EC8A807-D6BD-FBDD-99D8-43933600AB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137AD76-79C3-2439-1C25-E3CB7801ADEC}"/>
              </a:ext>
            </a:extLst>
          </p:cNvPr>
          <p:cNvSpPr>
            <a:spLocks noGrp="1"/>
          </p:cNvSpPr>
          <p:nvPr>
            <p:ph type="dt" sz="half" idx="10"/>
          </p:nvPr>
        </p:nvSpPr>
        <p:spPr/>
        <p:txBody>
          <a:bodyPr/>
          <a:lstStyle/>
          <a:p>
            <a:fld id="{385129B7-F0E0-4A9D-B1AB-3676B5F0313F}" type="datetimeFigureOut">
              <a:rPr lang="el-GR" smtClean="0"/>
              <a:t>24/12/2025</a:t>
            </a:fld>
            <a:endParaRPr lang="el-GR"/>
          </a:p>
        </p:txBody>
      </p:sp>
      <p:sp>
        <p:nvSpPr>
          <p:cNvPr id="5" name="Θέση υποσέλιδου 4">
            <a:extLst>
              <a:ext uri="{FF2B5EF4-FFF2-40B4-BE49-F238E27FC236}">
                <a16:creationId xmlns:a16="http://schemas.microsoft.com/office/drawing/2014/main" id="{57675433-F6CD-35F4-5667-DD53C69ADBF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D12766D-49B8-E615-2979-E6D629A1BB0A}"/>
              </a:ext>
            </a:extLst>
          </p:cNvPr>
          <p:cNvSpPr>
            <a:spLocks noGrp="1"/>
          </p:cNvSpPr>
          <p:nvPr>
            <p:ph type="sldNum" sz="quarter" idx="12"/>
          </p:nvPr>
        </p:nvSpPr>
        <p:spPr/>
        <p:txBody>
          <a:bodyPr/>
          <a:lstStyle/>
          <a:p>
            <a:fld id="{9EC86AC3-4D65-49BC-AA4F-C2088F19A223}" type="slidenum">
              <a:rPr lang="el-GR" smtClean="0"/>
              <a:t>‹#›</a:t>
            </a:fld>
            <a:endParaRPr lang="el-GR"/>
          </a:p>
        </p:txBody>
      </p:sp>
    </p:spTree>
    <p:extLst>
      <p:ext uri="{BB962C8B-B14F-4D97-AF65-F5344CB8AC3E}">
        <p14:creationId xmlns:p14="http://schemas.microsoft.com/office/powerpoint/2010/main" val="316069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CB92DE-C8CE-24EF-31D4-EBAD25426FF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4BBAB79-D4EE-1448-540E-29A2BEDA63E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E9F3973-CDAD-4EE1-9FA5-9CB7EC85FC7C}"/>
              </a:ext>
            </a:extLst>
          </p:cNvPr>
          <p:cNvSpPr>
            <a:spLocks noGrp="1"/>
          </p:cNvSpPr>
          <p:nvPr>
            <p:ph type="dt" sz="half" idx="10"/>
          </p:nvPr>
        </p:nvSpPr>
        <p:spPr/>
        <p:txBody>
          <a:bodyPr/>
          <a:lstStyle/>
          <a:p>
            <a:fld id="{385129B7-F0E0-4A9D-B1AB-3676B5F0313F}" type="datetimeFigureOut">
              <a:rPr lang="el-GR" smtClean="0"/>
              <a:t>24/12/2025</a:t>
            </a:fld>
            <a:endParaRPr lang="el-GR"/>
          </a:p>
        </p:txBody>
      </p:sp>
      <p:sp>
        <p:nvSpPr>
          <p:cNvPr id="5" name="Θέση υποσέλιδου 4">
            <a:extLst>
              <a:ext uri="{FF2B5EF4-FFF2-40B4-BE49-F238E27FC236}">
                <a16:creationId xmlns:a16="http://schemas.microsoft.com/office/drawing/2014/main" id="{9DEF0040-1378-38D5-B189-24341CD8DA6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E00E1E9-6BBF-3AEA-7AD6-56F120A3688C}"/>
              </a:ext>
            </a:extLst>
          </p:cNvPr>
          <p:cNvSpPr>
            <a:spLocks noGrp="1"/>
          </p:cNvSpPr>
          <p:nvPr>
            <p:ph type="sldNum" sz="quarter" idx="12"/>
          </p:nvPr>
        </p:nvSpPr>
        <p:spPr/>
        <p:txBody>
          <a:bodyPr/>
          <a:lstStyle/>
          <a:p>
            <a:fld id="{9EC86AC3-4D65-49BC-AA4F-C2088F19A223}" type="slidenum">
              <a:rPr lang="el-GR" smtClean="0"/>
              <a:t>‹#›</a:t>
            </a:fld>
            <a:endParaRPr lang="el-GR"/>
          </a:p>
        </p:txBody>
      </p:sp>
    </p:spTree>
    <p:extLst>
      <p:ext uri="{BB962C8B-B14F-4D97-AF65-F5344CB8AC3E}">
        <p14:creationId xmlns:p14="http://schemas.microsoft.com/office/powerpoint/2010/main" val="306587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A0F4E31-AD5C-4AA5-7FC8-E3D81CFD505F}"/>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8EFB057-9FF5-A1C8-5221-35BEF0C552E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1D13876-751A-AC99-A40B-4CB515038364}"/>
              </a:ext>
            </a:extLst>
          </p:cNvPr>
          <p:cNvSpPr>
            <a:spLocks noGrp="1"/>
          </p:cNvSpPr>
          <p:nvPr>
            <p:ph type="dt" sz="half" idx="10"/>
          </p:nvPr>
        </p:nvSpPr>
        <p:spPr/>
        <p:txBody>
          <a:bodyPr/>
          <a:lstStyle/>
          <a:p>
            <a:fld id="{385129B7-F0E0-4A9D-B1AB-3676B5F0313F}" type="datetimeFigureOut">
              <a:rPr lang="el-GR" smtClean="0"/>
              <a:t>24/12/2025</a:t>
            </a:fld>
            <a:endParaRPr lang="el-GR"/>
          </a:p>
        </p:txBody>
      </p:sp>
      <p:sp>
        <p:nvSpPr>
          <p:cNvPr id="5" name="Θέση υποσέλιδου 4">
            <a:extLst>
              <a:ext uri="{FF2B5EF4-FFF2-40B4-BE49-F238E27FC236}">
                <a16:creationId xmlns:a16="http://schemas.microsoft.com/office/drawing/2014/main" id="{F7AC4371-8CB3-A31A-A372-527EA65E185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6C56C25-59BA-EEBA-D56A-E8AC56358A57}"/>
              </a:ext>
            </a:extLst>
          </p:cNvPr>
          <p:cNvSpPr>
            <a:spLocks noGrp="1"/>
          </p:cNvSpPr>
          <p:nvPr>
            <p:ph type="sldNum" sz="quarter" idx="12"/>
          </p:nvPr>
        </p:nvSpPr>
        <p:spPr/>
        <p:txBody>
          <a:bodyPr/>
          <a:lstStyle/>
          <a:p>
            <a:fld id="{9EC86AC3-4D65-49BC-AA4F-C2088F19A223}" type="slidenum">
              <a:rPr lang="el-GR" smtClean="0"/>
              <a:t>‹#›</a:t>
            </a:fld>
            <a:endParaRPr lang="el-GR"/>
          </a:p>
        </p:txBody>
      </p:sp>
    </p:spTree>
    <p:extLst>
      <p:ext uri="{BB962C8B-B14F-4D97-AF65-F5344CB8AC3E}">
        <p14:creationId xmlns:p14="http://schemas.microsoft.com/office/powerpoint/2010/main" val="69863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52BF99-7462-E00A-A400-9B56E0DD480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1534244-F399-F407-E6CB-E468D1A2C638}"/>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DAEF6B5-3899-DE00-6828-80963E7C85AD}"/>
              </a:ext>
            </a:extLst>
          </p:cNvPr>
          <p:cNvSpPr>
            <a:spLocks noGrp="1"/>
          </p:cNvSpPr>
          <p:nvPr>
            <p:ph type="dt" sz="half" idx="10"/>
          </p:nvPr>
        </p:nvSpPr>
        <p:spPr/>
        <p:txBody>
          <a:bodyPr/>
          <a:lstStyle/>
          <a:p>
            <a:fld id="{385129B7-F0E0-4A9D-B1AB-3676B5F0313F}" type="datetimeFigureOut">
              <a:rPr lang="el-GR" smtClean="0"/>
              <a:t>24/12/2025</a:t>
            </a:fld>
            <a:endParaRPr lang="el-GR"/>
          </a:p>
        </p:txBody>
      </p:sp>
      <p:sp>
        <p:nvSpPr>
          <p:cNvPr id="5" name="Θέση υποσέλιδου 4">
            <a:extLst>
              <a:ext uri="{FF2B5EF4-FFF2-40B4-BE49-F238E27FC236}">
                <a16:creationId xmlns:a16="http://schemas.microsoft.com/office/drawing/2014/main" id="{2E21F2AC-309B-F0BD-4CC8-5FCF6CD294C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55DE40E-0EB8-CD42-A3A7-D134FDABB37A}"/>
              </a:ext>
            </a:extLst>
          </p:cNvPr>
          <p:cNvSpPr>
            <a:spLocks noGrp="1"/>
          </p:cNvSpPr>
          <p:nvPr>
            <p:ph type="sldNum" sz="quarter" idx="12"/>
          </p:nvPr>
        </p:nvSpPr>
        <p:spPr/>
        <p:txBody>
          <a:bodyPr/>
          <a:lstStyle/>
          <a:p>
            <a:fld id="{9EC86AC3-4D65-49BC-AA4F-C2088F19A223}" type="slidenum">
              <a:rPr lang="el-GR" smtClean="0"/>
              <a:t>‹#›</a:t>
            </a:fld>
            <a:endParaRPr lang="el-GR"/>
          </a:p>
        </p:txBody>
      </p:sp>
    </p:spTree>
    <p:extLst>
      <p:ext uri="{BB962C8B-B14F-4D97-AF65-F5344CB8AC3E}">
        <p14:creationId xmlns:p14="http://schemas.microsoft.com/office/powerpoint/2010/main" val="311980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E1E062-E3A9-B3CA-0B32-182ADCDB4E35}"/>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4B1EBE8-9D03-745A-DD7B-B143AC3197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460ECD5-A0A7-F0B3-50DF-396F66DDA992}"/>
              </a:ext>
            </a:extLst>
          </p:cNvPr>
          <p:cNvSpPr>
            <a:spLocks noGrp="1"/>
          </p:cNvSpPr>
          <p:nvPr>
            <p:ph type="dt" sz="half" idx="10"/>
          </p:nvPr>
        </p:nvSpPr>
        <p:spPr/>
        <p:txBody>
          <a:bodyPr/>
          <a:lstStyle/>
          <a:p>
            <a:fld id="{385129B7-F0E0-4A9D-B1AB-3676B5F0313F}" type="datetimeFigureOut">
              <a:rPr lang="el-GR" smtClean="0"/>
              <a:t>24/12/2025</a:t>
            </a:fld>
            <a:endParaRPr lang="el-GR"/>
          </a:p>
        </p:txBody>
      </p:sp>
      <p:sp>
        <p:nvSpPr>
          <p:cNvPr id="5" name="Θέση υποσέλιδου 4">
            <a:extLst>
              <a:ext uri="{FF2B5EF4-FFF2-40B4-BE49-F238E27FC236}">
                <a16:creationId xmlns:a16="http://schemas.microsoft.com/office/drawing/2014/main" id="{E14256BC-C1DC-3802-B329-20DF35622C5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B26E761-3FC6-512F-016D-2BDEEF4D8F82}"/>
              </a:ext>
            </a:extLst>
          </p:cNvPr>
          <p:cNvSpPr>
            <a:spLocks noGrp="1"/>
          </p:cNvSpPr>
          <p:nvPr>
            <p:ph type="sldNum" sz="quarter" idx="12"/>
          </p:nvPr>
        </p:nvSpPr>
        <p:spPr/>
        <p:txBody>
          <a:bodyPr/>
          <a:lstStyle/>
          <a:p>
            <a:fld id="{9EC86AC3-4D65-49BC-AA4F-C2088F19A223}" type="slidenum">
              <a:rPr lang="el-GR" smtClean="0"/>
              <a:t>‹#›</a:t>
            </a:fld>
            <a:endParaRPr lang="el-GR"/>
          </a:p>
        </p:txBody>
      </p:sp>
    </p:spTree>
    <p:extLst>
      <p:ext uri="{BB962C8B-B14F-4D97-AF65-F5344CB8AC3E}">
        <p14:creationId xmlns:p14="http://schemas.microsoft.com/office/powerpoint/2010/main" val="87892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29CB8E-8BE6-0DEB-C35F-C6DC6AC05E0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119FFBE-6F95-F7FD-9E3A-AC13BB11953D}"/>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480D1AE-EB19-B1F8-ABCF-E090DC87775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BF55A562-339E-6E2E-8AAF-F8AA911F2601}"/>
              </a:ext>
            </a:extLst>
          </p:cNvPr>
          <p:cNvSpPr>
            <a:spLocks noGrp="1"/>
          </p:cNvSpPr>
          <p:nvPr>
            <p:ph type="dt" sz="half" idx="10"/>
          </p:nvPr>
        </p:nvSpPr>
        <p:spPr/>
        <p:txBody>
          <a:bodyPr/>
          <a:lstStyle/>
          <a:p>
            <a:fld id="{385129B7-F0E0-4A9D-B1AB-3676B5F0313F}" type="datetimeFigureOut">
              <a:rPr lang="el-GR" smtClean="0"/>
              <a:t>24/12/2025</a:t>
            </a:fld>
            <a:endParaRPr lang="el-GR"/>
          </a:p>
        </p:txBody>
      </p:sp>
      <p:sp>
        <p:nvSpPr>
          <p:cNvPr id="6" name="Θέση υποσέλιδου 5">
            <a:extLst>
              <a:ext uri="{FF2B5EF4-FFF2-40B4-BE49-F238E27FC236}">
                <a16:creationId xmlns:a16="http://schemas.microsoft.com/office/drawing/2014/main" id="{D30505C6-841E-558D-82CE-780E64A19C6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222F577-9098-EFED-D99B-8FF9212F906B}"/>
              </a:ext>
            </a:extLst>
          </p:cNvPr>
          <p:cNvSpPr>
            <a:spLocks noGrp="1"/>
          </p:cNvSpPr>
          <p:nvPr>
            <p:ph type="sldNum" sz="quarter" idx="12"/>
          </p:nvPr>
        </p:nvSpPr>
        <p:spPr/>
        <p:txBody>
          <a:bodyPr/>
          <a:lstStyle/>
          <a:p>
            <a:fld id="{9EC86AC3-4D65-49BC-AA4F-C2088F19A223}" type="slidenum">
              <a:rPr lang="el-GR" smtClean="0"/>
              <a:t>‹#›</a:t>
            </a:fld>
            <a:endParaRPr lang="el-GR"/>
          </a:p>
        </p:txBody>
      </p:sp>
    </p:spTree>
    <p:extLst>
      <p:ext uri="{BB962C8B-B14F-4D97-AF65-F5344CB8AC3E}">
        <p14:creationId xmlns:p14="http://schemas.microsoft.com/office/powerpoint/2010/main" val="335759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5825DB-B77E-C074-9C10-8D7CDCF1CBB0}"/>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AB2A497-EE84-8863-FDA3-6C0F2A34E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85A31E9-1C9D-780D-393F-15CA540EC9B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6220625-07DD-FD21-3C71-03059F3726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E7BCAC6-6054-F757-769A-8ADD2348404B}"/>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F32802D-D11E-D1B2-407B-21026583899F}"/>
              </a:ext>
            </a:extLst>
          </p:cNvPr>
          <p:cNvSpPr>
            <a:spLocks noGrp="1"/>
          </p:cNvSpPr>
          <p:nvPr>
            <p:ph type="dt" sz="half" idx="10"/>
          </p:nvPr>
        </p:nvSpPr>
        <p:spPr/>
        <p:txBody>
          <a:bodyPr/>
          <a:lstStyle/>
          <a:p>
            <a:fld id="{385129B7-F0E0-4A9D-B1AB-3676B5F0313F}" type="datetimeFigureOut">
              <a:rPr lang="el-GR" smtClean="0"/>
              <a:t>24/12/2025</a:t>
            </a:fld>
            <a:endParaRPr lang="el-GR"/>
          </a:p>
        </p:txBody>
      </p:sp>
      <p:sp>
        <p:nvSpPr>
          <p:cNvPr id="8" name="Θέση υποσέλιδου 7">
            <a:extLst>
              <a:ext uri="{FF2B5EF4-FFF2-40B4-BE49-F238E27FC236}">
                <a16:creationId xmlns:a16="http://schemas.microsoft.com/office/drawing/2014/main" id="{3C6E0D43-749A-8281-4EC8-A2EDBD15220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ED44DDF5-5F8E-4C42-9E20-61A4858F946A}"/>
              </a:ext>
            </a:extLst>
          </p:cNvPr>
          <p:cNvSpPr>
            <a:spLocks noGrp="1"/>
          </p:cNvSpPr>
          <p:nvPr>
            <p:ph type="sldNum" sz="quarter" idx="12"/>
          </p:nvPr>
        </p:nvSpPr>
        <p:spPr/>
        <p:txBody>
          <a:bodyPr/>
          <a:lstStyle/>
          <a:p>
            <a:fld id="{9EC86AC3-4D65-49BC-AA4F-C2088F19A223}" type="slidenum">
              <a:rPr lang="el-GR" smtClean="0"/>
              <a:t>‹#›</a:t>
            </a:fld>
            <a:endParaRPr lang="el-GR"/>
          </a:p>
        </p:txBody>
      </p:sp>
    </p:spTree>
    <p:extLst>
      <p:ext uri="{BB962C8B-B14F-4D97-AF65-F5344CB8AC3E}">
        <p14:creationId xmlns:p14="http://schemas.microsoft.com/office/powerpoint/2010/main" val="315402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3BA4F1-EE39-BEC1-9381-213FBEE75F8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8E8F91A-4FBC-EA98-BB18-BE9822D21AEB}"/>
              </a:ext>
            </a:extLst>
          </p:cNvPr>
          <p:cNvSpPr>
            <a:spLocks noGrp="1"/>
          </p:cNvSpPr>
          <p:nvPr>
            <p:ph type="dt" sz="half" idx="10"/>
          </p:nvPr>
        </p:nvSpPr>
        <p:spPr/>
        <p:txBody>
          <a:bodyPr/>
          <a:lstStyle/>
          <a:p>
            <a:fld id="{385129B7-F0E0-4A9D-B1AB-3676B5F0313F}" type="datetimeFigureOut">
              <a:rPr lang="el-GR" smtClean="0"/>
              <a:t>24/12/2025</a:t>
            </a:fld>
            <a:endParaRPr lang="el-GR"/>
          </a:p>
        </p:txBody>
      </p:sp>
      <p:sp>
        <p:nvSpPr>
          <p:cNvPr id="4" name="Θέση υποσέλιδου 3">
            <a:extLst>
              <a:ext uri="{FF2B5EF4-FFF2-40B4-BE49-F238E27FC236}">
                <a16:creationId xmlns:a16="http://schemas.microsoft.com/office/drawing/2014/main" id="{FE71F027-18C7-4EF7-FC5A-372028DA868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AF1C6DCC-D2C9-CD68-7A89-CB953A3BC704}"/>
              </a:ext>
            </a:extLst>
          </p:cNvPr>
          <p:cNvSpPr>
            <a:spLocks noGrp="1"/>
          </p:cNvSpPr>
          <p:nvPr>
            <p:ph type="sldNum" sz="quarter" idx="12"/>
          </p:nvPr>
        </p:nvSpPr>
        <p:spPr/>
        <p:txBody>
          <a:bodyPr/>
          <a:lstStyle/>
          <a:p>
            <a:fld id="{9EC86AC3-4D65-49BC-AA4F-C2088F19A223}" type="slidenum">
              <a:rPr lang="el-GR" smtClean="0"/>
              <a:t>‹#›</a:t>
            </a:fld>
            <a:endParaRPr lang="el-GR"/>
          </a:p>
        </p:txBody>
      </p:sp>
    </p:spTree>
    <p:extLst>
      <p:ext uri="{BB962C8B-B14F-4D97-AF65-F5344CB8AC3E}">
        <p14:creationId xmlns:p14="http://schemas.microsoft.com/office/powerpoint/2010/main" val="113472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C5B4B03-77DA-3D4F-E5F0-20C68EFDF275}"/>
              </a:ext>
            </a:extLst>
          </p:cNvPr>
          <p:cNvSpPr>
            <a:spLocks noGrp="1"/>
          </p:cNvSpPr>
          <p:nvPr>
            <p:ph type="dt" sz="half" idx="10"/>
          </p:nvPr>
        </p:nvSpPr>
        <p:spPr/>
        <p:txBody>
          <a:bodyPr/>
          <a:lstStyle/>
          <a:p>
            <a:fld id="{385129B7-F0E0-4A9D-B1AB-3676B5F0313F}" type="datetimeFigureOut">
              <a:rPr lang="el-GR" smtClean="0"/>
              <a:t>24/12/2025</a:t>
            </a:fld>
            <a:endParaRPr lang="el-GR"/>
          </a:p>
        </p:txBody>
      </p:sp>
      <p:sp>
        <p:nvSpPr>
          <p:cNvPr id="3" name="Θέση υποσέλιδου 2">
            <a:extLst>
              <a:ext uri="{FF2B5EF4-FFF2-40B4-BE49-F238E27FC236}">
                <a16:creationId xmlns:a16="http://schemas.microsoft.com/office/drawing/2014/main" id="{86D5BD5B-C503-C0E4-7BDB-24AC580AC25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157F5B15-E125-954C-DE57-AC7E5217B5AE}"/>
              </a:ext>
            </a:extLst>
          </p:cNvPr>
          <p:cNvSpPr>
            <a:spLocks noGrp="1"/>
          </p:cNvSpPr>
          <p:nvPr>
            <p:ph type="sldNum" sz="quarter" idx="12"/>
          </p:nvPr>
        </p:nvSpPr>
        <p:spPr/>
        <p:txBody>
          <a:bodyPr/>
          <a:lstStyle/>
          <a:p>
            <a:fld id="{9EC86AC3-4D65-49BC-AA4F-C2088F19A223}" type="slidenum">
              <a:rPr lang="el-GR" smtClean="0"/>
              <a:t>‹#›</a:t>
            </a:fld>
            <a:endParaRPr lang="el-GR"/>
          </a:p>
        </p:txBody>
      </p:sp>
    </p:spTree>
    <p:extLst>
      <p:ext uri="{BB962C8B-B14F-4D97-AF65-F5344CB8AC3E}">
        <p14:creationId xmlns:p14="http://schemas.microsoft.com/office/powerpoint/2010/main" val="193995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584A72-704B-05A6-282C-8D6ECC9E209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7E8A246-3215-D237-5B9A-14298CA0DE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5DE2B942-95CC-99FC-419A-81B16096D9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6F58D7D-FE7F-D567-9ED6-5793E423C7CB}"/>
              </a:ext>
            </a:extLst>
          </p:cNvPr>
          <p:cNvSpPr>
            <a:spLocks noGrp="1"/>
          </p:cNvSpPr>
          <p:nvPr>
            <p:ph type="dt" sz="half" idx="10"/>
          </p:nvPr>
        </p:nvSpPr>
        <p:spPr/>
        <p:txBody>
          <a:bodyPr/>
          <a:lstStyle/>
          <a:p>
            <a:fld id="{385129B7-F0E0-4A9D-B1AB-3676B5F0313F}" type="datetimeFigureOut">
              <a:rPr lang="el-GR" smtClean="0"/>
              <a:t>24/12/2025</a:t>
            </a:fld>
            <a:endParaRPr lang="el-GR"/>
          </a:p>
        </p:txBody>
      </p:sp>
      <p:sp>
        <p:nvSpPr>
          <p:cNvPr id="6" name="Θέση υποσέλιδου 5">
            <a:extLst>
              <a:ext uri="{FF2B5EF4-FFF2-40B4-BE49-F238E27FC236}">
                <a16:creationId xmlns:a16="http://schemas.microsoft.com/office/drawing/2014/main" id="{1164F09F-C9F5-1FA8-63FA-BDA495D355B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171DBC9-EEE1-0E30-6824-FE0D52057A43}"/>
              </a:ext>
            </a:extLst>
          </p:cNvPr>
          <p:cNvSpPr>
            <a:spLocks noGrp="1"/>
          </p:cNvSpPr>
          <p:nvPr>
            <p:ph type="sldNum" sz="quarter" idx="12"/>
          </p:nvPr>
        </p:nvSpPr>
        <p:spPr/>
        <p:txBody>
          <a:bodyPr/>
          <a:lstStyle/>
          <a:p>
            <a:fld id="{9EC86AC3-4D65-49BC-AA4F-C2088F19A223}" type="slidenum">
              <a:rPr lang="el-GR" smtClean="0"/>
              <a:t>‹#›</a:t>
            </a:fld>
            <a:endParaRPr lang="el-GR"/>
          </a:p>
        </p:txBody>
      </p:sp>
    </p:spTree>
    <p:extLst>
      <p:ext uri="{BB962C8B-B14F-4D97-AF65-F5344CB8AC3E}">
        <p14:creationId xmlns:p14="http://schemas.microsoft.com/office/powerpoint/2010/main" val="180792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1962DE-B937-3FB7-84BA-53E2BBB9AC8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99AD6FA9-CEF0-A570-97E8-C447D1C314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B12A498B-9453-9FBC-CCA5-40B41AA737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ED17091-983A-288E-31BD-AA7FE239D7B0}"/>
              </a:ext>
            </a:extLst>
          </p:cNvPr>
          <p:cNvSpPr>
            <a:spLocks noGrp="1"/>
          </p:cNvSpPr>
          <p:nvPr>
            <p:ph type="dt" sz="half" idx="10"/>
          </p:nvPr>
        </p:nvSpPr>
        <p:spPr/>
        <p:txBody>
          <a:bodyPr/>
          <a:lstStyle/>
          <a:p>
            <a:fld id="{385129B7-F0E0-4A9D-B1AB-3676B5F0313F}" type="datetimeFigureOut">
              <a:rPr lang="el-GR" smtClean="0"/>
              <a:t>24/12/2025</a:t>
            </a:fld>
            <a:endParaRPr lang="el-GR"/>
          </a:p>
        </p:txBody>
      </p:sp>
      <p:sp>
        <p:nvSpPr>
          <p:cNvPr id="6" name="Θέση υποσέλιδου 5">
            <a:extLst>
              <a:ext uri="{FF2B5EF4-FFF2-40B4-BE49-F238E27FC236}">
                <a16:creationId xmlns:a16="http://schemas.microsoft.com/office/drawing/2014/main" id="{249951F3-AAAB-3492-A2BB-18E9EE69978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DAEEC0B-4865-16FF-4C9F-64D1A180B983}"/>
              </a:ext>
            </a:extLst>
          </p:cNvPr>
          <p:cNvSpPr>
            <a:spLocks noGrp="1"/>
          </p:cNvSpPr>
          <p:nvPr>
            <p:ph type="sldNum" sz="quarter" idx="12"/>
          </p:nvPr>
        </p:nvSpPr>
        <p:spPr/>
        <p:txBody>
          <a:bodyPr/>
          <a:lstStyle/>
          <a:p>
            <a:fld id="{9EC86AC3-4D65-49BC-AA4F-C2088F19A223}" type="slidenum">
              <a:rPr lang="el-GR" smtClean="0"/>
              <a:t>‹#›</a:t>
            </a:fld>
            <a:endParaRPr lang="el-GR"/>
          </a:p>
        </p:txBody>
      </p:sp>
    </p:spTree>
    <p:extLst>
      <p:ext uri="{BB962C8B-B14F-4D97-AF65-F5344CB8AC3E}">
        <p14:creationId xmlns:p14="http://schemas.microsoft.com/office/powerpoint/2010/main" val="326186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D85DA7A-ACBA-0CEA-F46C-EB0AAFA5FA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BD14F52-CBCB-750F-9CCB-E93254A648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60AF23F-73DD-D35F-ADB4-B14F454613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5129B7-F0E0-4A9D-B1AB-3676B5F0313F}" type="datetimeFigureOut">
              <a:rPr lang="el-GR" smtClean="0"/>
              <a:t>24/12/2025</a:t>
            </a:fld>
            <a:endParaRPr lang="el-GR"/>
          </a:p>
        </p:txBody>
      </p:sp>
      <p:sp>
        <p:nvSpPr>
          <p:cNvPr id="5" name="Θέση υποσέλιδου 4">
            <a:extLst>
              <a:ext uri="{FF2B5EF4-FFF2-40B4-BE49-F238E27FC236}">
                <a16:creationId xmlns:a16="http://schemas.microsoft.com/office/drawing/2014/main" id="{AEF73654-8E90-AE12-C747-4B26EF127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2D55FD6-308D-1EBC-8C92-7197FDD6BF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C86AC3-4D65-49BC-AA4F-C2088F19A223}" type="slidenum">
              <a:rPr lang="el-GR" smtClean="0"/>
              <a:t>‹#›</a:t>
            </a:fld>
            <a:endParaRPr lang="el-GR"/>
          </a:p>
        </p:txBody>
      </p:sp>
    </p:spTree>
    <p:extLst>
      <p:ext uri="{BB962C8B-B14F-4D97-AF65-F5344CB8AC3E}">
        <p14:creationId xmlns:p14="http://schemas.microsoft.com/office/powerpoint/2010/main" val="2139231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OdysseusAndTheSirens">
            <a:extLst>
              <a:ext uri="{FF2B5EF4-FFF2-40B4-BE49-F238E27FC236}">
                <a16:creationId xmlns:a16="http://schemas.microsoft.com/office/drawing/2014/main" id="{A30B3A35-5FAD-DE97-412C-0874F9F55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4561" b="-1"/>
          <a:stretch>
            <a:fillRect/>
          </a:stretch>
        </p:blipFill>
        <p:spPr bwMode="auto">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33" name="Freeform: Shape 103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5" name="Freeform: Shape 103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Τίτλος 3">
            <a:extLst>
              <a:ext uri="{FF2B5EF4-FFF2-40B4-BE49-F238E27FC236}">
                <a16:creationId xmlns:a16="http://schemas.microsoft.com/office/drawing/2014/main" id="{418247A3-908A-31A5-4B89-71CF22943E1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err="1">
                <a:latin typeface="Calibri" panose="020F0502020204030204" pitchFamily="34" charset="0"/>
                <a:ea typeface="Calibri" panose="020F0502020204030204" pitchFamily="34" charset="0"/>
                <a:cs typeface="Calibri" panose="020F0502020204030204" pitchFamily="34" charset="0"/>
              </a:rPr>
              <a:t>Στον</a:t>
            </a:r>
            <a:r>
              <a:rPr lang="en-US" sz="4800" dirty="0">
                <a:latin typeface="Calibri" panose="020F0502020204030204" pitchFamily="34" charset="0"/>
                <a:ea typeface="Calibri" panose="020F0502020204030204" pitchFamily="34" charset="0"/>
                <a:cs typeface="Calibri" panose="020F0502020204030204" pitchFamily="34" charset="0"/>
              </a:rPr>
              <a:t> </a:t>
            </a:r>
            <a:r>
              <a:rPr lang="en-US" sz="4800" dirty="0" err="1">
                <a:latin typeface="Calibri" panose="020F0502020204030204" pitchFamily="34" charset="0"/>
                <a:ea typeface="Calibri" panose="020F0502020204030204" pitchFamily="34" charset="0"/>
                <a:cs typeface="Calibri" panose="020F0502020204030204" pitchFamily="34" charset="0"/>
              </a:rPr>
              <a:t>Άδη</a:t>
            </a:r>
            <a:r>
              <a:rPr lang="en-US" sz="4800" dirty="0">
                <a:latin typeface="Calibri" panose="020F0502020204030204" pitchFamily="34" charset="0"/>
                <a:ea typeface="Calibri" panose="020F0502020204030204" pitchFamily="34" charset="0"/>
                <a:cs typeface="Calibri" panose="020F0502020204030204" pitchFamily="34" charset="0"/>
              </a:rPr>
              <a:t>, </a:t>
            </a:r>
            <a:r>
              <a:rPr lang="en-US" sz="4800" dirty="0" err="1">
                <a:latin typeface="Calibri" panose="020F0502020204030204" pitchFamily="34" charset="0"/>
                <a:ea typeface="Calibri" panose="020F0502020204030204" pitchFamily="34" charset="0"/>
                <a:cs typeface="Calibri" panose="020F0502020204030204" pitchFamily="34" charset="0"/>
              </a:rPr>
              <a:t>στις</a:t>
            </a:r>
            <a:r>
              <a:rPr lang="en-US" sz="4800" dirty="0">
                <a:latin typeface="Calibri" panose="020F0502020204030204" pitchFamily="34" charset="0"/>
                <a:ea typeface="Calibri" panose="020F0502020204030204" pitchFamily="34" charset="0"/>
                <a:cs typeface="Calibri" panose="020F0502020204030204" pitchFamily="34" charset="0"/>
              </a:rPr>
              <a:t> </a:t>
            </a:r>
            <a:r>
              <a:rPr lang="en-US" sz="4800" dirty="0" err="1">
                <a:latin typeface="Calibri" panose="020F0502020204030204" pitchFamily="34" charset="0"/>
                <a:ea typeface="Calibri" panose="020F0502020204030204" pitchFamily="34" charset="0"/>
                <a:cs typeface="Calibri" panose="020F0502020204030204" pitchFamily="34" charset="0"/>
              </a:rPr>
              <a:t>Σειρήνες</a:t>
            </a:r>
            <a:r>
              <a:rPr lang="en-US" sz="4800" dirty="0">
                <a:latin typeface="Calibri" panose="020F0502020204030204" pitchFamily="34" charset="0"/>
                <a:ea typeface="Calibri" panose="020F0502020204030204" pitchFamily="34" charset="0"/>
                <a:cs typeface="Calibri" panose="020F0502020204030204" pitchFamily="34" charset="0"/>
              </a:rPr>
              <a:t>, </a:t>
            </a:r>
            <a:r>
              <a:rPr lang="en-US" sz="4800" dirty="0" err="1">
                <a:latin typeface="Calibri" panose="020F0502020204030204" pitchFamily="34" charset="0"/>
                <a:ea typeface="Calibri" panose="020F0502020204030204" pitchFamily="34" charset="0"/>
                <a:cs typeface="Calibri" panose="020F0502020204030204" pitchFamily="34" charset="0"/>
              </a:rPr>
              <a:t>στη</a:t>
            </a:r>
            <a:r>
              <a:rPr lang="en-US" sz="4800" dirty="0">
                <a:latin typeface="Calibri" panose="020F0502020204030204" pitchFamily="34" charset="0"/>
                <a:ea typeface="Calibri" panose="020F0502020204030204" pitchFamily="34" charset="0"/>
                <a:cs typeface="Calibri" panose="020F0502020204030204" pitchFamily="34" charset="0"/>
              </a:rPr>
              <a:t> </a:t>
            </a:r>
            <a:r>
              <a:rPr lang="en-US" sz="4800" dirty="0" err="1">
                <a:latin typeface="Calibri" panose="020F0502020204030204" pitchFamily="34" charset="0"/>
                <a:ea typeface="Calibri" panose="020F0502020204030204" pitchFamily="34" charset="0"/>
                <a:cs typeface="Calibri" panose="020F0502020204030204" pitchFamily="34" charset="0"/>
              </a:rPr>
              <a:t>Σκύλλ</a:t>
            </a:r>
            <a:r>
              <a:rPr lang="en-US" sz="4800" dirty="0">
                <a:latin typeface="Calibri" panose="020F0502020204030204" pitchFamily="34" charset="0"/>
                <a:ea typeface="Calibri" panose="020F0502020204030204" pitchFamily="34" charset="0"/>
                <a:cs typeface="Calibri" panose="020F0502020204030204" pitchFamily="34" charset="0"/>
              </a:rPr>
              <a:t>α και στη Χάρυβδη</a:t>
            </a:r>
          </a:p>
        </p:txBody>
      </p:sp>
      <p:sp>
        <p:nvSpPr>
          <p:cNvPr id="1037" name="Rectangle 10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Rectangle 10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72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Τίτλος 2">
            <a:extLst>
              <a:ext uri="{FF2B5EF4-FFF2-40B4-BE49-F238E27FC236}">
                <a16:creationId xmlns:a16="http://schemas.microsoft.com/office/drawing/2014/main" id="{6FC0310F-3D53-0889-6CA7-0F597BC6B61E}"/>
              </a:ext>
            </a:extLst>
          </p:cNvPr>
          <p:cNvSpPr>
            <a:spLocks noGrp="1"/>
          </p:cNvSpPr>
          <p:nvPr>
            <p:ph type="title"/>
          </p:nvPr>
        </p:nvSpPr>
        <p:spPr>
          <a:xfrm>
            <a:off x="686834" y="1153572"/>
            <a:ext cx="3200400" cy="4461163"/>
          </a:xfrm>
        </p:spPr>
        <p:txBody>
          <a:bodyPr>
            <a:normAutofit/>
          </a:bodyPr>
          <a:lstStyle/>
          <a:p>
            <a:r>
              <a:rPr lang="el-GR">
                <a:solidFill>
                  <a:srgbClr val="FFFFFF"/>
                </a:solidFill>
                <a:latin typeface="Calibri" panose="020F0502020204030204" pitchFamily="34" charset="0"/>
                <a:ea typeface="Calibri" panose="020F0502020204030204" pitchFamily="34" charset="0"/>
                <a:cs typeface="Calibri" panose="020F0502020204030204" pitchFamily="34" charset="0"/>
              </a:rPr>
              <a:t>Στον Άδη</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Θέση περιεχομένου 3">
            <a:extLst>
              <a:ext uri="{FF2B5EF4-FFF2-40B4-BE49-F238E27FC236}">
                <a16:creationId xmlns:a16="http://schemas.microsoft.com/office/drawing/2014/main" id="{3A233D9E-D163-743A-C353-0BF59D45E2BB}"/>
              </a:ext>
            </a:extLst>
          </p:cNvPr>
          <p:cNvSpPr>
            <a:spLocks noGrp="1"/>
          </p:cNvSpPr>
          <p:nvPr>
            <p:ph idx="1"/>
          </p:nvPr>
        </p:nvSpPr>
        <p:spPr>
          <a:xfrm>
            <a:off x="4447308" y="591344"/>
            <a:ext cx="6906491" cy="5585619"/>
          </a:xfrm>
        </p:spPr>
        <p:txBody>
          <a:bodyPr anchor="ctr">
            <a:normAutofit/>
          </a:bodyPr>
          <a:lstStyle/>
          <a:p>
            <a:r>
              <a:rPr lang="el-GR" sz="2600" dirty="0">
                <a:latin typeface="Calibri" panose="020F0502020204030204" pitchFamily="34" charset="0"/>
                <a:ea typeface="Calibri" panose="020F0502020204030204" pitchFamily="34" charset="0"/>
                <a:cs typeface="Calibri" panose="020F0502020204030204" pitchFamily="34" charset="0"/>
              </a:rPr>
              <a:t>Το καράβι του Οδυσσέα ταξίδεψε μέχρι το τέρμα του ωκεανού που βρισκόταν η είσοδος του Άδη. Στον Άδη ο Οδυσσέας είδε τον Αχιλλέα, τον Αγαμέμνονα και πολλούς άλλους από αυτούς που σκοτώθηκαν στην Τροία.</a:t>
            </a:r>
          </a:p>
          <a:p>
            <a:r>
              <a:rPr lang="el-GR" sz="2600" dirty="0">
                <a:latin typeface="Calibri" panose="020F0502020204030204" pitchFamily="34" charset="0"/>
                <a:ea typeface="Calibri" panose="020F0502020204030204" pitchFamily="34" charset="0"/>
                <a:cs typeface="Calibri" panose="020F0502020204030204" pitchFamily="34" charset="0"/>
              </a:rPr>
              <a:t>Μετά από λίγο έφτασε και ο μάντης Τειρεσίας και τότε ο Οδυσσέας τον ρώτησε πώς θα κατάφερναν να φτάσουν στην Ιθάκη. Ο μάντης του απάντησε ότι ο </a:t>
            </a:r>
            <a:r>
              <a:rPr lang="el-GR" sz="2600" dirty="0" err="1">
                <a:latin typeface="Calibri" panose="020F0502020204030204" pitchFamily="34" charset="0"/>
                <a:ea typeface="Calibri" panose="020F0502020204030204" pitchFamily="34" charset="0"/>
                <a:cs typeface="Calibri" panose="020F0502020204030204" pitchFamily="34" charset="0"/>
              </a:rPr>
              <a:t>Ποσειδώνας</a:t>
            </a:r>
            <a:r>
              <a:rPr lang="el-GR" sz="2600" dirty="0">
                <a:latin typeface="Calibri" panose="020F0502020204030204" pitchFamily="34" charset="0"/>
                <a:ea typeface="Calibri" panose="020F0502020204030204" pitchFamily="34" charset="0"/>
                <a:cs typeface="Calibri" panose="020F0502020204030204" pitchFamily="34" charset="0"/>
              </a:rPr>
              <a:t> τον μισεί, επειδή τύφλωσε τον Κύκλωπα Πολύφημο, τον γιο του. Του είπε, όμως, ότι αν δεν πειράξουν τα βόδια του θεού Ήλιου, όταν θα πάνε στο νησί του, θα φτάσουν μία μέρα στην Ιθάκη.</a:t>
            </a:r>
          </a:p>
        </p:txBody>
      </p:sp>
    </p:spTree>
    <p:extLst>
      <p:ext uri="{BB962C8B-B14F-4D97-AF65-F5344CB8AC3E}">
        <p14:creationId xmlns:p14="http://schemas.microsoft.com/office/powerpoint/2010/main" val="2693651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0D6A4DA-4281-4266-9E58-81D58B0DBA24}"/>
              </a:ext>
            </a:extLst>
          </p:cNvPr>
          <p:cNvSpPr>
            <a:spLocks noGrp="1"/>
          </p:cNvSpPr>
          <p:nvPr>
            <p:ph type="title"/>
          </p:nvPr>
        </p:nvSpPr>
        <p:spPr>
          <a:xfrm>
            <a:off x="686834" y="1153572"/>
            <a:ext cx="3200400" cy="4461163"/>
          </a:xfrm>
        </p:spPr>
        <p:txBody>
          <a:bodyPr>
            <a:normAutofit/>
          </a:bodyPr>
          <a:lstStyle/>
          <a:p>
            <a:r>
              <a:rPr lang="el-GR" dirty="0">
                <a:solidFill>
                  <a:srgbClr val="FFFFFF"/>
                </a:solidFill>
                <a:latin typeface="Calibri" panose="020F0502020204030204" pitchFamily="34" charset="0"/>
                <a:ea typeface="Calibri" panose="020F0502020204030204" pitchFamily="34" charset="0"/>
                <a:cs typeface="Calibri" panose="020F0502020204030204" pitchFamily="34" charset="0"/>
              </a:rPr>
              <a:t>Στις Σειρήνες</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B56E2CBD-928D-4CC5-5B10-D1DEF4707387}"/>
              </a:ext>
            </a:extLst>
          </p:cNvPr>
          <p:cNvSpPr>
            <a:spLocks noGrp="1"/>
          </p:cNvSpPr>
          <p:nvPr>
            <p:ph idx="1"/>
          </p:nvPr>
        </p:nvSpPr>
        <p:spPr>
          <a:xfrm>
            <a:off x="4447308" y="591344"/>
            <a:ext cx="6906491" cy="5585619"/>
          </a:xfrm>
        </p:spPr>
        <p:txBody>
          <a:bodyPr anchor="ctr">
            <a:normAutofit/>
          </a:bodyPr>
          <a:lstStyle/>
          <a:p>
            <a:r>
              <a:rPr lang="el-GR" sz="2400" dirty="0">
                <a:latin typeface="Calibri" panose="020F0502020204030204" pitchFamily="34" charset="0"/>
                <a:ea typeface="Calibri" panose="020F0502020204030204" pitchFamily="34" charset="0"/>
                <a:cs typeface="Calibri" panose="020F0502020204030204" pitchFamily="34" charset="0"/>
              </a:rPr>
              <a:t>Όταν έφυγαν από τον Άδη, ο Οδυσσέας</a:t>
            </a:r>
            <a:r>
              <a:rPr lang="el-GR" sz="2400" b="1" dirty="0">
                <a:latin typeface="Calibri" panose="020F0502020204030204" pitchFamily="34" charset="0"/>
                <a:ea typeface="Calibri" panose="020F0502020204030204" pitchFamily="34" charset="0"/>
                <a:cs typeface="Calibri" panose="020F0502020204030204" pitchFamily="34" charset="0"/>
              </a:rPr>
              <a:t> </a:t>
            </a:r>
            <a:r>
              <a:rPr lang="el-GR" sz="2400" dirty="0">
                <a:latin typeface="Calibri" panose="020F0502020204030204" pitchFamily="34" charset="0"/>
                <a:ea typeface="Calibri" panose="020F0502020204030204" pitchFamily="34" charset="0"/>
                <a:cs typeface="Calibri" panose="020F0502020204030204" pitchFamily="34" charset="0"/>
              </a:rPr>
              <a:t>και οι σύντροφοί του έφτασαν στο νησί των Σειρήνων. Αυτές μάγευαν τους ναυτικούς με το γλυκό τους τραγούδι</a:t>
            </a:r>
            <a:r>
              <a:rPr lang="el-GR" sz="2400" b="1" dirty="0">
                <a:latin typeface="Calibri" panose="020F0502020204030204" pitchFamily="34" charset="0"/>
                <a:ea typeface="Calibri" panose="020F0502020204030204" pitchFamily="34" charset="0"/>
                <a:cs typeface="Calibri" panose="020F0502020204030204" pitchFamily="34" charset="0"/>
              </a:rPr>
              <a:t> </a:t>
            </a:r>
            <a:r>
              <a:rPr lang="el-GR" sz="2400" dirty="0">
                <a:latin typeface="Calibri" panose="020F0502020204030204" pitchFamily="34" charset="0"/>
                <a:ea typeface="Calibri" panose="020F0502020204030204" pitchFamily="34" charset="0"/>
                <a:cs typeface="Calibri" panose="020F0502020204030204" pitchFamily="34" charset="0"/>
              </a:rPr>
              <a:t>και όταν τις πλησίαζαν, τους έτρωγαν.</a:t>
            </a:r>
          </a:p>
          <a:p>
            <a:r>
              <a:rPr lang="el-GR" sz="2400" dirty="0">
                <a:latin typeface="Calibri" panose="020F0502020204030204" pitchFamily="34" charset="0"/>
                <a:ea typeface="Calibri" panose="020F0502020204030204" pitchFamily="34" charset="0"/>
                <a:cs typeface="Calibri" panose="020F0502020204030204" pitchFamily="34" charset="0"/>
              </a:rPr>
              <a:t>Ο Οδυσσέας, όπως τον είχε συμβουλέψει η Κίρκη, έβαλε κερί στα αυτιά των συντρόφων του, για να μην ακούσουν τίποτα και τους διέταξε να δέσουν τον ίδιο σφιχτά στο κατάρτι του καραβιού του.</a:t>
            </a:r>
          </a:p>
          <a:p>
            <a:r>
              <a:rPr lang="el-GR" sz="2400" dirty="0">
                <a:latin typeface="Calibri" panose="020F0502020204030204" pitchFamily="34" charset="0"/>
                <a:ea typeface="Calibri" panose="020F0502020204030204" pitchFamily="34" charset="0"/>
                <a:cs typeface="Calibri" panose="020F0502020204030204" pitchFamily="34" charset="0"/>
              </a:rPr>
              <a:t>Πλησιάζοντας, όμως, τις Σειρήνες μαγεύτηκε από το γλυκό τραγούδι τους και παρακαλούσε τους συντρόφους του να τον λύσουν. Εκείνοι, ωστόσο, τον έδεναν πιο σφιχτά, ώσπου απομακρύνθηκαν και δεν ακουγόταν πια το τραγούδι των Σειρήνων.</a:t>
            </a:r>
          </a:p>
        </p:txBody>
      </p:sp>
    </p:spTree>
    <p:extLst>
      <p:ext uri="{BB962C8B-B14F-4D97-AF65-F5344CB8AC3E}">
        <p14:creationId xmlns:p14="http://schemas.microsoft.com/office/powerpoint/2010/main" val="3030202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0921668-EA7A-1BB7-30B2-22415FBB2F3F}"/>
              </a:ext>
            </a:extLst>
          </p:cNvPr>
          <p:cNvSpPr>
            <a:spLocks noGrp="1"/>
          </p:cNvSpPr>
          <p:nvPr>
            <p:ph type="title"/>
          </p:nvPr>
        </p:nvSpPr>
        <p:spPr>
          <a:xfrm>
            <a:off x="686834" y="1153572"/>
            <a:ext cx="3200400" cy="4461163"/>
          </a:xfrm>
        </p:spPr>
        <p:txBody>
          <a:bodyPr>
            <a:normAutofit/>
          </a:bodyPr>
          <a:lstStyle/>
          <a:p>
            <a:r>
              <a:rPr lang="el-GR" dirty="0">
                <a:solidFill>
                  <a:srgbClr val="FFFFFF"/>
                </a:solidFill>
                <a:latin typeface="Calibri" panose="020F0502020204030204" pitchFamily="34" charset="0"/>
                <a:ea typeface="Calibri" panose="020F0502020204030204" pitchFamily="34" charset="0"/>
                <a:cs typeface="Calibri" panose="020F0502020204030204" pitchFamily="34" charset="0"/>
              </a:rPr>
              <a:t>Στη Σκύλλα και στη Χάρυβδη</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F2B865AE-51B7-1880-B2CF-E998E1CFC77C}"/>
              </a:ext>
            </a:extLst>
          </p:cNvPr>
          <p:cNvSpPr>
            <a:spLocks noGrp="1"/>
          </p:cNvSpPr>
          <p:nvPr>
            <p:ph idx="1"/>
          </p:nvPr>
        </p:nvSpPr>
        <p:spPr>
          <a:xfrm>
            <a:off x="4447308" y="591344"/>
            <a:ext cx="6906491" cy="5585619"/>
          </a:xfrm>
        </p:spPr>
        <p:txBody>
          <a:bodyPr anchor="ctr">
            <a:normAutofit/>
          </a:bodyPr>
          <a:lstStyle/>
          <a:p>
            <a:r>
              <a:rPr lang="el-GR" sz="2600" dirty="0">
                <a:latin typeface="Calibri" panose="020F0502020204030204" pitchFamily="34" charset="0"/>
                <a:ea typeface="Calibri" panose="020F0502020204030204" pitchFamily="34" charset="0"/>
                <a:cs typeface="Calibri" panose="020F0502020204030204" pitchFamily="34" charset="0"/>
              </a:rPr>
              <a:t>Αφού έφυγαν από τις Σειρήνες, ο Οδυσσέας και οι σύντροφοί του πλησίασαν στο στενό της Σκύλλας και της Χάρυβδης.</a:t>
            </a:r>
          </a:p>
          <a:p>
            <a:r>
              <a:rPr lang="el-GR" sz="2600" dirty="0">
                <a:latin typeface="Calibri" panose="020F0502020204030204" pitchFamily="34" charset="0"/>
                <a:ea typeface="Calibri" panose="020F0502020204030204" pitchFamily="34" charset="0"/>
                <a:cs typeface="Calibri" panose="020F0502020204030204" pitchFamily="34" charset="0"/>
              </a:rPr>
              <a:t>Από το ένας μέρος του στενού, η Χάρυβδη ρουφούσε το νερό της θάλασσας και έπνιγε τα καράβια. Δεν την πλησίασαν και γλίτωσαν.</a:t>
            </a:r>
          </a:p>
          <a:p>
            <a:r>
              <a:rPr lang="el-GR" sz="2600" dirty="0">
                <a:latin typeface="Calibri" panose="020F0502020204030204" pitchFamily="34" charset="0"/>
                <a:ea typeface="Calibri" panose="020F0502020204030204" pitchFamily="34" charset="0"/>
                <a:cs typeface="Calibri" panose="020F0502020204030204" pitchFamily="34" charset="0"/>
              </a:rPr>
              <a:t>Από το άλλο μέρος, όμως, η Σκύλλα τέντωσε τα έξι (6) φοβερά κεφάλια της, άρπαξε έξι (6) συντρόφους και τους έφαγε.</a:t>
            </a:r>
          </a:p>
          <a:p>
            <a:r>
              <a:rPr lang="el-GR" sz="2600" dirty="0">
                <a:latin typeface="Calibri" panose="020F0502020204030204" pitchFamily="34" charset="0"/>
                <a:ea typeface="Calibri" panose="020F0502020204030204" pitchFamily="34" charset="0"/>
                <a:cs typeface="Calibri" panose="020F0502020204030204" pitchFamily="34" charset="0"/>
              </a:rPr>
              <a:t>Ο Οδυσσέας και οι υπόλοιποι σύντροφοι πέρασαν κλαίγοντας από το φοβερό στενό και βρέθηκαν στην ανοιχτή θάλασσα.</a:t>
            </a:r>
          </a:p>
        </p:txBody>
      </p:sp>
    </p:spTree>
    <p:extLst>
      <p:ext uri="{BB962C8B-B14F-4D97-AF65-F5344CB8AC3E}">
        <p14:creationId xmlns:p14="http://schemas.microsoft.com/office/powerpoint/2010/main" val="918831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Εικόνα 5" descr="Εικόνα που περιέχει πολυχρωμία, γραμματοσειρά, κείμενο&#10;&#10;Το περιεχόμενο που δημιουργείται από AI ενδέχεται να είναι εσφαλμένο.">
            <a:extLst>
              <a:ext uri="{FF2B5EF4-FFF2-40B4-BE49-F238E27FC236}">
                <a16:creationId xmlns:a16="http://schemas.microsoft.com/office/drawing/2014/main" id="{F53BA62C-E269-62DB-E801-F66C71FA26B7}"/>
              </a:ext>
            </a:extLst>
          </p:cNvPr>
          <p:cNvPicPr>
            <a:picLocks noChangeAspect="1"/>
          </p:cNvPicPr>
          <p:nvPr/>
        </p:nvPicPr>
        <p:blipFill>
          <a:blip r:embed="rId2">
            <a:extLst>
              <a:ext uri="{28A0092B-C50C-407E-A947-70E740481C1C}">
                <a14:useLocalDpi xmlns:a14="http://schemas.microsoft.com/office/drawing/2010/main" val="0"/>
              </a:ext>
            </a:extLst>
          </a:blip>
          <a:srcRect t="5605" b="10125"/>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E9004C49-AA1A-47AB-A413-695FE062C609}"/>
              </a:ext>
            </a:extLst>
          </p:cNvPr>
          <p:cNvSpPr>
            <a:spLocks noGrp="1"/>
          </p:cNvSpPr>
          <p:nvPr>
            <p:ph type="title"/>
          </p:nvPr>
        </p:nvSpPr>
        <p:spPr>
          <a:xfrm>
            <a:off x="523875" y="425950"/>
            <a:ext cx="11210925" cy="744836"/>
          </a:xfrm>
        </p:spPr>
        <p:txBody>
          <a:bodyPr>
            <a:normAutofit/>
          </a:bodyPr>
          <a:lstStyle/>
          <a:p>
            <a:pPr algn="ctr"/>
            <a:r>
              <a:rPr lang="el-GR" sz="36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Σας ευχαριστώ για την προσοχή σας! Καλή μελέτη!</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99036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471</TotalTime>
  <Words>344</Words>
  <Application>Microsoft Office PowerPoint</Application>
  <PresentationFormat>Ευρεία οθόνη</PresentationFormat>
  <Paragraphs>14</Paragraphs>
  <Slides>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vt:i4>
      </vt:variant>
    </vt:vector>
  </HeadingPairs>
  <TitlesOfParts>
    <vt:vector size="10" baseType="lpstr">
      <vt:lpstr>Aptos</vt:lpstr>
      <vt:lpstr>Aptos Display</vt:lpstr>
      <vt:lpstr>Arial</vt:lpstr>
      <vt:lpstr>Calibri</vt:lpstr>
      <vt:lpstr>Θέμα του Office</vt:lpstr>
      <vt:lpstr>Στον Άδη, στις Σειρήνες, στη Σκύλλα και στη Χάρυβδη</vt:lpstr>
      <vt:lpstr>Στον Άδη</vt:lpstr>
      <vt:lpstr>Στις Σειρήνες</vt:lpstr>
      <vt:lpstr>Στη Σκύλλα και στη Χάρυβδη</vt:lpstr>
      <vt:lpstr>Σας ευχαριστώ για την προσοχή σας! Καλή μελέτη!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ΚΩΝΣΤΑΝΤΙΝΟΣ ΠΑΝΤΟΥΛΗΣ</dc:creator>
  <cp:lastModifiedBy>ΚΩΝΣΤΑΝΤΙΝΟΣ ΠΑΝΤΟΥΛΗΣ</cp:lastModifiedBy>
  <cp:revision>6</cp:revision>
  <dcterms:created xsi:type="dcterms:W3CDTF">2025-11-22T17:16:52Z</dcterms:created>
  <dcterms:modified xsi:type="dcterms:W3CDTF">2025-12-24T10:26:48Z</dcterms:modified>
</cp:coreProperties>
</file>