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480FC5-BCE6-46CE-8F61-FAD3CE267889}" v="980" dt="2025-11-08T12:56:30.2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9F4FD1-9480-47F4-8095-2A81B9259ED3}" type="doc">
      <dgm:prSet loTypeId="urn:microsoft.com/office/officeart/2005/8/layout/matrix3" loCatId="matrix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DD4EEC3-7260-4F2A-A8B0-5D9668421548}">
      <dgm:prSet/>
      <dgm:spPr/>
      <dgm:t>
        <a:bodyPr/>
        <a:lstStyle/>
        <a:p>
          <a:r>
            <a:rPr lang="el-GR" dirty="0"/>
            <a:t>Τι είναι ο συλλαβισμός και πως γίνεται σωστά;</a:t>
          </a:r>
          <a:endParaRPr lang="en-US" dirty="0"/>
        </a:p>
      </dgm:t>
    </dgm:pt>
    <dgm:pt modelId="{6619938F-C539-4C99-B389-8CDCFFB4158E}" type="parTrans" cxnId="{80097CAA-8F89-4552-B103-0C2927D430EF}">
      <dgm:prSet/>
      <dgm:spPr/>
      <dgm:t>
        <a:bodyPr/>
        <a:lstStyle/>
        <a:p>
          <a:endParaRPr lang="en-US"/>
        </a:p>
      </dgm:t>
    </dgm:pt>
    <dgm:pt modelId="{F934190C-74A3-4BC0-8387-6A419E3A0B08}" type="sibTrans" cxnId="{80097CAA-8F89-4552-B103-0C2927D430EF}">
      <dgm:prSet/>
      <dgm:spPr/>
      <dgm:t>
        <a:bodyPr/>
        <a:lstStyle/>
        <a:p>
          <a:endParaRPr lang="en-US"/>
        </a:p>
      </dgm:t>
    </dgm:pt>
    <dgm:pt modelId="{85F638C1-545F-4E68-82E9-6636407523E0}">
      <dgm:prSet/>
      <dgm:spPr/>
      <dgm:t>
        <a:bodyPr/>
        <a:lstStyle/>
        <a:p>
          <a:r>
            <a:rPr lang="el-GR" dirty="0"/>
            <a:t>Ο συλλαβισμός είναι διαφορετικός για κάθε λέξη;</a:t>
          </a:r>
          <a:endParaRPr lang="en-US" dirty="0"/>
        </a:p>
      </dgm:t>
    </dgm:pt>
    <dgm:pt modelId="{BA8C10D7-F1F1-4398-89A7-2F6EFF79BCB4}" type="parTrans" cxnId="{2B5AEB3A-F5BD-4FBA-885C-25BDA436BCFB}">
      <dgm:prSet/>
      <dgm:spPr/>
      <dgm:t>
        <a:bodyPr/>
        <a:lstStyle/>
        <a:p>
          <a:endParaRPr lang="en-US"/>
        </a:p>
      </dgm:t>
    </dgm:pt>
    <dgm:pt modelId="{39B468DB-F0C5-423D-A5D1-EA99E3731653}" type="sibTrans" cxnId="{2B5AEB3A-F5BD-4FBA-885C-25BDA436BCFB}">
      <dgm:prSet/>
      <dgm:spPr/>
      <dgm:t>
        <a:bodyPr/>
        <a:lstStyle/>
        <a:p>
          <a:endParaRPr lang="en-US"/>
        </a:p>
      </dgm:t>
    </dgm:pt>
    <dgm:pt modelId="{5D9D38B8-733F-44FE-9917-6D9A3AF30050}">
      <dgm:prSet/>
      <dgm:spPr/>
      <dgm:t>
        <a:bodyPr/>
        <a:lstStyle/>
        <a:p>
          <a:r>
            <a:rPr lang="el-GR" dirty="0"/>
            <a:t>Πως μπορώ να ξέρω πως το κάνω σωστά</a:t>
          </a:r>
          <a:r>
            <a:rPr lang="el-GR" dirty="0">
              <a:latin typeface="Aptos Display" panose="020F0302020204030204"/>
            </a:rPr>
            <a:t>;</a:t>
          </a:r>
          <a:endParaRPr lang="en-US" dirty="0"/>
        </a:p>
      </dgm:t>
    </dgm:pt>
    <dgm:pt modelId="{E23F405B-C36D-4AD9-BD5A-4724AD9C5545}" type="parTrans" cxnId="{6134A8EC-1F94-400F-BE1D-1BCB9AE4C256}">
      <dgm:prSet/>
      <dgm:spPr/>
      <dgm:t>
        <a:bodyPr/>
        <a:lstStyle/>
        <a:p>
          <a:endParaRPr lang="en-US"/>
        </a:p>
      </dgm:t>
    </dgm:pt>
    <dgm:pt modelId="{05E07A66-A390-4759-A96C-16773326E3B0}" type="sibTrans" cxnId="{6134A8EC-1F94-400F-BE1D-1BCB9AE4C256}">
      <dgm:prSet/>
      <dgm:spPr/>
      <dgm:t>
        <a:bodyPr/>
        <a:lstStyle/>
        <a:p>
          <a:endParaRPr lang="en-US"/>
        </a:p>
      </dgm:t>
    </dgm:pt>
    <dgm:pt modelId="{0B1BA269-0802-48F0-9C97-3D7A3BEFD42E}">
      <dgm:prSet/>
      <dgm:spPr/>
      <dgm:t>
        <a:bodyPr/>
        <a:lstStyle/>
        <a:p>
          <a:r>
            <a:rPr lang="el-GR" dirty="0"/>
            <a:t>Θυμόμαστε άραγε ποια είναι τα σύμφωνα και ποια τα </a:t>
          </a:r>
          <a:r>
            <a:rPr lang="el-GR" dirty="0">
              <a:latin typeface="Aptos Display" panose="020F0302020204030204"/>
            </a:rPr>
            <a:t>φωνήεντα;</a:t>
          </a:r>
          <a:r>
            <a:rPr lang="el-GR" dirty="0"/>
            <a:t> </a:t>
          </a:r>
          <a:endParaRPr lang="en-US" dirty="0"/>
        </a:p>
      </dgm:t>
    </dgm:pt>
    <dgm:pt modelId="{12F8789A-DA7F-43AF-9170-1A925DFCE992}" type="parTrans" cxnId="{A9264A28-7640-4D75-B11F-C4BE8F264564}">
      <dgm:prSet/>
      <dgm:spPr/>
      <dgm:t>
        <a:bodyPr/>
        <a:lstStyle/>
        <a:p>
          <a:endParaRPr lang="en-US"/>
        </a:p>
      </dgm:t>
    </dgm:pt>
    <dgm:pt modelId="{A4F7EBB7-080E-4651-9D52-D7488BF57CBA}" type="sibTrans" cxnId="{A9264A28-7640-4D75-B11F-C4BE8F264564}">
      <dgm:prSet/>
      <dgm:spPr/>
      <dgm:t>
        <a:bodyPr/>
        <a:lstStyle/>
        <a:p>
          <a:endParaRPr lang="en-US"/>
        </a:p>
      </dgm:t>
    </dgm:pt>
    <dgm:pt modelId="{1EBCC2D8-405B-4E68-91B3-46AA14522B9A}" type="pres">
      <dgm:prSet presAssocID="{1A9F4FD1-9480-47F4-8095-2A81B9259ED3}" presName="matrix" presStyleCnt="0">
        <dgm:presLayoutVars>
          <dgm:chMax val="1"/>
          <dgm:dir/>
          <dgm:resizeHandles val="exact"/>
        </dgm:presLayoutVars>
      </dgm:prSet>
      <dgm:spPr/>
    </dgm:pt>
    <dgm:pt modelId="{2AF0D9A3-8D7E-4B89-B2CF-63AFC4D6BBAA}" type="pres">
      <dgm:prSet presAssocID="{1A9F4FD1-9480-47F4-8095-2A81B9259ED3}" presName="diamond" presStyleLbl="bgShp" presStyleIdx="0" presStyleCnt="1"/>
      <dgm:spPr/>
    </dgm:pt>
    <dgm:pt modelId="{256D0024-4AB4-437B-AC87-BC3875192CB8}" type="pres">
      <dgm:prSet presAssocID="{1A9F4FD1-9480-47F4-8095-2A81B9259ED3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018C7936-EEEC-4988-8FE1-130FD388D8E4}" type="pres">
      <dgm:prSet presAssocID="{1A9F4FD1-9480-47F4-8095-2A81B9259ED3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B79B735-60C1-46A1-B454-95EC6057BF79}" type="pres">
      <dgm:prSet presAssocID="{1A9F4FD1-9480-47F4-8095-2A81B9259ED3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4892907B-92EA-42B1-A06C-8E0C2C1B4372}" type="pres">
      <dgm:prSet presAssocID="{1A9F4FD1-9480-47F4-8095-2A81B9259ED3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A9264A28-7640-4D75-B11F-C4BE8F264564}" srcId="{1A9F4FD1-9480-47F4-8095-2A81B9259ED3}" destId="{0B1BA269-0802-48F0-9C97-3D7A3BEFD42E}" srcOrd="3" destOrd="0" parTransId="{12F8789A-DA7F-43AF-9170-1A925DFCE992}" sibTransId="{A4F7EBB7-080E-4651-9D52-D7488BF57CBA}"/>
    <dgm:cxn modelId="{2B5AEB3A-F5BD-4FBA-885C-25BDA436BCFB}" srcId="{1A9F4FD1-9480-47F4-8095-2A81B9259ED3}" destId="{85F638C1-545F-4E68-82E9-6636407523E0}" srcOrd="1" destOrd="0" parTransId="{BA8C10D7-F1F1-4398-89A7-2F6EFF79BCB4}" sibTransId="{39B468DB-F0C5-423D-A5D1-EA99E3731653}"/>
    <dgm:cxn modelId="{B565837E-75C0-4DB2-BAA9-85C9BFA52A52}" type="presOf" srcId="{0DD4EEC3-7260-4F2A-A8B0-5D9668421548}" destId="{256D0024-4AB4-437B-AC87-BC3875192CB8}" srcOrd="0" destOrd="0" presId="urn:microsoft.com/office/officeart/2005/8/layout/matrix3"/>
    <dgm:cxn modelId="{4A7A3C8D-8398-4648-98F0-F31B7A6B929E}" type="presOf" srcId="{0B1BA269-0802-48F0-9C97-3D7A3BEFD42E}" destId="{4892907B-92EA-42B1-A06C-8E0C2C1B4372}" srcOrd="0" destOrd="0" presId="urn:microsoft.com/office/officeart/2005/8/layout/matrix3"/>
    <dgm:cxn modelId="{80097CAA-8F89-4552-B103-0C2927D430EF}" srcId="{1A9F4FD1-9480-47F4-8095-2A81B9259ED3}" destId="{0DD4EEC3-7260-4F2A-A8B0-5D9668421548}" srcOrd="0" destOrd="0" parTransId="{6619938F-C539-4C99-B389-8CDCFFB4158E}" sibTransId="{F934190C-74A3-4BC0-8387-6A419E3A0B08}"/>
    <dgm:cxn modelId="{738A33C2-8C23-4D96-ACB4-B2BD22F9A589}" type="presOf" srcId="{1A9F4FD1-9480-47F4-8095-2A81B9259ED3}" destId="{1EBCC2D8-405B-4E68-91B3-46AA14522B9A}" srcOrd="0" destOrd="0" presId="urn:microsoft.com/office/officeart/2005/8/layout/matrix3"/>
    <dgm:cxn modelId="{37E12BE3-BB16-4708-A04D-BEDA2C2B527A}" type="presOf" srcId="{5D9D38B8-733F-44FE-9917-6D9A3AF30050}" destId="{1B79B735-60C1-46A1-B454-95EC6057BF79}" srcOrd="0" destOrd="0" presId="urn:microsoft.com/office/officeart/2005/8/layout/matrix3"/>
    <dgm:cxn modelId="{6134A8EC-1F94-400F-BE1D-1BCB9AE4C256}" srcId="{1A9F4FD1-9480-47F4-8095-2A81B9259ED3}" destId="{5D9D38B8-733F-44FE-9917-6D9A3AF30050}" srcOrd="2" destOrd="0" parTransId="{E23F405B-C36D-4AD9-BD5A-4724AD9C5545}" sibTransId="{05E07A66-A390-4759-A96C-16773326E3B0}"/>
    <dgm:cxn modelId="{64812EF2-6861-4920-94D1-E8B89492188D}" type="presOf" srcId="{85F638C1-545F-4E68-82E9-6636407523E0}" destId="{018C7936-EEEC-4988-8FE1-130FD388D8E4}" srcOrd="0" destOrd="0" presId="urn:microsoft.com/office/officeart/2005/8/layout/matrix3"/>
    <dgm:cxn modelId="{E56F9FD4-37D8-4F34-B595-A61A470BDD10}" type="presParOf" srcId="{1EBCC2D8-405B-4E68-91B3-46AA14522B9A}" destId="{2AF0D9A3-8D7E-4B89-B2CF-63AFC4D6BBAA}" srcOrd="0" destOrd="0" presId="urn:microsoft.com/office/officeart/2005/8/layout/matrix3"/>
    <dgm:cxn modelId="{474FAF55-5358-46C8-BBB6-F866C0A30E1D}" type="presParOf" srcId="{1EBCC2D8-405B-4E68-91B3-46AA14522B9A}" destId="{256D0024-4AB4-437B-AC87-BC3875192CB8}" srcOrd="1" destOrd="0" presId="urn:microsoft.com/office/officeart/2005/8/layout/matrix3"/>
    <dgm:cxn modelId="{38DE9C72-2B65-4ECB-A9FC-581369288313}" type="presParOf" srcId="{1EBCC2D8-405B-4E68-91B3-46AA14522B9A}" destId="{018C7936-EEEC-4988-8FE1-130FD388D8E4}" srcOrd="2" destOrd="0" presId="urn:microsoft.com/office/officeart/2005/8/layout/matrix3"/>
    <dgm:cxn modelId="{43DD69CD-3C22-482E-B1CE-9B50B0771627}" type="presParOf" srcId="{1EBCC2D8-405B-4E68-91B3-46AA14522B9A}" destId="{1B79B735-60C1-46A1-B454-95EC6057BF79}" srcOrd="3" destOrd="0" presId="urn:microsoft.com/office/officeart/2005/8/layout/matrix3"/>
    <dgm:cxn modelId="{C98A8AC8-2A31-4298-8438-2257E2EF747E}" type="presParOf" srcId="{1EBCC2D8-405B-4E68-91B3-46AA14522B9A}" destId="{4892907B-92EA-42B1-A06C-8E0C2C1B4372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F0D9A3-8D7E-4B89-B2CF-63AFC4D6BBAA}">
      <dsp:nvSpPr>
        <dsp:cNvPr id="0" name=""/>
        <dsp:cNvSpPr/>
      </dsp:nvSpPr>
      <dsp:spPr>
        <a:xfrm>
          <a:off x="380489" y="0"/>
          <a:ext cx="5530735" cy="5530735"/>
        </a:xfrm>
        <a:prstGeom prst="diamond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6D0024-4AB4-437B-AC87-BC3875192CB8}">
      <dsp:nvSpPr>
        <dsp:cNvPr id="0" name=""/>
        <dsp:cNvSpPr/>
      </dsp:nvSpPr>
      <dsp:spPr>
        <a:xfrm>
          <a:off x="905909" y="525419"/>
          <a:ext cx="2156986" cy="215698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 dirty="0"/>
            <a:t>Τι είναι ο συλλαβισμός και πως γίνεται σωστά;</a:t>
          </a:r>
          <a:endParaRPr lang="en-US" sz="2100" kern="1200" dirty="0"/>
        </a:p>
      </dsp:txBody>
      <dsp:txXfrm>
        <a:off x="1011204" y="630714"/>
        <a:ext cx="1946396" cy="1946396"/>
      </dsp:txXfrm>
    </dsp:sp>
    <dsp:sp modelId="{018C7936-EEEC-4988-8FE1-130FD388D8E4}">
      <dsp:nvSpPr>
        <dsp:cNvPr id="0" name=""/>
        <dsp:cNvSpPr/>
      </dsp:nvSpPr>
      <dsp:spPr>
        <a:xfrm>
          <a:off x="3228818" y="525419"/>
          <a:ext cx="2156986" cy="2156986"/>
        </a:xfrm>
        <a:prstGeom prst="round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 dirty="0"/>
            <a:t>Ο συλλαβισμός είναι διαφορετικός για κάθε λέξη;</a:t>
          </a:r>
          <a:endParaRPr lang="en-US" sz="2100" kern="1200" dirty="0"/>
        </a:p>
      </dsp:txBody>
      <dsp:txXfrm>
        <a:off x="3334113" y="630714"/>
        <a:ext cx="1946396" cy="1946396"/>
      </dsp:txXfrm>
    </dsp:sp>
    <dsp:sp modelId="{1B79B735-60C1-46A1-B454-95EC6057BF79}">
      <dsp:nvSpPr>
        <dsp:cNvPr id="0" name=""/>
        <dsp:cNvSpPr/>
      </dsp:nvSpPr>
      <dsp:spPr>
        <a:xfrm>
          <a:off x="905909" y="2848328"/>
          <a:ext cx="2156986" cy="2156986"/>
        </a:xfrm>
        <a:prstGeom prst="round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 dirty="0"/>
            <a:t>Πως μπορώ να ξέρω πως το κάνω σωστά</a:t>
          </a:r>
          <a:r>
            <a:rPr lang="el-GR" sz="2100" kern="1200" dirty="0">
              <a:latin typeface="Aptos Display" panose="020F0302020204030204"/>
            </a:rPr>
            <a:t>;</a:t>
          </a:r>
          <a:endParaRPr lang="en-US" sz="2100" kern="1200" dirty="0"/>
        </a:p>
      </dsp:txBody>
      <dsp:txXfrm>
        <a:off x="1011204" y="2953623"/>
        <a:ext cx="1946396" cy="1946396"/>
      </dsp:txXfrm>
    </dsp:sp>
    <dsp:sp modelId="{4892907B-92EA-42B1-A06C-8E0C2C1B4372}">
      <dsp:nvSpPr>
        <dsp:cNvPr id="0" name=""/>
        <dsp:cNvSpPr/>
      </dsp:nvSpPr>
      <dsp:spPr>
        <a:xfrm>
          <a:off x="3228818" y="2848328"/>
          <a:ext cx="2156986" cy="2156986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 dirty="0"/>
            <a:t>Θυμόμαστε άραγε ποια είναι τα σύμφωνα και ποια τα </a:t>
          </a:r>
          <a:r>
            <a:rPr lang="el-GR" sz="2100" kern="1200" dirty="0">
              <a:latin typeface="Aptos Display" panose="020F0302020204030204"/>
            </a:rPr>
            <a:t>φωνήεντα;</a:t>
          </a:r>
          <a:r>
            <a:rPr lang="el-GR" sz="2100" kern="1200" dirty="0"/>
            <a:t> </a:t>
          </a:r>
          <a:endParaRPr lang="en-US" sz="2100" kern="1200" dirty="0"/>
        </a:p>
      </dsp:txBody>
      <dsp:txXfrm>
        <a:off x="3334113" y="2953623"/>
        <a:ext cx="1946396" cy="1946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7568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166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8526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5862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9469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105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0387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7914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584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947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3159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26F0F3-3C53-41BC-8FFD-0BFB6DD91672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1708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el/resource/60738149" TargetMode="External"/><Relationship Id="rId2" Type="http://schemas.openxmlformats.org/officeDocument/2006/relationships/hyperlink" Target="https://wordwall.net/el/resource/478368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ordwall.net/el/resource/7845176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el-GR" sz="37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Ας μάθουμε τους βασικούς κανόνες συλλαβισμού</a:t>
            </a:r>
          </a:p>
        </p:txBody>
      </p:sp>
      <p:graphicFrame>
        <p:nvGraphicFramePr>
          <p:cNvPr id="5" name="Υπότιτλος 2" descr="ερωτήσεις για το τι θα μάθουμε">
            <a:extLst>
              <a:ext uri="{FF2B5EF4-FFF2-40B4-BE49-F238E27FC236}">
                <a16:creationId xmlns:a16="http://schemas.microsoft.com/office/drawing/2014/main" id="{AF4F9A86-BCD0-0313-FFD9-7A3441C3E2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7649126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5122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F573BAAD-DD9D-5B2F-5294-F28F3CAC0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Ας δούμε άλλη μια τα σύμφωνα και τα φωνήεντα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C605B47-3F8F-46A8-8640-1DEE7FF5C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l-GR" sz="2600" b="1">
                <a:latin typeface="Calibri"/>
                <a:ea typeface="Calibri"/>
                <a:cs typeface="Calibri"/>
              </a:rPr>
              <a:t>Φωνήεντα</a:t>
            </a:r>
            <a:endParaRPr lang="el-GR" sz="260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el-GR" sz="2600" u="sng">
                <a:latin typeface="Calibri"/>
                <a:ea typeface="+mn-lt"/>
                <a:cs typeface="+mn-lt"/>
              </a:rPr>
              <a:t> Ορισμός: </a:t>
            </a:r>
            <a:r>
              <a:rPr lang="el-GR" sz="2600">
                <a:latin typeface="Calibri"/>
                <a:ea typeface="+mn-lt"/>
                <a:cs typeface="+mn-lt"/>
              </a:rPr>
              <a:t>Τα φωνήεντα είναι τα γράμματα που όταν τα   προφέρουμε, η φωνή μας </a:t>
            </a:r>
            <a:r>
              <a:rPr lang="el-GR" sz="2600" b="1">
                <a:latin typeface="Calibri"/>
                <a:ea typeface="+mn-lt"/>
                <a:cs typeface="+mn-lt"/>
              </a:rPr>
              <a:t>ρέει ελεύθερα χωρίς να σταματάει σε κάποιο εμπόδιο</a:t>
            </a:r>
            <a:r>
              <a:rPr lang="el-GR" sz="2600">
                <a:latin typeface="Calibri"/>
                <a:ea typeface="+mn-lt"/>
                <a:cs typeface="+mn-lt"/>
              </a:rPr>
              <a:t>.</a:t>
            </a:r>
            <a:endParaRPr lang="el-GR" sz="260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el-GR" sz="2600" b="1" dirty="0">
                <a:latin typeface="Calibri"/>
                <a:ea typeface="+mn-lt"/>
                <a:cs typeface="+mn-lt"/>
              </a:rPr>
              <a:t>Παράδειγμα:</a:t>
            </a:r>
            <a:r>
              <a:rPr lang="el-GR" sz="2600" dirty="0">
                <a:latin typeface="Calibri"/>
                <a:ea typeface="+mn-lt"/>
                <a:cs typeface="+mn-lt"/>
              </a:rPr>
              <a:t> α, ε, η, ι, ο, υ, ω</a:t>
            </a:r>
          </a:p>
          <a:p>
            <a:pPr marL="342900" indent="-342900"/>
            <a:r>
              <a:rPr lang="el-GR" sz="2600" b="1" dirty="0">
                <a:latin typeface="Calibri"/>
                <a:ea typeface="Calibri"/>
                <a:cs typeface="Calibri"/>
              </a:rPr>
              <a:t>Σύμφωνα</a:t>
            </a:r>
            <a:endParaRPr lang="el-GR" sz="2600" dirty="0"/>
          </a:p>
          <a:p>
            <a:pPr>
              <a:buNone/>
            </a:pPr>
            <a:r>
              <a:rPr lang="el-GR" sz="2600" u="sng">
                <a:latin typeface="Calibri"/>
                <a:ea typeface="+mn-lt"/>
                <a:cs typeface="+mn-lt"/>
              </a:rPr>
              <a:t>Ορισμός: </a:t>
            </a:r>
            <a:r>
              <a:rPr lang="el-GR" sz="2600">
                <a:latin typeface="Calibri"/>
                <a:ea typeface="+mn-lt"/>
                <a:cs typeface="+mn-lt"/>
              </a:rPr>
              <a:t>Τα σύμφωνα είναι τα γράμματα που όταν τα προφέρουμε, η φωνή </a:t>
            </a:r>
            <a:r>
              <a:rPr lang="el-GR" sz="2600" b="1">
                <a:latin typeface="Calibri"/>
                <a:ea typeface="+mn-lt"/>
                <a:cs typeface="+mn-lt"/>
              </a:rPr>
              <a:t>σταματάει ή δυσκολεύει λίγο από τα χείλη, τη γλώσσα ή το λαιμό</a:t>
            </a:r>
            <a:r>
              <a:rPr lang="el-GR" sz="2600">
                <a:latin typeface="Calibri"/>
                <a:ea typeface="+mn-lt"/>
                <a:cs typeface="+mn-lt"/>
              </a:rPr>
              <a:t>.</a:t>
            </a:r>
            <a:br>
              <a:rPr lang="el-GR" sz="2600">
                <a:latin typeface="Calibri"/>
                <a:ea typeface="+mn-lt"/>
                <a:cs typeface="+mn-lt"/>
              </a:rPr>
            </a:br>
            <a:r>
              <a:rPr lang="el-GR" sz="2600">
                <a:latin typeface="Calibri"/>
                <a:ea typeface="+mn-lt"/>
                <a:cs typeface="+mn-lt"/>
              </a:rPr>
              <a:t> </a:t>
            </a:r>
            <a:r>
              <a:rPr lang="el-GR" sz="2600" b="1">
                <a:latin typeface="Calibri"/>
                <a:ea typeface="+mn-lt"/>
                <a:cs typeface="+mn-lt"/>
              </a:rPr>
              <a:t>Παράδειγμα:</a:t>
            </a:r>
            <a:r>
              <a:rPr lang="el-GR" sz="2600">
                <a:latin typeface="Calibri"/>
                <a:ea typeface="+mn-lt"/>
                <a:cs typeface="+mn-lt"/>
              </a:rPr>
              <a:t> β, γ, δ, ζ, θ, κ, λ, μ, ν, ξ, π, ρ, σ, τ, φ, χ, ψ</a:t>
            </a:r>
            <a:endParaRPr lang="el-GR" sz="260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l-GR" sz="260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4435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26874A56-C0C6-751C-22A9-E22DA3AD2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l-GR" sz="37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Βασικά χαρακτηριστικά συλλαβισμού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F57AF28-B3FF-BA4B-016F-E0EAE824C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4632" y="333912"/>
            <a:ext cx="7503734" cy="5276700"/>
          </a:xfr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514350" indent="-514350">
              <a:buAutoNum type="arabicPeriod"/>
            </a:pPr>
            <a:r>
              <a:rPr lang="el-GR" dirty="0"/>
              <a:t> </a:t>
            </a:r>
            <a:r>
              <a:rPr lang="el-GR" dirty="0">
                <a:latin typeface="Calibri"/>
                <a:ea typeface="Calibri"/>
                <a:cs typeface="Calibri"/>
              </a:rPr>
              <a:t>Δύο συνεχόμενα φωνήεντα συλλαβίζονται χωριστά.</a:t>
            </a:r>
            <a:endParaRPr lang="el-GR"/>
          </a:p>
          <a:p>
            <a:pPr marL="514350" indent="-514350">
              <a:buAutoNum type="arabicPeriod"/>
            </a:pPr>
            <a:endParaRPr lang="el-GR" dirty="0">
              <a:latin typeface="Calibri"/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l-GR" dirty="0">
                <a:latin typeface="Calibri"/>
                <a:ea typeface="Calibri"/>
                <a:cs typeface="Calibri"/>
              </a:rPr>
              <a:t> Ένα σύμφωνο ανάμεσα σε δύο φωνήεντα συλλαβίζεται με το δεύτερο φωνήεν. </a:t>
            </a:r>
            <a:endParaRPr lang="el-GR"/>
          </a:p>
          <a:p>
            <a:pPr marL="514350" indent="-514350">
              <a:buAutoNum type="arabicPeriod"/>
            </a:pPr>
            <a:endParaRPr lang="el-GR" dirty="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el-GR" dirty="0">
                <a:latin typeface="Calibri"/>
                <a:ea typeface="Calibri"/>
                <a:cs typeface="Calibri"/>
              </a:rPr>
              <a:t>3. Δύο ίδια σύμφωνα χωρίζονται.</a:t>
            </a:r>
            <a:endParaRPr lang="el-GR" dirty="0"/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0EDA7AC2-AE10-198E-E859-E92DD0A915E9}"/>
              </a:ext>
            </a:extLst>
          </p:cNvPr>
          <p:cNvSpPr/>
          <p:nvPr/>
        </p:nvSpPr>
        <p:spPr>
          <a:xfrm>
            <a:off x="4859385" y="2158282"/>
            <a:ext cx="6411279" cy="59016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Παράδειγμα: α-έ-</a:t>
            </a:r>
            <a:r>
              <a:rPr lang="el-GR" dirty="0" err="1"/>
              <a:t>ρας</a:t>
            </a:r>
            <a:r>
              <a:rPr lang="el-GR" dirty="0"/>
              <a:t> </a:t>
            </a: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C760AEED-4550-0BBD-4482-FA00DC2C4C95}"/>
              </a:ext>
            </a:extLst>
          </p:cNvPr>
          <p:cNvSpPr/>
          <p:nvPr/>
        </p:nvSpPr>
        <p:spPr>
          <a:xfrm>
            <a:off x="4905003" y="3549129"/>
            <a:ext cx="6408708" cy="6068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Παράδειγμα: </a:t>
            </a:r>
            <a:r>
              <a:rPr lang="el-GR" err="1"/>
              <a:t>πο-τή-ρι</a:t>
            </a:r>
            <a:endParaRPr lang="el-GR" dirty="0" err="1"/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477D56D6-24CE-3495-1533-E0F4C7CE4F1A}"/>
              </a:ext>
            </a:extLst>
          </p:cNvPr>
          <p:cNvSpPr/>
          <p:nvPr/>
        </p:nvSpPr>
        <p:spPr>
          <a:xfrm>
            <a:off x="4858030" y="4712081"/>
            <a:ext cx="6413154" cy="63637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Παράδειγμα: </a:t>
            </a:r>
            <a:r>
              <a:rPr lang="el-GR" dirty="0" err="1"/>
              <a:t>σύν-νε-φο</a:t>
            </a:r>
          </a:p>
        </p:txBody>
      </p:sp>
    </p:spTree>
    <p:extLst>
      <p:ext uri="{BB962C8B-B14F-4D97-AF65-F5344CB8AC3E}">
        <p14:creationId xmlns:p14="http://schemas.microsoft.com/office/powerpoint/2010/main" val="2347384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8EAAE30F-C416-DC4F-8964-DD7C53DB4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Μερικοί ακόμα κανόνες για τον συλλαβισμό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1445D12-9AC8-4DCA-2FE7-8207406899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z="2600" b="1">
                <a:latin typeface="Calibri"/>
                <a:ea typeface="+mn-lt"/>
                <a:cs typeface="+mn-lt"/>
              </a:rPr>
              <a:t>Δεν χωρίζουμε τα σύμφωνα που πάνε μαζί.</a:t>
            </a:r>
            <a:endParaRPr lang="el-GR" sz="260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el-GR" sz="2600" dirty="0">
                <a:latin typeface="Calibri"/>
                <a:ea typeface="+mn-lt"/>
                <a:cs typeface="+mn-lt"/>
              </a:rPr>
              <a:t>Παράδειγμα: «σκύλος» → </a:t>
            </a:r>
            <a:r>
              <a:rPr lang="el-GR" sz="2600" dirty="0" err="1">
                <a:latin typeface="Calibri"/>
                <a:ea typeface="+mn-lt"/>
                <a:cs typeface="+mn-lt"/>
              </a:rPr>
              <a:t>σκύ-λος</a:t>
            </a:r>
            <a:r>
              <a:rPr lang="el-GR" sz="2600" dirty="0">
                <a:latin typeface="Calibri"/>
                <a:ea typeface="+mn-lt"/>
                <a:cs typeface="+mn-lt"/>
              </a:rPr>
              <a:t> (δεν χωρίζουμε «</a:t>
            </a:r>
            <a:r>
              <a:rPr lang="el-GR" sz="2600" dirty="0" err="1">
                <a:latin typeface="Calibri"/>
                <a:ea typeface="+mn-lt"/>
                <a:cs typeface="+mn-lt"/>
              </a:rPr>
              <a:t>σκ</a:t>
            </a:r>
            <a:r>
              <a:rPr lang="el-GR" sz="2600" dirty="0">
                <a:latin typeface="Calibri"/>
                <a:ea typeface="+mn-lt"/>
                <a:cs typeface="+mn-lt"/>
              </a:rPr>
              <a:t>»)</a:t>
            </a:r>
            <a:endParaRPr lang="el-GR" sz="260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l-GR" sz="2600">
              <a:latin typeface="Calibri"/>
              <a:ea typeface="+mn-lt"/>
              <a:cs typeface="+mn-lt"/>
            </a:endParaRPr>
          </a:p>
          <a:p>
            <a:r>
              <a:rPr lang="el-GR" sz="2600" b="1">
                <a:latin typeface="Calibri"/>
                <a:ea typeface="+mn-lt"/>
                <a:cs typeface="+mn-lt"/>
              </a:rPr>
              <a:t>Κάποια διπλά σύμφωνα μένουν στην ίδια συλλαβή.</a:t>
            </a:r>
            <a:endParaRPr lang="el-GR" sz="260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el-GR" sz="2600">
                <a:latin typeface="Calibri"/>
                <a:ea typeface="+mn-lt"/>
                <a:cs typeface="+mn-lt"/>
              </a:rPr>
              <a:t>Παράδειγμα: «άμμος» → </a:t>
            </a:r>
            <a:r>
              <a:rPr lang="el-GR" sz="2600" err="1">
                <a:latin typeface="Calibri"/>
                <a:ea typeface="+mn-lt"/>
                <a:cs typeface="+mn-lt"/>
              </a:rPr>
              <a:t>άμ-μος</a:t>
            </a:r>
            <a:br>
              <a:rPr lang="el-GR" sz="2600">
                <a:latin typeface="Calibri"/>
                <a:ea typeface="+mn-lt"/>
                <a:cs typeface="+mn-lt"/>
              </a:rPr>
            </a:br>
            <a:r>
              <a:rPr lang="el-GR" sz="2600">
                <a:latin typeface="Calibri"/>
                <a:ea typeface="+mn-lt"/>
                <a:cs typeface="+mn-lt"/>
              </a:rPr>
              <a:t> (το «</a:t>
            </a:r>
            <a:r>
              <a:rPr lang="el-GR" sz="2600" err="1">
                <a:latin typeface="Calibri"/>
                <a:ea typeface="+mn-lt"/>
                <a:cs typeface="+mn-lt"/>
              </a:rPr>
              <a:t>μμ</a:t>
            </a:r>
            <a:r>
              <a:rPr lang="el-GR" sz="2600">
                <a:latin typeface="Calibri"/>
                <a:ea typeface="+mn-lt"/>
                <a:cs typeface="+mn-lt"/>
              </a:rPr>
              <a:t>» μένει μαζί)</a:t>
            </a:r>
            <a:endParaRPr lang="el-GR" sz="260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l-GR" sz="2600">
              <a:latin typeface="Calibri"/>
              <a:ea typeface="+mn-lt"/>
              <a:cs typeface="+mn-lt"/>
            </a:endParaRPr>
          </a:p>
          <a:p>
            <a:r>
              <a:rPr lang="el-GR" sz="2600" b="1" dirty="0">
                <a:latin typeface="Calibri"/>
                <a:ea typeface="+mn-lt"/>
                <a:cs typeface="+mn-lt"/>
              </a:rPr>
              <a:t>Το «</a:t>
            </a:r>
            <a:r>
              <a:rPr lang="el-GR" sz="2600" b="1" dirty="0" err="1">
                <a:latin typeface="Calibri"/>
                <a:ea typeface="+mn-lt"/>
                <a:cs typeface="+mn-lt"/>
              </a:rPr>
              <a:t>γι</a:t>
            </a:r>
            <a:r>
              <a:rPr lang="el-GR" sz="2600" b="1" dirty="0">
                <a:latin typeface="Calibri"/>
                <a:ea typeface="+mn-lt"/>
                <a:cs typeface="+mn-lt"/>
              </a:rPr>
              <a:t>, </a:t>
            </a:r>
            <a:r>
              <a:rPr lang="el-GR" sz="2600" b="1" dirty="0" err="1">
                <a:latin typeface="Calibri"/>
                <a:ea typeface="+mn-lt"/>
                <a:cs typeface="+mn-lt"/>
              </a:rPr>
              <a:t>γκ</a:t>
            </a:r>
            <a:r>
              <a:rPr lang="el-GR" sz="2600" b="1" dirty="0">
                <a:latin typeface="Calibri"/>
                <a:ea typeface="+mn-lt"/>
                <a:cs typeface="+mn-lt"/>
              </a:rPr>
              <a:t>, </a:t>
            </a:r>
            <a:r>
              <a:rPr lang="el-GR" sz="2600" b="1" dirty="0" err="1">
                <a:latin typeface="Calibri"/>
                <a:ea typeface="+mn-lt"/>
                <a:cs typeface="+mn-lt"/>
              </a:rPr>
              <a:t>μπ</a:t>
            </a:r>
            <a:r>
              <a:rPr lang="el-GR" sz="2600" b="1" dirty="0">
                <a:latin typeface="Calibri"/>
                <a:ea typeface="+mn-lt"/>
                <a:cs typeface="+mn-lt"/>
              </a:rPr>
              <a:t>, </a:t>
            </a:r>
            <a:r>
              <a:rPr lang="el-GR" sz="2600" b="1" dirty="0" err="1">
                <a:latin typeface="Calibri"/>
                <a:ea typeface="+mn-lt"/>
                <a:cs typeface="+mn-lt"/>
              </a:rPr>
              <a:t>ντ</a:t>
            </a:r>
            <a:r>
              <a:rPr lang="el-GR" sz="2600" b="1" dirty="0">
                <a:latin typeface="Calibri"/>
                <a:ea typeface="+mn-lt"/>
                <a:cs typeface="+mn-lt"/>
              </a:rPr>
              <a:t>» διατηρούνται μαζί στη συλλαβή.</a:t>
            </a:r>
            <a:endParaRPr lang="el-GR" sz="260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el-GR" sz="2600" dirty="0">
                <a:latin typeface="Calibri"/>
                <a:ea typeface="+mn-lt"/>
                <a:cs typeface="+mn-lt"/>
              </a:rPr>
              <a:t>Παράδειγμα: «μπανάνα» → μπα-</a:t>
            </a:r>
            <a:r>
              <a:rPr lang="el-GR" sz="2600" dirty="0" err="1">
                <a:latin typeface="Calibri"/>
                <a:ea typeface="+mn-lt"/>
                <a:cs typeface="+mn-lt"/>
              </a:rPr>
              <a:t>νά</a:t>
            </a:r>
            <a:r>
              <a:rPr lang="el-GR" sz="2600" dirty="0">
                <a:latin typeface="Calibri"/>
                <a:ea typeface="+mn-lt"/>
                <a:cs typeface="+mn-lt"/>
              </a:rPr>
              <a:t>-να</a:t>
            </a:r>
            <a:endParaRPr lang="el-GR" sz="2600" dirty="0">
              <a:latin typeface="Calibri"/>
              <a:ea typeface="Calibri"/>
              <a:cs typeface="Calibri"/>
            </a:endParaRPr>
          </a:p>
          <a:p>
            <a:endParaRPr lang="el-GR" sz="2600"/>
          </a:p>
        </p:txBody>
      </p:sp>
    </p:spTree>
    <p:extLst>
      <p:ext uri="{BB962C8B-B14F-4D97-AF65-F5344CB8AC3E}">
        <p14:creationId xmlns:p14="http://schemas.microsoft.com/office/powerpoint/2010/main" val="3417465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A45A1D89-2C6D-8220-614D-0BB5F2574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Για να δούμε τώρα τι θυμάστε;</a:t>
            </a:r>
          </a:p>
        </p:txBody>
      </p:sp>
      <p:sp>
        <p:nvSpPr>
          <p:cNvPr id="33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FB605A3-EB17-2D33-98A1-107108DD5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>
                <a:latin typeface="Calibri"/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https://wordwall.net/el/resource/4783680</a:t>
            </a:r>
            <a:endParaRPr lang="el-GR">
              <a:latin typeface="Calibri"/>
              <a:ea typeface="+mn-lt"/>
              <a:cs typeface="+mn-lt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l-GR" dirty="0">
              <a:latin typeface="Calibri"/>
              <a:ea typeface="Calibri"/>
              <a:cs typeface="Calibri"/>
            </a:endParaRPr>
          </a:p>
          <a:p>
            <a:r>
              <a:rPr lang="el-GR" dirty="0">
                <a:latin typeface="Calibri"/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https://wordwall.net/el/resource/60738149</a:t>
            </a:r>
            <a:endParaRPr lang="el-GR">
              <a:latin typeface="Calibri"/>
              <a:ea typeface="+mn-lt"/>
              <a:cs typeface="+mn-lt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l-GR" dirty="0">
              <a:latin typeface="Calibri"/>
              <a:ea typeface="Calibri"/>
              <a:cs typeface="Calibri"/>
            </a:endParaRPr>
          </a:p>
          <a:p>
            <a:r>
              <a:rPr lang="el-GR" dirty="0">
                <a:latin typeface="Calibri"/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https://wordwall.net/el/resource/78451767</a:t>
            </a:r>
            <a:endParaRPr lang="el-GR">
              <a:latin typeface="Calibri"/>
              <a:ea typeface="+mn-lt"/>
              <a:cs typeface="+mn-lt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l-GR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3573335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Ευρεία οθόνη</PresentationFormat>
  <Paragraphs>0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Ας μάθουμε τους βασικούς κανόνες συλλαβισμού</vt:lpstr>
      <vt:lpstr>Ας δούμε άλλη μια τα σύμφωνα και τα φωνήεντα</vt:lpstr>
      <vt:lpstr>Βασικά χαρακτηριστικά συλλαβισμού </vt:lpstr>
      <vt:lpstr>Μερικοί ακόμα κανόνες για τον συλλαβισμό</vt:lpstr>
      <vt:lpstr>Για να δούμε τώρα τι θυμάστε;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292</cp:revision>
  <dcterms:created xsi:type="dcterms:W3CDTF">2025-11-08T11:49:39Z</dcterms:created>
  <dcterms:modified xsi:type="dcterms:W3CDTF">2025-11-08T13:02:22Z</dcterms:modified>
</cp:coreProperties>
</file>