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95E"/>
    <a:srgbClr val="589875"/>
    <a:srgbClr val="20D0AE"/>
    <a:srgbClr val="365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1EA0A-04B9-4EF3-8E1F-F658AE957BC1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4B8352-6E5A-46A2-B246-0723BA8C1A2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9540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B8352-6E5A-46A2-B246-0723BA8C1A25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5516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DAB52F-1392-499A-A915-8C6878070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16CD0B6-540B-4CA2-BFC3-0F5A62769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26153F8-EE7B-43B0-8C19-EBEE497B6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C44722C-D2CC-4855-9DED-711CB9565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FF83308-CC7C-4707-A310-10DBAF925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12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06183F-A4B4-44D5-A932-0102CECCF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7A9BC7-4CE1-4C6C-BEC3-706BBF1A1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F49A0A1-A915-4CF6-8194-10B627383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D4DA41A-EE8D-4BEA-AA81-C189AF78A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449F2EC-BF63-437F-9A86-B0F7054FC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301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C3C162-493C-48EF-8D5B-BAF231635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CD32BD0-919D-4D1C-9E61-E1F411AEE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093ED8B-AB4E-448E-9D61-CEC54E71E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5ED1ACF-F0A3-4287-A2D3-95DAC1C5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0BD1FD3-3ACD-4808-8868-EF253921D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417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A33E51-2937-47E3-A919-EAB59476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B5F84E-24F3-4EB9-82B9-2EF293F9CD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82EB908-1EB2-4B68-B771-50DB352BE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15A2028-05B4-4E99-A2E6-F5A7BBE9E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6F579CA-2505-4A79-A47B-E07034E42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B10FB8E-3C2A-4F42-9D59-EC406BA69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509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5F3A65-F11C-40E0-B147-E9F4B2254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E4C52CA-3399-49C4-B57D-124F23618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FA23972-3F7F-4D20-951B-DA38BD942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54504F82-B5C6-474A-B7C3-2D5145644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3BE5297-7AAB-4818-98F7-1BACCB9981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3489EC1D-3C12-4A00-8678-1C07DEA86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44C3BF93-0816-4808-B967-FA722A16C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6476992-DDE6-4B0A-86A9-46EA47955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6590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A58EDB-AF14-454C-BD70-7A077B5F4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0253E5A-509F-4ABA-8067-2D5CFE7A8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11E7AE6F-4844-4239-9FB7-3617B2D78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88257D2-8A30-4F3D-A2B3-D733C8775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098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A9B7B46-5C99-424E-9C6A-3121AB37B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E437F07-A92D-413B-8417-5E5CBB34F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98DA6FD-A694-4367-9A37-2954FC08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080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402717-F44B-4A75-8679-A601DF0EA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2A24BA0-CC1E-42E3-B09F-462556EBC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54426D0-823C-44E5-8083-197B59CD5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B1B550F-59AA-4610-B6A6-FB46CA3EC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AD94AFD-3023-432F-B27A-67CD07A9D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38632C4-E088-4EFC-AEE4-6735B4113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775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3FF73F-C4FF-44CD-B4A7-4D637A9E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DCF85C20-D2B8-46AD-BBB9-612FCE01A8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1495A5E-1625-49F8-8DCF-3BA99906C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7E8B266-2A3A-40B5-A2B5-948ECE2EF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B58996E-31E3-4EF0-A36D-71729EA80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8849507-9F59-4ADE-9829-6D5C22285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0721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C5B4CC-5336-400F-B6A8-5B11BC11C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D801EA0-A3AC-47C0-8773-636A8F3FD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BE70A4F-9424-4B5D-919E-31356AC1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2BFA74D-DE6B-4DCE-9991-3C94BA953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22ABEA8-71D3-456A-A466-B980C3123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2497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F182E7E-1567-42A0-BD54-9C6FD771F7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0B7C27B-20A0-4109-B7EB-2F6AC8637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C60DEEC-9F1D-4E24-BB9B-11DA697CE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B5BAC8-242E-487B-B45A-55D1138AE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D09FFD3-D9C1-4589-B504-FA6F59C9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9308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DB2AAAE-1BBF-45EE-A765-54B4E6412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F822F89-A9A9-4E42-B689-5831B9BF4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82F987-756F-444E-9361-0EA7EB9A44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36A56-3AC6-4CA9-A089-66DB8FFEBEA6}" type="datetimeFigureOut">
              <a:rPr lang="el-GR" smtClean="0"/>
              <a:t>30/8/2026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3473145-1A83-4AF4-B2FE-88D7E7492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31E4851-2872-4009-AF45-9549B4295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0A4F5-0A63-4B59-90C3-B4DFF7197B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930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B789A031-3654-4A40-8D66-EE6A733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10874"/>
            <a:ext cx="3932237" cy="2178423"/>
          </a:xfrm>
        </p:spPr>
        <p:txBody>
          <a:bodyPr>
            <a:noAutofit/>
          </a:bodyPr>
          <a:lstStyle/>
          <a:p>
            <a:r>
              <a:rPr lang="el-GR" sz="4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Ο Πλανήτης</a:t>
            </a:r>
            <a:r>
              <a:rPr lang="en-US" sz="4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l-GR" sz="4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μας εκπέμπει </a:t>
            </a:r>
            <a:br>
              <a:rPr lang="en-US" sz="4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en-US" sz="4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SOS</a:t>
            </a:r>
            <a:endParaRPr lang="el-GR" sz="45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2" name="Θέση περιεχομένου 11">
            <a:extLst>
              <a:ext uri="{FF2B5EF4-FFF2-40B4-BE49-F238E27FC236}">
                <a16:creationId xmlns:a16="http://schemas.microsoft.com/office/drawing/2014/main" id="{A8414944-22CD-4093-8603-6772C80D43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75" y="1987846"/>
            <a:ext cx="3932237" cy="2974119"/>
          </a:xfrm>
        </p:spPr>
      </p:pic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4E77D52D-E6EB-4CE4-B831-582D6D672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6" y="3989297"/>
            <a:ext cx="6172200" cy="1310435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rgbClr val="47795E"/>
                </a:solidFill>
              </a:rPr>
              <a:t>Μαθαίνουμε για τις 3 μορφές ρύπανσης: Αέρας, νερό, γη – και πώς μπορούμε να γίνουμε οι προστάτες του πλανήτη</a:t>
            </a:r>
            <a:r>
              <a:rPr lang="en-US" sz="2400" dirty="0">
                <a:solidFill>
                  <a:srgbClr val="47795E"/>
                </a:solidFill>
              </a:rPr>
              <a:t> </a:t>
            </a:r>
            <a:r>
              <a:rPr lang="el-GR" sz="2400" dirty="0">
                <a:solidFill>
                  <a:srgbClr val="47795E"/>
                </a:solidFill>
              </a:rPr>
              <a:t>μας.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42B7A3-8BCA-41FE-AFE0-8159405E20CF}"/>
              </a:ext>
            </a:extLst>
          </p:cNvPr>
          <p:cNvSpPr txBox="1"/>
          <p:nvPr/>
        </p:nvSpPr>
        <p:spPr>
          <a:xfrm>
            <a:off x="839788" y="1633903"/>
            <a:ext cx="410807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700" dirty="0">
                <a:solidFill>
                  <a:srgbClr val="589875"/>
                </a:solidFill>
              </a:rPr>
              <a:t>Μελέτη περιβάλλοντος – Γ΄ Δημοτικού</a:t>
            </a:r>
          </a:p>
        </p:txBody>
      </p:sp>
    </p:spTree>
    <p:extLst>
      <p:ext uri="{BB962C8B-B14F-4D97-AF65-F5344CB8AC3E}">
        <p14:creationId xmlns:p14="http://schemas.microsoft.com/office/powerpoint/2010/main" val="474125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80530A5F-10EB-4375-9807-25519610D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325"/>
            <a:ext cx="10515600" cy="885451"/>
          </a:xfrm>
        </p:spPr>
        <p:txBody>
          <a:bodyPr>
            <a:normAutofit/>
          </a:bodyPr>
          <a:lstStyle/>
          <a:p>
            <a:r>
              <a:rPr lang="el-GR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Τι είναι η ρύπανση;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68A2FB8-26C6-4FE4-B596-91C50A1D8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3118"/>
            <a:ext cx="10515600" cy="8192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400" dirty="0">
                <a:solidFill>
                  <a:srgbClr val="47795E"/>
                </a:solidFill>
              </a:rPr>
              <a:t>Η ρύπανση συμβαίνει</a:t>
            </a:r>
            <a:r>
              <a:rPr lang="en-US" sz="2400" dirty="0">
                <a:solidFill>
                  <a:srgbClr val="47795E"/>
                </a:solidFill>
              </a:rPr>
              <a:t>,</a:t>
            </a:r>
            <a:r>
              <a:rPr lang="el-GR" sz="2400" dirty="0">
                <a:solidFill>
                  <a:srgbClr val="47795E"/>
                </a:solidFill>
              </a:rPr>
              <a:t> όταν βλαβερές ουσίες και σκουπίδια μολύνουν την φύση.           Αυτό κάνει κακό στα ζώα, στα φυτά, αλλά και στους ανθρώπους!</a:t>
            </a: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292B88C0-B8A0-4351-BAC8-2F110BC65FC7}"/>
              </a:ext>
            </a:extLst>
          </p:cNvPr>
          <p:cNvSpPr/>
          <p:nvPr/>
        </p:nvSpPr>
        <p:spPr>
          <a:xfrm>
            <a:off x="954740" y="3429000"/>
            <a:ext cx="3146612" cy="2747963"/>
          </a:xfrm>
          <a:prstGeom prst="roundRect">
            <a:avLst>
              <a:gd name="adj" fmla="val 1715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26" name="Picture 2" descr="image.png">
            <a:extLst>
              <a:ext uri="{FF2B5EF4-FFF2-40B4-BE49-F238E27FC236}">
                <a16:creationId xmlns:a16="http://schemas.microsoft.com/office/drawing/2014/main" id="{0FFFBB1D-7E85-45D7-A182-AB6F21F14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34" y="3780334"/>
            <a:ext cx="400110" cy="40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C09E21-E237-458B-92D9-FF1A59781F07}"/>
              </a:ext>
            </a:extLst>
          </p:cNvPr>
          <p:cNvSpPr txBox="1"/>
          <p:nvPr/>
        </p:nvSpPr>
        <p:spPr>
          <a:xfrm>
            <a:off x="1983436" y="4226450"/>
            <a:ext cx="1196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589875"/>
                </a:solidFill>
              </a:rPr>
              <a:t>1. Αέρας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15FDCC-3998-4E01-A134-B43CA824E8AE}"/>
              </a:ext>
            </a:extLst>
          </p:cNvPr>
          <p:cNvSpPr txBox="1"/>
          <p:nvPr/>
        </p:nvSpPr>
        <p:spPr>
          <a:xfrm>
            <a:off x="1174930" y="4672566"/>
            <a:ext cx="2813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900" dirty="0">
                <a:solidFill>
                  <a:srgbClr val="589875"/>
                </a:solidFill>
              </a:rPr>
              <a:t>Όταν ο αέρας γεμίζει καπνούς και αέρια που δυσκολεύουν την αναπνοή.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9E1A79CB-6DED-4EBF-B0C0-7B9DA5485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999" y="3462008"/>
            <a:ext cx="3146612" cy="2747963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6DB7C871-4243-4B69-B8AB-CBA3D4FF3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650" y="3429773"/>
            <a:ext cx="3135220" cy="2747190"/>
          </a:xfrm>
          <a:prstGeom prst="rect">
            <a:avLst/>
          </a:prstGeom>
        </p:spPr>
      </p:pic>
      <p:pic>
        <p:nvPicPr>
          <p:cNvPr id="1028" name="Picture 4" descr="image.png">
            <a:extLst>
              <a:ext uri="{FF2B5EF4-FFF2-40B4-BE49-F238E27FC236}">
                <a16:creationId xmlns:a16="http://schemas.microsoft.com/office/drawing/2014/main" id="{DDA955F6-BC67-4BA8-9EC3-ED376521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329" y="3807350"/>
            <a:ext cx="271341" cy="37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C9A66FB-2D49-4333-B411-CA52FEBCA965}"/>
              </a:ext>
            </a:extLst>
          </p:cNvPr>
          <p:cNvSpPr txBox="1"/>
          <p:nvPr/>
        </p:nvSpPr>
        <p:spPr>
          <a:xfrm>
            <a:off x="5582678" y="4226450"/>
            <a:ext cx="1015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589875"/>
                </a:solidFill>
              </a:rPr>
              <a:t>2. </a:t>
            </a:r>
            <a:r>
              <a:rPr lang="el-GR" sz="2000" dirty="0">
                <a:solidFill>
                  <a:srgbClr val="589875"/>
                </a:solidFill>
              </a:rPr>
              <a:t>Νερό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697BB7-E9EB-4D1D-909A-5E42CAFCAC0F}"/>
              </a:ext>
            </a:extLst>
          </p:cNvPr>
          <p:cNvSpPr txBox="1"/>
          <p:nvPr/>
        </p:nvSpPr>
        <p:spPr>
          <a:xfrm>
            <a:off x="4876705" y="4670652"/>
            <a:ext cx="2427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900" dirty="0">
                <a:solidFill>
                  <a:srgbClr val="589875"/>
                </a:solidFill>
              </a:rPr>
              <a:t>Όταν σκουπίδια και χημικά λερώνουν τις θάλασσες, τα ποτάμια και τις λίμνες. </a:t>
            </a:r>
          </a:p>
        </p:txBody>
      </p:sp>
      <p:pic>
        <p:nvPicPr>
          <p:cNvPr id="1030" name="Picture 6" descr="image.png">
            <a:extLst>
              <a:ext uri="{FF2B5EF4-FFF2-40B4-BE49-F238E27FC236}">
                <a16:creationId xmlns:a16="http://schemas.microsoft.com/office/drawing/2014/main" id="{76729471-A729-4ADC-B726-ACCF0E4BB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76" y="3780334"/>
            <a:ext cx="466368" cy="37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32AB01D-CB90-4A0B-AE88-3A2F5D231599}"/>
              </a:ext>
            </a:extLst>
          </p:cNvPr>
          <p:cNvSpPr txBox="1"/>
          <p:nvPr/>
        </p:nvSpPr>
        <p:spPr>
          <a:xfrm>
            <a:off x="8808311" y="4226450"/>
            <a:ext cx="1699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589875"/>
                </a:solidFill>
              </a:rPr>
              <a:t>3. Έδαφος (Γη)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9B4C35-7524-4764-BEA6-7F702E250981}"/>
              </a:ext>
            </a:extLst>
          </p:cNvPr>
          <p:cNvSpPr txBox="1"/>
          <p:nvPr/>
        </p:nvSpPr>
        <p:spPr>
          <a:xfrm>
            <a:off x="8415640" y="4670652"/>
            <a:ext cx="24852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900" dirty="0">
                <a:solidFill>
                  <a:srgbClr val="589875"/>
                </a:solidFill>
              </a:rPr>
              <a:t>Όταν πλαστικά και τοξικά δηλητηριάζουν το χώμα και την βλάστηση.</a:t>
            </a:r>
          </a:p>
        </p:txBody>
      </p:sp>
    </p:spTree>
    <p:extLst>
      <p:ext uri="{BB962C8B-B14F-4D97-AF65-F5344CB8AC3E}">
        <p14:creationId xmlns:p14="http://schemas.microsoft.com/office/powerpoint/2010/main" val="133112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6F4963-B40C-4723-BDC7-DFB31D233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544" y="1319609"/>
            <a:ext cx="4471800" cy="684003"/>
          </a:xfrm>
        </p:spPr>
        <p:txBody>
          <a:bodyPr>
            <a:normAutofit/>
          </a:bodyPr>
          <a:lstStyle/>
          <a:p>
            <a:r>
              <a:rPr lang="el-GR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Η ρύπανση του Αέρα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278DCFE-B56C-462A-8340-998F26C72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5544" y="935154"/>
            <a:ext cx="3932237" cy="38445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l-GR" sz="1700" dirty="0">
                <a:solidFill>
                  <a:srgbClr val="589875"/>
                </a:solidFill>
              </a:rPr>
              <a:t>Πώς μολύνεται η ατμόσφαιρα;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3B0C2E-DC1F-442E-A64C-EC773AF17840}"/>
              </a:ext>
            </a:extLst>
          </p:cNvPr>
          <p:cNvSpPr txBox="1"/>
          <p:nvPr/>
        </p:nvSpPr>
        <p:spPr>
          <a:xfrm>
            <a:off x="705544" y="2137194"/>
            <a:ext cx="6172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Καπνός εργοστασίων: Οι μεγάλες τους καμινάδες ελευθερώνουν μαύρο καπνό στον ουρανό.</a:t>
            </a:r>
          </a:p>
          <a:p>
            <a:pPr marL="342900" indent="-342900">
              <a:buAutoNum type="arabicPeriod"/>
            </a:pPr>
            <a:endParaRPr lang="el-GR" sz="2400" dirty="0">
              <a:solidFill>
                <a:srgbClr val="47795E"/>
              </a:solidFill>
            </a:endParaRP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Καυσαέρια αυτοκινήτων: Από τις εξατμίσεις τους βγάζουν βλαβερά αέρια.</a:t>
            </a:r>
          </a:p>
          <a:p>
            <a:pPr marL="342900" indent="-342900">
              <a:buAutoNum type="arabicPeriod"/>
            </a:pPr>
            <a:endParaRPr lang="el-GR" sz="2400" dirty="0">
              <a:solidFill>
                <a:srgbClr val="47795E"/>
              </a:solidFill>
            </a:endParaRP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Φωτιές &amp; τζάκια: Ο καπνός από τις πυρκαγιές και τα τζάκια επιβαρύνει την ατμόσφαιρα.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4212DFD5-2FE7-49AB-9DE5-31EDE7E59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755" y="1661610"/>
            <a:ext cx="3713701" cy="42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07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5A88D1-99DC-471A-B196-A018DE458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532" y="1358153"/>
            <a:ext cx="3234671" cy="712694"/>
          </a:xfrm>
        </p:spPr>
        <p:txBody>
          <a:bodyPr>
            <a:normAutofit/>
          </a:bodyPr>
          <a:lstStyle/>
          <a:p>
            <a:r>
              <a:rPr lang="el-GR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Πώς βοηθάμε;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DB8A2DD-AE56-4613-B613-329CFF920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2532" y="2239870"/>
            <a:ext cx="4842245" cy="3619500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Για κοντινές αποστάσεις, δεν χρειάζεται πάντα αυτοκίνητο! Περπατάμε, ή κάνουμε ποδήλατο.</a:t>
            </a: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Λιγότερα οχήματα σημαίνει καθαρότερος αέρας! Χρησιμοποιούμε τα μέσα μαζικής μεταφοράς.</a:t>
            </a: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Φυτεύουμε δέντρα! Τα δέντρα είναι το οξυγόνο της γης, καθώς καθαρίζουν τον αέρα.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EAF60BCD-4814-48B8-AADE-BF4F2A57F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3" y="1199122"/>
            <a:ext cx="4182035" cy="445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15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F4D5E4-6FCD-451A-BA44-6134940E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34" y="1428056"/>
            <a:ext cx="4902106" cy="759297"/>
          </a:xfrm>
        </p:spPr>
        <p:txBody>
          <a:bodyPr>
            <a:normAutofit/>
          </a:bodyPr>
          <a:lstStyle/>
          <a:p>
            <a:r>
              <a:rPr lang="el-GR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Η ρύπανση του Νερού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87EE68D-7BD0-4280-B7CE-276CC359D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8933" y="2372943"/>
            <a:ext cx="6186301" cy="3409292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Πλαστικά &amp; σκουπίδια: Μπουκάλια, σακούλες και καλαμάκια επιπλέουν πάνω στην θάλασσα.</a:t>
            </a: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Απόβλητα: Χημικές ουσίες και τοξικά από τα εργοστάσια καταλήγουν στις λίμνες και στα ποτάμια.</a:t>
            </a: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Κίνδυνος πανίδας: Τα θαλάσσια ζώα μπερδεύουν τα πλαστικά με τροφή και πνίγονται.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E104C1-9ECE-4ED7-A81A-3E586C2DAC03}"/>
              </a:ext>
            </a:extLst>
          </p:cNvPr>
          <p:cNvSpPr txBox="1"/>
          <p:nvPr/>
        </p:nvSpPr>
        <p:spPr>
          <a:xfrm>
            <a:off x="738934" y="1075765"/>
            <a:ext cx="315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589875"/>
                </a:solidFill>
              </a:rPr>
              <a:t>Πώς μολύνονται τα ύδατα;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6746E7D4-7313-44C0-877F-9139275D3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294" y="1807704"/>
            <a:ext cx="3653772" cy="397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49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54B703-F2E6-4F9E-B4DB-74F5537C7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69894"/>
            <a:ext cx="5370622" cy="691589"/>
          </a:xfrm>
        </p:spPr>
        <p:txBody>
          <a:bodyPr>
            <a:noAutofit/>
          </a:bodyPr>
          <a:lstStyle/>
          <a:p>
            <a:r>
              <a:rPr lang="el-GR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Τι μπορούμε να κάνουμε;</a:t>
            </a:r>
          </a:p>
        </p:txBody>
      </p:sp>
      <p:pic>
        <p:nvPicPr>
          <p:cNvPr id="6" name="Θέση εικόνας 5">
            <a:extLst>
              <a:ext uri="{FF2B5EF4-FFF2-40B4-BE49-F238E27FC236}">
                <a16:creationId xmlns:a16="http://schemas.microsoft.com/office/drawing/2014/main" id="{454225FE-CF31-4E59-9984-04FA63676BD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" t="11489" r="2012" b="11639"/>
          <a:stretch/>
        </p:blipFill>
        <p:spPr>
          <a:xfrm>
            <a:off x="1155684" y="1639710"/>
            <a:ext cx="3967779" cy="3578579"/>
          </a:xfrm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B6E1DA8-3655-4A7F-8E20-D562F40EE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2109527"/>
            <a:ext cx="5370622" cy="3578579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Μαζεύουμε τα σκουπίδια μας! Στην παραλία δεν αφήνουμε ΠΟΤΕ πλαστικά πίσω μας.</a:t>
            </a: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Δεν πετάμε τίποτα στην τουαλέτα! Τα απορρίμματα πρέπει να πηγαίνουν στους κάδους.</a:t>
            </a: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Κάνουμε οικονομία στο νερό! Κλείνουμε την βρύση, όσο βουρτσίζουμε τα δόντια μας.</a:t>
            </a:r>
          </a:p>
        </p:txBody>
      </p:sp>
    </p:spTree>
    <p:extLst>
      <p:ext uri="{BB962C8B-B14F-4D97-AF65-F5344CB8AC3E}">
        <p14:creationId xmlns:p14="http://schemas.microsoft.com/office/powerpoint/2010/main" val="1329331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7D384D-D63B-463F-B5E5-2BF7B342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017" y="1388256"/>
            <a:ext cx="4515392" cy="653862"/>
          </a:xfrm>
        </p:spPr>
        <p:txBody>
          <a:bodyPr>
            <a:noAutofit/>
          </a:bodyPr>
          <a:lstStyle/>
          <a:p>
            <a:r>
              <a:rPr lang="el-GR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Η ρύπανση της Γης</a:t>
            </a:r>
          </a:p>
        </p:txBody>
      </p:sp>
      <p:pic>
        <p:nvPicPr>
          <p:cNvPr id="8" name="Θέση εικόνας 7">
            <a:extLst>
              <a:ext uri="{FF2B5EF4-FFF2-40B4-BE49-F238E27FC236}">
                <a16:creationId xmlns:a16="http://schemas.microsoft.com/office/drawing/2014/main" id="{D2B1A417-06A9-4428-80C0-6421341F8DB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" t="328" r="297"/>
          <a:stretch/>
        </p:blipFill>
        <p:spPr>
          <a:xfrm>
            <a:off x="7773251" y="1715187"/>
            <a:ext cx="3470733" cy="4154451"/>
          </a:xfrm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C7157A3-CEC4-4C40-B948-CAB33E783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6017" y="988362"/>
            <a:ext cx="3932237" cy="309282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700" dirty="0">
                <a:solidFill>
                  <a:srgbClr val="589875"/>
                </a:solidFill>
              </a:rPr>
              <a:t>Πώς μολύνεται η στεριά;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2B12CF-BF76-477D-AA73-25461F22087D}"/>
              </a:ext>
            </a:extLst>
          </p:cNvPr>
          <p:cNvSpPr txBox="1"/>
          <p:nvPr/>
        </p:nvSpPr>
        <p:spPr>
          <a:xfrm>
            <a:off x="5641041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8E7D51-7786-430D-BD44-8F3741824B36}"/>
              </a:ext>
            </a:extLst>
          </p:cNvPr>
          <p:cNvSpPr txBox="1"/>
          <p:nvPr/>
        </p:nvSpPr>
        <p:spPr>
          <a:xfrm>
            <a:off x="948016" y="2083986"/>
            <a:ext cx="5607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Τεράστιες χωματερές: Βουνά από σκουπίδια που σκεπάζουν το έδαφος.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47795E"/>
              </a:solidFill>
            </a:endParaRP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Ανθεκτικά πλαστικά: Ένα μπουκάλι πλαστικό χρειάζεται 450 χρόνια για να διαβρώσει (λιώσει).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rgbClr val="47795E"/>
              </a:solidFill>
            </a:endParaRPr>
          </a:p>
          <a:p>
            <a:pPr marL="342900" indent="-342900">
              <a:buAutoNum type="arabicPeriod"/>
            </a:pPr>
            <a:r>
              <a:rPr lang="el-GR" sz="2400" dirty="0">
                <a:solidFill>
                  <a:srgbClr val="47795E"/>
                </a:solidFill>
              </a:rPr>
              <a:t>Φάρμακα &amp; χημικά: Δηλητηριάζουν το χώμα, τα φυτά και τα δέντρα που φυτρώνουν εκεί.</a:t>
            </a:r>
          </a:p>
        </p:txBody>
      </p:sp>
    </p:spTree>
    <p:extLst>
      <p:ext uri="{BB962C8B-B14F-4D97-AF65-F5344CB8AC3E}">
        <p14:creationId xmlns:p14="http://schemas.microsoft.com/office/powerpoint/2010/main" val="2402095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EA449E-1EA9-4417-9E04-EE1950B4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57286"/>
            <a:ext cx="3932237" cy="642937"/>
          </a:xfrm>
        </p:spPr>
        <p:txBody>
          <a:bodyPr>
            <a:normAutofit/>
          </a:bodyPr>
          <a:lstStyle/>
          <a:p>
            <a:r>
              <a:rPr lang="el-GR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Τι πρέπει να γίνει;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B4FDE3C-6D2A-46AA-81C1-98A918552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2060574"/>
            <a:ext cx="5157197" cy="3640140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l-GR" sz="2600" dirty="0">
                <a:solidFill>
                  <a:srgbClr val="47795E"/>
                </a:solidFill>
              </a:rPr>
              <a:t>Ανακύκλωση στους μπλε κάδους! Χαρτί, γυαλί, αλουμίνιο και πλαστικό ξεχωριστά.</a:t>
            </a:r>
          </a:p>
          <a:p>
            <a:pPr marL="342900" indent="-342900">
              <a:buAutoNum type="arabicPeriod"/>
            </a:pPr>
            <a:r>
              <a:rPr lang="el-GR" sz="2600" dirty="0">
                <a:solidFill>
                  <a:srgbClr val="47795E"/>
                </a:solidFill>
              </a:rPr>
              <a:t>Δεν πετάμε κάτω σκουπίδια! Χρησιμοποιούμε πάντα τους κάδους απορριμμάτων.</a:t>
            </a:r>
          </a:p>
          <a:p>
            <a:pPr marL="342900" indent="-342900">
              <a:buAutoNum type="arabicPeriod"/>
            </a:pPr>
            <a:r>
              <a:rPr lang="el-GR" sz="2600" dirty="0">
                <a:solidFill>
                  <a:srgbClr val="47795E"/>
                </a:solidFill>
              </a:rPr>
              <a:t>Φροντίζουμε το χώμα μας! Φυτεύουμε λουλούδια και δέντρα στην αυλή μας.</a:t>
            </a:r>
          </a:p>
          <a:p>
            <a:endParaRPr lang="el-GR" dirty="0"/>
          </a:p>
        </p:txBody>
      </p:sp>
      <p:pic>
        <p:nvPicPr>
          <p:cNvPr id="2050" name="Picture 2" descr="image.png">
            <a:extLst>
              <a:ext uri="{FF2B5EF4-FFF2-40B4-BE49-F238E27FC236}">
                <a16:creationId xmlns:a16="http://schemas.microsoft.com/office/drawing/2014/main" id="{E1EEFDCD-A26F-4926-8FAF-8963CB501F1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 bwMode="auto">
          <a:xfrm>
            <a:off x="938803" y="2060574"/>
            <a:ext cx="3975957" cy="364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249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A91C89-7364-466F-9421-923793831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2" y="4042895"/>
            <a:ext cx="10515600" cy="1114460"/>
          </a:xfrm>
        </p:spPr>
        <p:txBody>
          <a:bodyPr>
            <a:normAutofit/>
          </a:bodyPr>
          <a:lstStyle/>
          <a:p>
            <a:pPr algn="ctr"/>
            <a:r>
              <a:rPr lang="el-GR" sz="4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Γίνε και εσύ προστάτης της Γης!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D01D7A-71FB-4C2E-AB3F-28651B398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981" y="5240338"/>
            <a:ext cx="10106025" cy="917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400" dirty="0">
                <a:solidFill>
                  <a:srgbClr val="47795E"/>
                </a:solidFill>
              </a:rPr>
              <a:t>Κάθε μικρή μας πράξη μετράει! Μαζί μπορούμε να κρατήσουμε τον Αέρα, το Νερό και την Γη μας καθαρά!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D043D9-6165-48EF-ADFB-D3830C3E624F}"/>
              </a:ext>
            </a:extLst>
          </p:cNvPr>
          <p:cNvSpPr txBox="1"/>
          <p:nvPr/>
        </p:nvSpPr>
        <p:spPr>
          <a:xfrm>
            <a:off x="3999301" y="3865923"/>
            <a:ext cx="419338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l-GR" sz="1700" dirty="0">
                <a:solidFill>
                  <a:srgbClr val="589875"/>
                </a:solidFill>
              </a:rPr>
              <a:t>Μικροί ήρωες του περιβάλλοντος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D8502356-3680-45EC-A21E-FF46A25E0D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3" b="19328"/>
          <a:stretch/>
        </p:blipFill>
        <p:spPr>
          <a:xfrm>
            <a:off x="4616941" y="700087"/>
            <a:ext cx="2958102" cy="277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5022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441</Words>
  <Application>Microsoft Office PowerPoint</Application>
  <PresentationFormat>Ευρεία οθόνη</PresentationFormat>
  <Paragraphs>46</Paragraphs>
  <Slides>9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Θέμα του Office</vt:lpstr>
      <vt:lpstr>Ο Πλανήτης μας εκπέμπει  SOS</vt:lpstr>
      <vt:lpstr>Τι είναι η ρύπανση;</vt:lpstr>
      <vt:lpstr>Η ρύπανση του Αέρα</vt:lpstr>
      <vt:lpstr>Πώς βοηθάμε;</vt:lpstr>
      <vt:lpstr>Η ρύπανση του Νερού</vt:lpstr>
      <vt:lpstr>Τι μπορούμε να κάνουμε;</vt:lpstr>
      <vt:lpstr>Η ρύπανση της Γης</vt:lpstr>
      <vt:lpstr>Τι πρέπει να γίνει;</vt:lpstr>
      <vt:lpstr>Γίνε και εσύ προστάτης της Γης!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 Πλανήτης μας εκπέμπει  SOS</dc:title>
  <dc:creator>user</dc:creator>
  <cp:lastModifiedBy>user</cp:lastModifiedBy>
  <cp:revision>37</cp:revision>
  <dcterms:created xsi:type="dcterms:W3CDTF">2026-08-05T13:15:49Z</dcterms:created>
  <dcterms:modified xsi:type="dcterms:W3CDTF">2026-08-30T13:12:59Z</dcterms:modified>
</cp:coreProperties>
</file>