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9" r:id="rId3"/>
    <p:sldId id="257" r:id="rId4"/>
    <p:sldId id="258"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F632F6-A0DA-4947-8ACF-EACDB3E5F3EF}" v="124" dt="2026-04-24T18:46:51.7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BC55-5864-427B-84CF-6441AA82BD0B}"/>
              </a:ext>
            </a:extLst>
          </p:cNvPr>
          <p:cNvSpPr>
            <a:spLocks noGrp="1"/>
          </p:cNvSpPr>
          <p:nvPr>
            <p:ph type="ctrTitle"/>
          </p:nvPr>
        </p:nvSpPr>
        <p:spPr>
          <a:xfrm>
            <a:off x="966745" y="1205037"/>
            <a:ext cx="7744993" cy="2541336"/>
          </a:xfrm>
        </p:spPr>
        <p:txBody>
          <a:bodyPr anchor="b">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EB52BDB-18E0-4991-A6F2-7AD5420153F2}"/>
              </a:ext>
            </a:extLst>
          </p:cNvPr>
          <p:cNvSpPr>
            <a:spLocks noGrp="1"/>
          </p:cNvSpPr>
          <p:nvPr>
            <p:ph type="subTitle" idx="1"/>
          </p:nvPr>
        </p:nvSpPr>
        <p:spPr>
          <a:xfrm>
            <a:off x="966745" y="3949332"/>
            <a:ext cx="7744993" cy="2006735"/>
          </a:xfrm>
        </p:spPr>
        <p:txBody>
          <a:bodyPr>
            <a:normAutofit/>
          </a:bodyPr>
          <a:lstStyle>
            <a:lvl1pPr marL="0" indent="0" algn="l">
              <a:buNone/>
              <a:defRPr sz="20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F0ABC6-907E-47DE-8E40-61F2DD1B408B}"/>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5" name="Footer Placeholder 4">
            <a:extLst>
              <a:ext uri="{FF2B5EF4-FFF2-40B4-BE49-F238E27FC236}">
                <a16:creationId xmlns:a16="http://schemas.microsoft.com/office/drawing/2014/main" id="{158AB158-6097-43A1-90B6-406F93670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E077-FF20-4DD9-92B5-EE1C4D615C6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971671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71ABCB-C306-49F0-8D5D-0B890583C1CE}"/>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24A67F94-2250-4B3A-8424-1BC0A0BCB3FF}"/>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FB942D8-95BE-4CFD-BFCC-26209EC192CE}"/>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9DF6499A-D398-4CBC-AA22-4277539430FC}"/>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0D91493C-6480-4A3F-8836-1727CBA3C849}"/>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46BFEE-D3D9-4B18-BA88-49F7C7D266E7}"/>
              </a:ext>
            </a:extLst>
          </p:cNvPr>
          <p:cNvSpPr>
            <a:spLocks noGrp="1"/>
          </p:cNvSpPr>
          <p:nvPr>
            <p:ph type="title"/>
          </p:nvPr>
        </p:nvSpPr>
        <p:spPr>
          <a:xfrm>
            <a:off x="2148186" y="959587"/>
            <a:ext cx="9076329" cy="1064277"/>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5BD3-1A63-4F94-ADFA-5CA2A414DE16}"/>
              </a:ext>
            </a:extLst>
          </p:cNvPr>
          <p:cNvSpPr>
            <a:spLocks noGrp="1"/>
          </p:cNvSpPr>
          <p:nvPr>
            <p:ph type="body" orient="vert" idx="1"/>
          </p:nvPr>
        </p:nvSpPr>
        <p:spPr>
          <a:xfrm>
            <a:off x="2148186" y="2248257"/>
            <a:ext cx="9076329" cy="365015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421888E-6FA1-446E-A77C-7D26923F6BAA}"/>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5" name="Footer Placeholder 4">
            <a:extLst>
              <a:ext uri="{FF2B5EF4-FFF2-40B4-BE49-F238E27FC236}">
                <a16:creationId xmlns:a16="http://schemas.microsoft.com/office/drawing/2014/main" id="{5A33313F-58CA-4397-A3B4-71B068D1E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C6AB3-89E2-4B6A-A5F3-3FB781C1AA8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5332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7BC2869-B8E0-44C7-801E-BA0C2C1B5E82}"/>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BA7CEB8F-94FA-4A87-AA80-066173AA5C5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74F9817E-A26F-4D7B-82A1-FA647EE4C86F}"/>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0E734839-B51C-4112-A4D8-DDFCB7F84A6F}"/>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51DFF651-C17F-4B2C-A962-32FA4958BCFA}"/>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DE9B263D-CDF8-431B-A5D1-9687649138B5}"/>
              </a:ext>
            </a:extLst>
          </p:cNvPr>
          <p:cNvSpPr>
            <a:spLocks noGrp="1"/>
          </p:cNvSpPr>
          <p:nvPr>
            <p:ph type="title" orient="vert"/>
          </p:nvPr>
        </p:nvSpPr>
        <p:spPr>
          <a:xfrm>
            <a:off x="9131030" y="866253"/>
            <a:ext cx="2222769" cy="5310710"/>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7FB6B9BE-E660-4F3A-ABA1-86667DC133EB}"/>
              </a:ext>
            </a:extLst>
          </p:cNvPr>
          <p:cNvSpPr>
            <a:spLocks noGrp="1"/>
          </p:cNvSpPr>
          <p:nvPr>
            <p:ph type="body" orient="vert" idx="1"/>
          </p:nvPr>
        </p:nvSpPr>
        <p:spPr>
          <a:xfrm>
            <a:off x="838200" y="866253"/>
            <a:ext cx="8164286" cy="531071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A082700-F509-4302-AE0E-6CC56401A40F}"/>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5" name="Footer Placeholder 4">
            <a:extLst>
              <a:ext uri="{FF2B5EF4-FFF2-40B4-BE49-F238E27FC236}">
                <a16:creationId xmlns:a16="http://schemas.microsoft.com/office/drawing/2014/main" id="{0303BD63-5B0C-4FB3-8434-8EA1A84F2D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3E9EB-019B-4F03-8147-D6CBA6B1E67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45877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1C13-CF9D-4E82-A5B4-91008DCD2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06FD2-89E8-4415-ADF7-22F4A4C259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CBBFF-8889-497F-B4CA-A031E8DD3B95}"/>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5" name="Footer Placeholder 4">
            <a:extLst>
              <a:ext uri="{FF2B5EF4-FFF2-40B4-BE49-F238E27FC236}">
                <a16:creationId xmlns:a16="http://schemas.microsoft.com/office/drawing/2014/main" id="{FDE78DAF-985B-4BB4-ADA9-02EA979F1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10DBC-42B5-46AB-B36A-B39128E69CBF}"/>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10844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B6E7-01C8-4375-B7C7-596CD11993F3}"/>
              </a:ext>
            </a:extLst>
          </p:cNvPr>
          <p:cNvSpPr>
            <a:spLocks noGrp="1"/>
          </p:cNvSpPr>
          <p:nvPr>
            <p:ph type="title"/>
          </p:nvPr>
        </p:nvSpPr>
        <p:spPr>
          <a:xfrm>
            <a:off x="831850" y="1883229"/>
            <a:ext cx="8214179" cy="3303133"/>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C441675-8F3E-47CC-9573-D853C506D557}"/>
              </a:ext>
            </a:extLst>
          </p:cNvPr>
          <p:cNvSpPr>
            <a:spLocks noGrp="1"/>
          </p:cNvSpPr>
          <p:nvPr>
            <p:ph type="body" idx="1"/>
          </p:nvPr>
        </p:nvSpPr>
        <p:spPr>
          <a:xfrm>
            <a:off x="831850" y="5295900"/>
            <a:ext cx="8214179" cy="793750"/>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75419F49-690E-49EC-BD41-75A18C9E37FC}"/>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5" name="Footer Placeholder 4">
            <a:extLst>
              <a:ext uri="{FF2B5EF4-FFF2-40B4-BE49-F238E27FC236}">
                <a16:creationId xmlns:a16="http://schemas.microsoft.com/office/drawing/2014/main" id="{9BBC9E70-1401-468E-97DE-4255CA222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BE14C-9127-4582-A006-2AEA93AF76BE}"/>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283534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34DF9-FA60-4E7B-BDE8-C0F9AFE636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F1133-890E-4E96-AEDD-0F921E26F51D}"/>
              </a:ext>
            </a:extLst>
          </p:cNvPr>
          <p:cNvSpPr>
            <a:spLocks noGrp="1"/>
          </p:cNvSpPr>
          <p:nvPr>
            <p:ph sz="half" idx="1"/>
          </p:nvPr>
        </p:nvSpPr>
        <p:spPr>
          <a:xfrm>
            <a:off x="966745"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14763B4-4987-4303-9640-54B67DD75E46}"/>
              </a:ext>
            </a:extLst>
          </p:cNvPr>
          <p:cNvSpPr>
            <a:spLocks noGrp="1"/>
          </p:cNvSpPr>
          <p:nvPr>
            <p:ph sz="half" idx="2"/>
          </p:nvPr>
        </p:nvSpPr>
        <p:spPr>
          <a:xfrm>
            <a:off x="5597174"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C94AAD8-D444-410E-98EC-47076908FA37}"/>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6" name="Footer Placeholder 5">
            <a:extLst>
              <a:ext uri="{FF2B5EF4-FFF2-40B4-BE49-F238E27FC236}">
                <a16:creationId xmlns:a16="http://schemas.microsoft.com/office/drawing/2014/main" id="{E072F01E-6867-4604-8B58-F65BCC820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3D87-0EC8-43C7-9D1B-46DB5212931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07893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05AE-70FD-4CEE-BDFB-D5C0A3D3595C}"/>
              </a:ext>
            </a:extLst>
          </p:cNvPr>
          <p:cNvSpPr>
            <a:spLocks noGrp="1"/>
          </p:cNvSpPr>
          <p:nvPr>
            <p:ph type="title"/>
          </p:nvPr>
        </p:nvSpPr>
        <p:spPr>
          <a:xfrm>
            <a:off x="966745" y="960120"/>
            <a:ext cx="9196928" cy="106070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F9091E2-4532-4D16-827E-4DB0688FD829}"/>
              </a:ext>
            </a:extLst>
          </p:cNvPr>
          <p:cNvSpPr>
            <a:spLocks noGrp="1"/>
          </p:cNvSpPr>
          <p:nvPr>
            <p:ph type="body" idx="1"/>
          </p:nvPr>
        </p:nvSpPr>
        <p:spPr>
          <a:xfrm>
            <a:off x="967153" y="2062842"/>
            <a:ext cx="4445899"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752B53BE-9EDA-4D07-A042-0D101FAB9A87}"/>
              </a:ext>
            </a:extLst>
          </p:cNvPr>
          <p:cNvSpPr>
            <a:spLocks noGrp="1"/>
          </p:cNvSpPr>
          <p:nvPr>
            <p:ph sz="half" idx="2"/>
          </p:nvPr>
        </p:nvSpPr>
        <p:spPr>
          <a:xfrm>
            <a:off x="966745" y="2882837"/>
            <a:ext cx="4446642"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1DFDFC1-7510-4F8E-A831-ABA33D977ACA}"/>
              </a:ext>
            </a:extLst>
          </p:cNvPr>
          <p:cNvSpPr>
            <a:spLocks noGrp="1"/>
          </p:cNvSpPr>
          <p:nvPr>
            <p:ph type="body" sz="quarter" idx="3"/>
          </p:nvPr>
        </p:nvSpPr>
        <p:spPr>
          <a:xfrm>
            <a:off x="5725280" y="2062842"/>
            <a:ext cx="4467794"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A42F0-9A48-4946-8BA8-394CBF01A056}"/>
              </a:ext>
            </a:extLst>
          </p:cNvPr>
          <p:cNvSpPr>
            <a:spLocks noGrp="1"/>
          </p:cNvSpPr>
          <p:nvPr>
            <p:ph sz="quarter" idx="4"/>
          </p:nvPr>
        </p:nvSpPr>
        <p:spPr>
          <a:xfrm>
            <a:off x="5724868" y="2882837"/>
            <a:ext cx="4468541"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00FC563-D319-494F-AA63-0BDF1D25E5D4}"/>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8" name="Footer Placeholder 7">
            <a:extLst>
              <a:ext uri="{FF2B5EF4-FFF2-40B4-BE49-F238E27FC236}">
                <a16:creationId xmlns:a16="http://schemas.microsoft.com/office/drawing/2014/main" id="{DD42F4FE-433A-42F6-8A73-AD843352B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575352-FC7F-4BA8-940F-2F920C2801B7}"/>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242108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3FB5-4B13-4412-9F42-62450D6AA1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C87ECA-0E5D-4DD2-B664-DF351875FE29}"/>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4" name="Footer Placeholder 3">
            <a:extLst>
              <a:ext uri="{FF2B5EF4-FFF2-40B4-BE49-F238E27FC236}">
                <a16:creationId xmlns:a16="http://schemas.microsoft.com/office/drawing/2014/main" id="{D4E2406B-A925-466A-AF79-D0A4E0EA41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1B050-D381-4E1A-88DD-361F0EE9DD96}"/>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08010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BF592-6A15-4999-ACFA-A535A113B25D}"/>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3" name="Footer Placeholder 2">
            <a:extLst>
              <a:ext uri="{FF2B5EF4-FFF2-40B4-BE49-F238E27FC236}">
                <a16:creationId xmlns:a16="http://schemas.microsoft.com/office/drawing/2014/main" id="{7819EFC1-AD45-4610-8FC6-2058F55E47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F506-CFF9-4BD2-8D76-3377927798E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606734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7674-EAFF-4CAE-A685-8AEA617D0655}"/>
              </a:ext>
            </a:extLst>
          </p:cNvPr>
          <p:cNvSpPr>
            <a:spLocks noGrp="1"/>
          </p:cNvSpPr>
          <p:nvPr>
            <p:ph type="title"/>
          </p:nvPr>
        </p:nvSpPr>
        <p:spPr>
          <a:xfrm>
            <a:off x="839788" y="1094014"/>
            <a:ext cx="3932237" cy="1436914"/>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DB3A185-E15D-46FD-A4FB-709A8B5D0BE3}"/>
              </a:ext>
            </a:extLst>
          </p:cNvPr>
          <p:cNvSpPr>
            <a:spLocks noGrp="1"/>
          </p:cNvSpPr>
          <p:nvPr>
            <p:ph idx="1"/>
          </p:nvPr>
        </p:nvSpPr>
        <p:spPr>
          <a:xfrm>
            <a:off x="5183188" y="1094014"/>
            <a:ext cx="6172200" cy="47670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4086F7-5F48-40D6-B4E3-1347EA21B0A8}"/>
              </a:ext>
            </a:extLst>
          </p:cNvPr>
          <p:cNvSpPr>
            <a:spLocks noGrp="1"/>
          </p:cNvSpPr>
          <p:nvPr>
            <p:ph type="body" sz="half" idx="2"/>
          </p:nvPr>
        </p:nvSpPr>
        <p:spPr>
          <a:xfrm>
            <a:off x="839788" y="2618012"/>
            <a:ext cx="3932237" cy="3250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EF4FC41-0A32-438D-9A47-F932AB492CBA}"/>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6" name="Footer Placeholder 5">
            <a:extLst>
              <a:ext uri="{FF2B5EF4-FFF2-40B4-BE49-F238E27FC236}">
                <a16:creationId xmlns:a16="http://schemas.microsoft.com/office/drawing/2014/main" id="{02F0F85D-CB6B-48E8-B56F-81472CE94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E120E-E239-4B93-AC67-210D23BD227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02409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F02C-5A08-45D4-AFE1-8EF0E6DECE4B}"/>
              </a:ext>
            </a:extLst>
          </p:cNvPr>
          <p:cNvSpPr>
            <a:spLocks noGrp="1"/>
          </p:cNvSpPr>
          <p:nvPr>
            <p:ph type="title"/>
          </p:nvPr>
        </p:nvSpPr>
        <p:spPr>
          <a:xfrm>
            <a:off x="839788" y="1065120"/>
            <a:ext cx="3932237" cy="1465806"/>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22EF863-20E6-4CF9-A179-0A2A52E5F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ECFB1A-5B7E-45DA-9713-0CD8E3121F4B}"/>
              </a:ext>
            </a:extLst>
          </p:cNvPr>
          <p:cNvSpPr>
            <a:spLocks noGrp="1"/>
          </p:cNvSpPr>
          <p:nvPr>
            <p:ph type="body" sz="half" idx="2"/>
          </p:nvPr>
        </p:nvSpPr>
        <p:spPr>
          <a:xfrm>
            <a:off x="839788" y="2618014"/>
            <a:ext cx="3932237" cy="32509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EFD67F-901E-4423-A48F-41F00ECA520B}"/>
              </a:ext>
            </a:extLst>
          </p:cNvPr>
          <p:cNvSpPr>
            <a:spLocks noGrp="1"/>
          </p:cNvSpPr>
          <p:nvPr>
            <p:ph type="dt" sz="half" idx="10"/>
          </p:nvPr>
        </p:nvSpPr>
        <p:spPr/>
        <p:txBody>
          <a:bodyPr/>
          <a:lstStyle/>
          <a:p>
            <a:fld id="{11008460-8B2F-4AAA-A4E2-10730069204C}" type="datetimeFigureOut">
              <a:rPr lang="en-US" smtClean="0"/>
              <a:t>4/24/2026</a:t>
            </a:fld>
            <a:endParaRPr lang="en-US"/>
          </a:p>
        </p:txBody>
      </p:sp>
      <p:sp>
        <p:nvSpPr>
          <p:cNvPr id="6" name="Footer Placeholder 5">
            <a:extLst>
              <a:ext uri="{FF2B5EF4-FFF2-40B4-BE49-F238E27FC236}">
                <a16:creationId xmlns:a16="http://schemas.microsoft.com/office/drawing/2014/main" id="{97B04982-0749-4F34-A4DB-DDC12BD4B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38447-AEAF-40D9-B3D3-94404C144AE9}"/>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381551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06359A-F1E3-49EE-BBC2-40888C4A3628}"/>
              </a:ext>
            </a:extLst>
          </p:cNvPr>
          <p:cNvGrpSpPr/>
          <p:nvPr/>
        </p:nvGrpSpPr>
        <p:grpSpPr>
          <a:xfrm>
            <a:off x="9265700" y="2026"/>
            <a:ext cx="2926300" cy="5030922"/>
            <a:chOff x="9265700" y="2026"/>
            <a:chExt cx="2926300" cy="5030922"/>
          </a:xfrm>
        </p:grpSpPr>
        <p:sp>
          <p:nvSpPr>
            <p:cNvPr id="8" name="Freeform: Shape 7">
              <a:extLst>
                <a:ext uri="{FF2B5EF4-FFF2-40B4-BE49-F238E27FC236}">
                  <a16:creationId xmlns:a16="http://schemas.microsoft.com/office/drawing/2014/main" id="{CED90C42-6A0F-48E8-BF96-7D3E2A395EC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DA0863A-55F7-4EB0-9451-F3EE4D65DBDB}"/>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FE7CFE2-40F6-44B2-8AAD-0C384EEFCF7E}"/>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9F0D6A17-AA80-4608-8660-8D1587A17704}"/>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Placeholder 1">
            <a:extLst>
              <a:ext uri="{FF2B5EF4-FFF2-40B4-BE49-F238E27FC236}">
                <a16:creationId xmlns:a16="http://schemas.microsoft.com/office/drawing/2014/main" id="{7E11B74D-DF90-4993-88AE-4D05C91F2A96}"/>
              </a:ext>
            </a:extLst>
          </p:cNvPr>
          <p:cNvSpPr>
            <a:spLocks noGrp="1"/>
          </p:cNvSpPr>
          <p:nvPr>
            <p:ph type="title"/>
          </p:nvPr>
        </p:nvSpPr>
        <p:spPr>
          <a:xfrm>
            <a:off x="966744" y="959587"/>
            <a:ext cx="9076329" cy="106427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79B3DE9-A495-4E75-819D-E0B2E5505072}"/>
              </a:ext>
            </a:extLst>
          </p:cNvPr>
          <p:cNvSpPr>
            <a:spLocks noGrp="1"/>
          </p:cNvSpPr>
          <p:nvPr>
            <p:ph type="body" idx="1"/>
          </p:nvPr>
        </p:nvSpPr>
        <p:spPr>
          <a:xfrm>
            <a:off x="966744" y="2248257"/>
            <a:ext cx="9076329" cy="36501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02430AC-DB07-423B-A52A-0065639AFE68}"/>
              </a:ext>
            </a:extLst>
          </p:cNvPr>
          <p:cNvSpPr>
            <a:spLocks noGrp="1"/>
          </p:cNvSpPr>
          <p:nvPr>
            <p:ph type="dt" sz="half" idx="2"/>
          </p:nvPr>
        </p:nvSpPr>
        <p:spPr>
          <a:xfrm>
            <a:off x="8266975" y="6356350"/>
            <a:ext cx="2960914"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11008460-8B2F-4AAA-A4E2-10730069204C}" type="datetimeFigureOut">
              <a:rPr lang="en-US" smtClean="0"/>
              <a:pPr/>
              <a:t>4/24/2026</a:t>
            </a:fld>
            <a:endParaRPr lang="en-US" dirty="0"/>
          </a:p>
        </p:txBody>
      </p:sp>
      <p:sp>
        <p:nvSpPr>
          <p:cNvPr id="5" name="Footer Placeholder 4">
            <a:extLst>
              <a:ext uri="{FF2B5EF4-FFF2-40B4-BE49-F238E27FC236}">
                <a16:creationId xmlns:a16="http://schemas.microsoft.com/office/drawing/2014/main" id="{485FAFC9-FA18-4C55-8C92-B17603CAEEDC}"/>
              </a:ext>
            </a:extLst>
          </p:cNvPr>
          <p:cNvSpPr>
            <a:spLocks noGrp="1"/>
          </p:cNvSpPr>
          <p:nvPr>
            <p:ph type="ftr" sz="quarter" idx="3"/>
          </p:nvPr>
        </p:nvSpPr>
        <p:spPr>
          <a:xfrm>
            <a:off x="966745" y="501128"/>
            <a:ext cx="3311342" cy="365125"/>
          </a:xfrm>
          <a:prstGeom prst="rect">
            <a:avLst/>
          </a:prstGeom>
        </p:spPr>
        <p:txBody>
          <a:bodyPr vert="horz" lIns="91440" tIns="45720" rIns="91440" bIns="45720" rtlCol="0" anchor="ctr"/>
          <a:lstStyle>
            <a:lvl1pPr algn="l">
              <a:defRPr sz="1000" i="0">
                <a:solidFill>
                  <a:schemeClr val="tx2">
                    <a:alpha val="85000"/>
                  </a:schemeClr>
                </a:solidFill>
              </a:defRPr>
            </a:lvl1pPr>
          </a:lstStyle>
          <a:p>
            <a:endParaRPr lang="en-US" dirty="0"/>
          </a:p>
        </p:txBody>
      </p:sp>
      <p:sp>
        <p:nvSpPr>
          <p:cNvPr id="6" name="Slide Number Placeholder 5">
            <a:extLst>
              <a:ext uri="{FF2B5EF4-FFF2-40B4-BE49-F238E27FC236}">
                <a16:creationId xmlns:a16="http://schemas.microsoft.com/office/drawing/2014/main" id="{67D5A493-61FB-4764-90B6-8CC218A781C9}"/>
              </a:ext>
            </a:extLst>
          </p:cNvPr>
          <p:cNvSpPr>
            <a:spLocks noGrp="1"/>
          </p:cNvSpPr>
          <p:nvPr>
            <p:ph type="sldNum" sz="quarter" idx="4"/>
          </p:nvPr>
        </p:nvSpPr>
        <p:spPr>
          <a:xfrm>
            <a:off x="11239498" y="6356350"/>
            <a:ext cx="515479"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262776357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18" r:id="rId6"/>
    <p:sldLayoutId id="2147483714" r:id="rId7"/>
    <p:sldLayoutId id="2147483715" r:id="rId8"/>
    <p:sldLayoutId id="2147483716" r:id="rId9"/>
    <p:sldLayoutId id="2147483717" r:id="rId10"/>
    <p:sldLayoutId id="2147483719"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pngall.com/sleep-png"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id="{42195A83-AA4F-FE4B-AFEA-5A5576C39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Εικόνα 3" descr="Εικόνα που περιέχει anime, Κινούμενα σχέδια, εικονογράφηση, clipart&#10;&#10;Το περιεχόμενο που δημιουργείται από ΑΙ μπορεί να μην είναι σωστό.">
            <a:extLst>
              <a:ext uri="{FF2B5EF4-FFF2-40B4-BE49-F238E27FC236}">
                <a16:creationId xmlns:a16="http://schemas.microsoft.com/office/drawing/2014/main" id="{A02617CB-D9B7-CCB4-200C-0DE963D09DF4}"/>
              </a:ext>
            </a:extLst>
          </p:cNvPr>
          <p:cNvPicPr>
            <a:picLocks noChangeAspect="1"/>
          </p:cNvPicPr>
          <p:nvPr/>
        </p:nvPicPr>
        <p:blipFill>
          <a:blip r:embed="rId2"/>
          <a:srcRect t="1993" b="21215"/>
          <a:stretch>
            <a:fillRect/>
          </a:stretch>
        </p:blipFill>
        <p:spPr>
          <a:xfrm>
            <a:off x="20" y="10"/>
            <a:ext cx="12191979" cy="6857989"/>
          </a:xfrm>
          <a:prstGeom prst="rect">
            <a:avLst/>
          </a:prstGeom>
        </p:spPr>
      </p:pic>
      <p:sp useBgFill="1">
        <p:nvSpPr>
          <p:cNvPr id="17" name="Freeform: Shape 10">
            <a:extLst>
              <a:ext uri="{FF2B5EF4-FFF2-40B4-BE49-F238E27FC236}">
                <a16:creationId xmlns:a16="http://schemas.microsoft.com/office/drawing/2014/main" id="{4AF0997A-7C0F-4AD2-BA90-5FE341A17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57594"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p:cNvSpPr>
            <a:spLocks noGrp="1"/>
          </p:cNvSpPr>
          <p:nvPr>
            <p:ph type="ctrTitle"/>
          </p:nvPr>
        </p:nvSpPr>
        <p:spPr>
          <a:xfrm>
            <a:off x="4521389" y="1826096"/>
            <a:ext cx="3149221" cy="2142699"/>
          </a:xfrm>
        </p:spPr>
        <p:txBody>
          <a:bodyPr anchor="b">
            <a:normAutofit/>
          </a:bodyPr>
          <a:lstStyle/>
          <a:p>
            <a:pPr algn="ctr"/>
            <a:r>
              <a:rPr lang="el-GR" sz="4000"/>
              <a:t>΄ΥΠΝΟΣ &amp; ΥΓΕΙΑ</a:t>
            </a:r>
            <a:endParaRPr lang="el-GR" sz="4000" dirty="0"/>
          </a:p>
        </p:txBody>
      </p:sp>
      <p:sp>
        <p:nvSpPr>
          <p:cNvPr id="3" name="Υπότιτλος 2"/>
          <p:cNvSpPr>
            <a:spLocks noGrp="1"/>
          </p:cNvSpPr>
          <p:nvPr>
            <p:ph type="subTitle" idx="1"/>
          </p:nvPr>
        </p:nvSpPr>
        <p:spPr>
          <a:xfrm>
            <a:off x="4642513" y="4196605"/>
            <a:ext cx="2906973" cy="948601"/>
          </a:xfrm>
        </p:spPr>
        <p:txBody>
          <a:bodyPr anchor="t">
            <a:normAutofit/>
          </a:bodyPr>
          <a:lstStyle/>
          <a:p>
            <a:pPr algn="ctr"/>
            <a:r>
              <a:rPr lang="el-GR" sz="1600" i="1"/>
              <a:t>ΜΑΡΙΑ ΘΕΟΔΩΡΟΠΟΥΛΟΥ</a:t>
            </a:r>
          </a:p>
        </p:txBody>
      </p:sp>
      <p:sp>
        <p:nvSpPr>
          <p:cNvPr id="18" name="Freeform: Shape 12">
            <a:extLst>
              <a:ext uri="{FF2B5EF4-FFF2-40B4-BE49-F238E27FC236}">
                <a16:creationId xmlns:a16="http://schemas.microsoft.com/office/drawing/2014/main" id="{72E67446-732B-4F72-8560-6FABB6CB2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88826"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2512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A3BDBDE-DCBB-6907-64D3-856E73FD1F0E}"/>
              </a:ext>
            </a:extLst>
          </p:cNvPr>
          <p:cNvSpPr>
            <a:spLocks noGrp="1"/>
          </p:cNvSpPr>
          <p:nvPr>
            <p:ph idx="1"/>
          </p:nvPr>
        </p:nvSpPr>
        <p:spPr>
          <a:xfrm>
            <a:off x="966744" y="948375"/>
            <a:ext cx="9076329" cy="4950037"/>
          </a:xfrm>
        </p:spPr>
        <p:txBody>
          <a:bodyPr vert="horz" lIns="91440" tIns="45720" rIns="91440" bIns="45720" rtlCol="0" anchor="t">
            <a:normAutofit/>
          </a:bodyPr>
          <a:lstStyle/>
          <a:p>
            <a:pPr marL="0" indent="0" algn="just">
              <a:buNone/>
            </a:pPr>
            <a:r>
              <a:rPr lang="el-GR">
                <a:ea typeface="+mn-lt"/>
                <a:cs typeface="+mn-lt"/>
              </a:rPr>
              <a:t>Η μετάβαση από την παιδική στην εφηβική ηλικία επηρεάζει την διάρκεια και την ποιότητα του ύπνου. Ο ύπνος ξεκινάει αργότερα και διαρκεί περισσότερο τις πρωινές ώρες. Οι αλλαγές που σχετίζονται με τον ύπνο προκαλούνται από τις ορμόνες. Αυτός είναι ο λόγος για τον οποίο τα προβλήματα ύπνου μπορεί να αυξηθούν κατά τη διάρκεια της εφηβείας.</a:t>
            </a:r>
            <a:endParaRPr lang="el-GR"/>
          </a:p>
        </p:txBody>
      </p:sp>
      <p:pic>
        <p:nvPicPr>
          <p:cNvPr id="4" name="Εικόνα 3" descr="Εικόνα που περιέχει θηλαστικό, clipart, εικονογράφηση, σχεδίαση&#10;&#10;Το περιεχόμενο που δημιουργείται από ΑΙ μπορεί να μην είναι σωστό.">
            <a:extLst>
              <a:ext uri="{FF2B5EF4-FFF2-40B4-BE49-F238E27FC236}">
                <a16:creationId xmlns:a16="http://schemas.microsoft.com/office/drawing/2014/main" id="{ADC2E49E-FB27-4CA7-0328-309901F75F7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6096000" y="2566987"/>
            <a:ext cx="5165912" cy="3135967"/>
          </a:xfrm>
          <a:prstGeom prst="rect">
            <a:avLst/>
          </a:prstGeom>
        </p:spPr>
      </p:pic>
    </p:spTree>
    <p:extLst>
      <p:ext uri="{BB962C8B-B14F-4D97-AF65-F5344CB8AC3E}">
        <p14:creationId xmlns:p14="http://schemas.microsoft.com/office/powerpoint/2010/main" val="1300976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B506E7-ABD8-3247-919C-E175542D5C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D68A71F6-C71D-756F-8A1E-B3C1C42BFEB6}"/>
              </a:ext>
            </a:extLst>
          </p:cNvPr>
          <p:cNvSpPr>
            <a:spLocks noGrp="1"/>
          </p:cNvSpPr>
          <p:nvPr>
            <p:ph idx="1"/>
          </p:nvPr>
        </p:nvSpPr>
        <p:spPr>
          <a:xfrm>
            <a:off x="950687" y="1365624"/>
            <a:ext cx="5523754" cy="4532346"/>
          </a:xfrm>
        </p:spPr>
        <p:txBody>
          <a:bodyPr vert="horz" lIns="91440" tIns="45720" rIns="91440" bIns="45720" rtlCol="0" anchor="t">
            <a:normAutofit/>
          </a:bodyPr>
          <a:lstStyle/>
          <a:p>
            <a:pPr marL="0" indent="0" algn="just">
              <a:lnSpc>
                <a:spcPct val="100000"/>
              </a:lnSpc>
              <a:buNone/>
            </a:pPr>
            <a:r>
              <a:rPr lang="el-GR">
                <a:ea typeface="+mn-lt"/>
                <a:cs typeface="+mn-lt"/>
              </a:rPr>
              <a:t>Ο/Η έφηβος/έφηβη χρειάζεται 8–10 ώρες ύπνου την ημέρα. Η σωματική και πνευματική δραστηριότητα αυξάνει τη διάρκεια του ύπνου. Έρευνες έχουν δείξει ότι ο επαρκής και ποιοτικός ύπνος για τους/τις νέους/νέες είναι πολύ σημαντικός παράγοντας για την ψυχική ευεξία τους. Ο κακής ποιότητας ύπνος συνδέεται με προβλήματα ψυχικής υγείας, όπως την κατάθλιψη, το άγχος και το στρες στους νέους. </a:t>
            </a:r>
            <a:endParaRPr lang="el-GR"/>
          </a:p>
        </p:txBody>
      </p:sp>
      <p:sp>
        <p:nvSpPr>
          <p:cNvPr id="11" name="Freeform: Shape 10">
            <a:extLst>
              <a:ext uri="{FF2B5EF4-FFF2-40B4-BE49-F238E27FC236}">
                <a16:creationId xmlns:a16="http://schemas.microsoft.com/office/drawing/2014/main" id="{CA208933-0228-467B-9AE1-0A3227F578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18922" y="1296427"/>
            <a:ext cx="3152219" cy="426514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37">
            <a:extLst>
              <a:ext uri="{FF2B5EF4-FFF2-40B4-BE49-F238E27FC236}">
                <a16:creationId xmlns:a16="http://schemas.microsoft.com/office/drawing/2014/main" id="{27DB7ADC-3567-214C-BEBE-57A5D6A89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71063" y="1366978"/>
            <a:ext cx="3047936" cy="4124044"/>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solidFill>
            <a:srgbClr val="FFFFFF"/>
          </a:solidFill>
          <a:ln w="25400"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Εικόνα 3" descr="Εικόνα που περιέχει clipart, καρτούν, εικονογράφηση&#10;&#10;Το περιεχόμενο που δημιουργείται από ΑΙ μπορεί να μην είναι σωστό.">
            <a:extLst>
              <a:ext uri="{FF2B5EF4-FFF2-40B4-BE49-F238E27FC236}">
                <a16:creationId xmlns:a16="http://schemas.microsoft.com/office/drawing/2014/main" id="{F3657C77-72E3-BB91-AEAF-7FB7D782F01F}"/>
              </a:ext>
            </a:extLst>
          </p:cNvPr>
          <p:cNvPicPr>
            <a:picLocks noChangeAspect="1"/>
          </p:cNvPicPr>
          <p:nvPr/>
        </p:nvPicPr>
        <p:blipFill>
          <a:blip r:embed="rId2"/>
          <a:stretch>
            <a:fillRect/>
          </a:stretch>
        </p:blipFill>
        <p:spPr>
          <a:xfrm>
            <a:off x="8084662" y="2336834"/>
            <a:ext cx="2220737" cy="2184332"/>
          </a:xfrm>
          <a:prstGeom prst="rect">
            <a:avLst/>
          </a:prstGeom>
        </p:spPr>
      </p:pic>
    </p:spTree>
    <p:extLst>
      <p:ext uri="{BB962C8B-B14F-4D97-AF65-F5344CB8AC3E}">
        <p14:creationId xmlns:p14="http://schemas.microsoft.com/office/powerpoint/2010/main" val="353890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A6E92F6-1D16-96E4-41C9-9F2FB8D3FEB4}"/>
              </a:ext>
            </a:extLst>
          </p:cNvPr>
          <p:cNvSpPr>
            <a:spLocks noGrp="1"/>
          </p:cNvSpPr>
          <p:nvPr>
            <p:ph idx="1"/>
          </p:nvPr>
        </p:nvSpPr>
        <p:spPr/>
        <p:txBody>
          <a:bodyPr vert="horz" lIns="91440" tIns="45720" rIns="91440" bIns="45720" rtlCol="0" anchor="t">
            <a:normAutofit/>
          </a:bodyPr>
          <a:lstStyle/>
          <a:p>
            <a:pPr marL="0" indent="0" algn="just">
              <a:buNone/>
            </a:pPr>
            <a:r>
              <a:rPr lang="el-GR">
                <a:ea typeface="+mn-lt"/>
                <a:cs typeface="+mn-lt"/>
              </a:rPr>
              <a:t>Ο ποιοτικός ύπνος βοηθά τους/τις νέους/νέες να διατηρούν θετική διάθεση και να μειώνουν τα συμπτώματα κατάθλιψης και άγχους. Είναι σημαντικός για τη μνήμη και τις λοιπές γνωστικές διεργασίες, όπως η μάθηση. Επιπλέον, ο ύπνος επηρεάζει την ανάπτυξη, καθώς οι αυξητικές ορμόνες εκκρίνονται κατά τη διάρκεια του ύπνου. </a:t>
            </a:r>
            <a:endParaRPr lang="el-GR"/>
          </a:p>
        </p:txBody>
      </p:sp>
    </p:spTree>
    <p:extLst>
      <p:ext uri="{BB962C8B-B14F-4D97-AF65-F5344CB8AC3E}">
        <p14:creationId xmlns:p14="http://schemas.microsoft.com/office/powerpoint/2010/main" val="309760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D6303D-70E9-4437-65DD-5E0966FEB7C7}"/>
              </a:ext>
            </a:extLst>
          </p:cNvPr>
          <p:cNvSpPr>
            <a:spLocks noGrp="1"/>
          </p:cNvSpPr>
          <p:nvPr>
            <p:ph type="title"/>
          </p:nvPr>
        </p:nvSpPr>
        <p:spPr/>
        <p:txBody>
          <a:bodyPr/>
          <a:lstStyle/>
          <a:p>
            <a:r>
              <a:rPr lang="el-GR" sz="2000"/>
              <a:t>Μερικά παραδείγματα για την προαγωγή του καλού ύπνου:</a:t>
            </a:r>
            <a:endParaRPr lang="el-GR"/>
          </a:p>
        </p:txBody>
      </p:sp>
      <p:sp>
        <p:nvSpPr>
          <p:cNvPr id="3" name="Θέση περιεχομένου 2">
            <a:extLst>
              <a:ext uri="{FF2B5EF4-FFF2-40B4-BE49-F238E27FC236}">
                <a16:creationId xmlns:a16="http://schemas.microsoft.com/office/drawing/2014/main" id="{5CC2C178-AD4A-B9DF-1E26-F8935FC218AE}"/>
              </a:ext>
            </a:extLst>
          </p:cNvPr>
          <p:cNvSpPr>
            <a:spLocks noGrp="1"/>
          </p:cNvSpPr>
          <p:nvPr>
            <p:ph idx="1"/>
          </p:nvPr>
        </p:nvSpPr>
        <p:spPr/>
        <p:txBody>
          <a:bodyPr vert="horz" lIns="91440" tIns="45720" rIns="91440" bIns="45720" rtlCol="0" anchor="t">
            <a:normAutofit/>
          </a:bodyPr>
          <a:lstStyle/>
          <a:p>
            <a:pPr marL="0" indent="0" algn="just">
              <a:buNone/>
            </a:pPr>
            <a:r>
              <a:rPr lang="el-GR">
                <a:ea typeface="+mn-lt"/>
                <a:cs typeface="+mn-lt"/>
              </a:rPr>
              <a:t>• Πηγαίνετε για ύπνο και ξυπνήστε περίπου την ίδια ώρα κάθε μέρα.</a:t>
            </a:r>
            <a:endParaRPr lang="el-GR"/>
          </a:p>
          <a:p>
            <a:pPr marL="0" indent="0" algn="just">
              <a:buNone/>
            </a:pPr>
            <a:r>
              <a:rPr lang="el-GR">
                <a:ea typeface="+mn-lt"/>
                <a:cs typeface="+mn-lt"/>
              </a:rPr>
              <a:t>• Αποφύγετε τη χρήση κινητών τηλεφώνων ή tablet λίγο πριν από τον ύπνο. </a:t>
            </a:r>
          </a:p>
          <a:p>
            <a:pPr marL="0" indent="0" algn="just">
              <a:buNone/>
            </a:pPr>
            <a:r>
              <a:rPr lang="el-GR">
                <a:ea typeface="+mn-lt"/>
                <a:cs typeface="+mn-lt"/>
              </a:rPr>
              <a:t>• Προσπαθήστε να αποφορτίσετε το μυαλό σας και αποφύγετε να κάνετε εργασίες λίγο πριν από τον ύπνο. </a:t>
            </a:r>
          </a:p>
          <a:p>
            <a:pPr marL="0" indent="0" algn="just">
              <a:buNone/>
            </a:pPr>
            <a:r>
              <a:rPr lang="el-GR">
                <a:ea typeface="+mn-lt"/>
                <a:cs typeface="+mn-lt"/>
              </a:rPr>
              <a:t>• Η άσκηση βελτιώνει τον ύπνο, αλλά η έντονη άσκηση λίγο πριν από τον ύπνο δεν είναι ωφέλιμη. </a:t>
            </a:r>
          </a:p>
          <a:p>
            <a:pPr marL="0" indent="0" algn="just">
              <a:buNone/>
            </a:pPr>
            <a:r>
              <a:rPr lang="el-GR">
                <a:ea typeface="+mn-lt"/>
                <a:cs typeface="+mn-lt"/>
              </a:rPr>
              <a:t>• Αποφύγετε τα καφεϊνούχα ποτά, όπως τον καφέ, τα ενεργειακά ποτά ή τα αναψυκτικά Ή τα βαριά φαγητά πριν από τον ύπνο. </a:t>
            </a:r>
            <a:endParaRPr lang="el-GR"/>
          </a:p>
        </p:txBody>
      </p:sp>
    </p:spTree>
    <p:extLst>
      <p:ext uri="{BB962C8B-B14F-4D97-AF65-F5344CB8AC3E}">
        <p14:creationId xmlns:p14="http://schemas.microsoft.com/office/powerpoint/2010/main" val="3900195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E71876-A339-1A66-6F4F-7459F1FD97F3}"/>
              </a:ext>
            </a:extLst>
          </p:cNvPr>
          <p:cNvSpPr>
            <a:spLocks noGrp="1"/>
          </p:cNvSpPr>
          <p:nvPr>
            <p:ph type="title"/>
          </p:nvPr>
        </p:nvSpPr>
        <p:spPr/>
        <p:txBody>
          <a:bodyPr/>
          <a:lstStyle/>
          <a:p>
            <a:r>
              <a:rPr lang="el-GR"/>
              <a:t>Δραστηριότητα για το σπίτι!</a:t>
            </a:r>
          </a:p>
        </p:txBody>
      </p:sp>
      <p:sp>
        <p:nvSpPr>
          <p:cNvPr id="3" name="Θέση περιεχομένου 2">
            <a:extLst>
              <a:ext uri="{FF2B5EF4-FFF2-40B4-BE49-F238E27FC236}">
                <a16:creationId xmlns:a16="http://schemas.microsoft.com/office/drawing/2014/main" id="{83E51339-8BEE-CB69-5B98-FB67EBCF765B}"/>
              </a:ext>
            </a:extLst>
          </p:cNvPr>
          <p:cNvSpPr>
            <a:spLocks noGrp="1"/>
          </p:cNvSpPr>
          <p:nvPr>
            <p:ph idx="1"/>
          </p:nvPr>
        </p:nvSpPr>
        <p:spPr/>
        <p:txBody>
          <a:bodyPr vert="horz" lIns="91440" tIns="45720" rIns="91440" bIns="45720" rtlCol="0" anchor="t">
            <a:normAutofit/>
          </a:bodyPr>
          <a:lstStyle/>
          <a:p>
            <a:pPr marL="0" indent="0" algn="just">
              <a:buNone/>
            </a:pPr>
            <a:r>
              <a:rPr lang="el-GR">
                <a:ea typeface="+mn-lt"/>
                <a:cs typeface="+mn-lt"/>
              </a:rPr>
              <a:t>Κάθε μαθητής/μαθήτρια πηγαίνει και βρίσκει ένα μέρος όπου νιώθει γαλήνη και ηρεμία. Καθώς χαλαρώνει στον δικό του/της χώρο, παρατηρεί τις διάφορες αισθήσεις γύρω του. Καταγράφει τρία διαφορετικά πράγματα που μπορεί να ακούσει, τρία πράγματα που μπορεί να δει, τρία πράγματα που μπορεί να μυρίσει και τρία πράγματα που μπορεί να νιώσει με την αίσθηση της αφής. Στη συνέχεια, όλοι/-ες οι μαθητές/μαθήτριες επιστρέφουν στην τάξη και συνοψίζουν τις εντυπώσεις τους και τι αποκόμισαν από τη δραστηριότητα (τα σημεία, τις αισθήσεις, τα συναισθήματα). Σε αυτή την άσκηση, οι μαθητές/ μαθήτριες συνειδητοποιούν τι τους βοηθάει να χαλαρώνουν, και πώς να καταλαβαίνουν τους/τις συμμαθητές/συμμαθήτριες τους.</a:t>
            </a:r>
            <a:endParaRPr lang="el-GR"/>
          </a:p>
        </p:txBody>
      </p:sp>
    </p:spTree>
    <p:extLst>
      <p:ext uri="{BB962C8B-B14F-4D97-AF65-F5344CB8AC3E}">
        <p14:creationId xmlns:p14="http://schemas.microsoft.com/office/powerpoint/2010/main" val="1019096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EF8F19-4934-C738-AB09-3E982F49D8B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3CE2FB6-F5DE-77EA-3CF4-345D3E8AA9FB}"/>
              </a:ext>
            </a:extLst>
          </p:cNvPr>
          <p:cNvSpPr>
            <a:spLocks noGrp="1"/>
          </p:cNvSpPr>
          <p:nvPr>
            <p:ph idx="1"/>
          </p:nvPr>
        </p:nvSpPr>
        <p:spPr/>
        <p:txBody>
          <a:bodyPr vert="horz" lIns="91440" tIns="45720" rIns="91440" bIns="45720" rtlCol="0" anchor="t">
            <a:normAutofit/>
          </a:bodyPr>
          <a:lstStyle/>
          <a:p>
            <a:pPr marL="0" indent="0" algn="ctr">
              <a:buNone/>
            </a:pPr>
            <a:r>
              <a:rPr lang="el-GR" sz="3200"/>
              <a:t>ΕΥΧΑΡΙΣΤΩ ΓΙΑ ΤΗΝ ΠΡΟΣΟΧΗ ΣΑΣ!</a:t>
            </a:r>
            <a:endParaRPr lang="el-GR" dirty="0"/>
          </a:p>
        </p:txBody>
      </p:sp>
    </p:spTree>
    <p:extLst>
      <p:ext uri="{BB962C8B-B14F-4D97-AF65-F5344CB8AC3E}">
        <p14:creationId xmlns:p14="http://schemas.microsoft.com/office/powerpoint/2010/main" val="3879347633"/>
      </p:ext>
    </p:extLst>
  </p:cSld>
  <p:clrMapOvr>
    <a:masterClrMapping/>
  </p:clrMapOvr>
</p:sld>
</file>

<file path=ppt/theme/theme1.xml><?xml version="1.0" encoding="utf-8"?>
<a:theme xmlns:a="http://schemas.openxmlformats.org/drawingml/2006/main" name="MarrakeshVTI">
  <a:themeElements>
    <a:clrScheme name="Marrakesh">
      <a:dk1>
        <a:srgbClr val="000000"/>
      </a:dk1>
      <a:lt1>
        <a:srgbClr val="FFFFFF"/>
      </a:lt1>
      <a:dk2>
        <a:srgbClr val="431C30"/>
      </a:dk2>
      <a:lt2>
        <a:srgbClr val="F3F0EF"/>
      </a:lt2>
      <a:accent1>
        <a:srgbClr val="B35B55"/>
      </a:accent1>
      <a:accent2>
        <a:srgbClr val="CF7E6C"/>
      </a:accent2>
      <a:accent3>
        <a:srgbClr val="CA8F58"/>
      </a:accent3>
      <a:accent4>
        <a:srgbClr val="A97C54"/>
      </a:accent4>
      <a:accent5>
        <a:srgbClr val="917E45"/>
      </a:accent5>
      <a:accent6>
        <a:srgbClr val="647576"/>
      </a:accent6>
      <a:hlink>
        <a:srgbClr val="A25872"/>
      </a:hlink>
      <a:folHlink>
        <a:srgbClr val="667A7E"/>
      </a:folHlink>
    </a:clrScheme>
    <a:fontScheme name="Goudy">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rakeshVTI" id="{DCD97A9B-DAE4-42FA-B2F9-0A5C34F43D6C}" vid="{A7163F41-974B-4A88-831F-D9DFFFE40CEC}"/>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MarrakeshVTI</vt:lpstr>
      <vt:lpstr>΄ΥΠΝΟΣ &amp; ΥΓΕΙΑ</vt:lpstr>
      <vt:lpstr>Παρουσίαση του PowerPoint</vt:lpstr>
      <vt:lpstr>Παρουσίαση του PowerPoint</vt:lpstr>
      <vt:lpstr>Παρουσίαση του PowerPoint</vt:lpstr>
      <vt:lpstr>Μερικά παραδείγματα για την προαγωγή του καλού ύπνου:</vt:lpstr>
      <vt:lpstr>Δραστηριότητα για το σπίτι!</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48</cp:revision>
  <dcterms:created xsi:type="dcterms:W3CDTF">2026-04-24T18:35:45Z</dcterms:created>
  <dcterms:modified xsi:type="dcterms:W3CDTF">2026-04-24T18:47:32Z</dcterms:modified>
</cp:coreProperties>
</file>