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ABE93D-A062-4B2F-8CC0-45AF0BEEF2E0}" v="236" dt="2026-04-21T18:38:39.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dirty="0"/>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dirty="0"/>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A068949A-688B-4AED-AA8E-F203BA3310F5}" type="datetimeFigureOut">
              <a:rPr lang="en-US" dirty="0"/>
              <a:t>4/21/2026</a:t>
            </a:fld>
            <a:endParaRPr lang="en-US" dirty="0"/>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523011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16F30231-6059-4AF0-B828-13FEB68C6E43}" type="datetimeFigureOut">
              <a:rPr lang="en-US" dirty="0"/>
              <a:t>4/21/2026</a:t>
            </a:fld>
            <a:endParaRPr lang="en-US" dirty="0"/>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275062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5906E087-9EB9-42E7-B62A-9B8FE3556101}" type="datetimeFigureOut">
              <a:rPr lang="en-US" dirty="0"/>
              <a:t>4/21/2026</a:t>
            </a:fld>
            <a:endParaRPr lang="en-US" dirty="0"/>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3831136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10C57B2A-1291-46F4-B4CC-8BAFDF935B56}" type="datetimeFigureOut">
              <a:rPr lang="en-US" dirty="0"/>
              <a:t>4/21/2026</a:t>
            </a:fld>
            <a:endParaRPr lang="en-US" dirty="0"/>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1635331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2E76B3B4-A63D-42FA-B9D1-41D36384F384}" type="datetimeFigureOut">
              <a:rPr lang="en-US" dirty="0"/>
              <a:t>4/21/2026</a:t>
            </a:fld>
            <a:endParaRPr lang="en-US" dirty="0"/>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27573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1BBF0803-F60A-46DD-B88E-307855619A34}" type="datetimeFigureOut">
              <a:rPr lang="en-US" dirty="0"/>
              <a:t>4/21/2026</a:t>
            </a:fld>
            <a:endParaRPr lang="en-US" dirty="0"/>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2511600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583B4245-B7F0-48F5-9A59-408A637F0829}" type="datetimeFigureOut">
              <a:rPr lang="en-US" dirty="0"/>
              <a:t>4/21/2026</a:t>
            </a:fld>
            <a:endParaRPr lang="en-US" dirty="0"/>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2232621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C1A9FBFC-AFD0-49F7-9AAB-86AF5F4471C2}" type="datetimeFigureOut">
              <a:rPr lang="en-US" dirty="0"/>
              <a:t>4/21/2026</a:t>
            </a:fld>
            <a:endParaRPr lang="en-US" dirty="0"/>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2358769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46DAEFA3-A6B6-4916-BD87-2F7F0B6DE4AC}" type="datetimeFigureOut">
              <a:rPr lang="en-US" dirty="0"/>
              <a:t>4/21/2026</a:t>
            </a:fld>
            <a:endParaRPr lang="en-US" dirty="0"/>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3978766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3D928FE2-E902-4B86-B2C7-4AE6B54CDB70}" type="datetimeFigureOut">
              <a:rPr lang="en-US" dirty="0"/>
              <a:t>4/21/2026</a:t>
            </a:fld>
            <a:endParaRPr lang="en-US" dirty="0"/>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2702681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E8674E58-F253-4E0F-B41E-2DC0E51ABEA1}" type="datetimeFigureOut">
              <a:rPr lang="en-US" dirty="0"/>
              <a:t>4/21/2026</a:t>
            </a:fld>
            <a:endParaRPr lang="en-US" dirty="0"/>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24578CCF-2EC4-44CB-A694-F6F6E59A3985}" type="slidenum">
              <a:rPr lang="en-US" dirty="0"/>
              <a:t>‹#›</a:t>
            </a:fld>
            <a:endParaRPr lang="en-US" dirty="0"/>
          </a:p>
        </p:txBody>
      </p:sp>
    </p:spTree>
    <p:extLst>
      <p:ext uri="{BB962C8B-B14F-4D97-AF65-F5344CB8AC3E}">
        <p14:creationId xmlns:p14="http://schemas.microsoft.com/office/powerpoint/2010/main" val="1599418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p:nvPr/>
          </p:nvSpPr>
          <p:spPr bwMode="auto">
            <a:xfrm rot="5400000">
              <a:off x="11108009" y="6718576"/>
              <a:ext cx="131153" cy="88130"/>
            </a:xfrm>
            <a:custGeom>
              <a:avLst/>
              <a:gdLst/>
              <a:ahLst/>
              <a:cxnLst/>
              <a:rect l="0" t="0" r="r" b="b"/>
              <a:pathLst>
                <a:path w="40" h="29">
                  <a:moveTo>
                    <a:pt x="26" y="0"/>
                  </a:moveTo>
                  <a:cubicBezTo>
                    <a:pt x="34" y="0"/>
                    <a:pt x="40" y="10"/>
                    <a:pt x="39" y="20"/>
                  </a:cubicBezTo>
                  <a:cubicBezTo>
                    <a:pt x="17" y="29"/>
                    <a:pt x="0" y="10"/>
                    <a:pt x="26" y="0"/>
                  </a:cubicBezTo>
                  <a:close/>
                </a:path>
              </a:pathLst>
            </a:custGeom>
            <a:grpFill/>
            <a:ln>
              <a:noFill/>
            </a:ln>
          </p:spPr>
        </p:sp>
        <p:sp>
          <p:nvSpPr>
            <p:cNvPr id="9" name="Freeform 10">
              <a:extLst>
                <a:ext uri="{FF2B5EF4-FFF2-40B4-BE49-F238E27FC236}">
                  <a16:creationId xmlns:a16="http://schemas.microsoft.com/office/drawing/2014/main" id="{8B1E8DB8-017D-454E-849F-EE5742849FD4}"/>
                </a:ext>
              </a:extLst>
            </p:cNvPr>
            <p:cNvSpPr/>
            <p:nvPr/>
          </p:nvSpPr>
          <p:spPr bwMode="auto">
            <a:xfrm rot="5400000">
              <a:off x="11475034" y="77813"/>
              <a:ext cx="138242" cy="88130"/>
            </a:xfrm>
            <a:custGeom>
              <a:avLst/>
              <a:gdLst/>
              <a:ahLst/>
              <a:cxnLst/>
              <a:rect l="0" t="0" r="r" b="b"/>
              <a:pathLst>
                <a:path w="42" h="29">
                  <a:moveTo>
                    <a:pt x="22" y="0"/>
                  </a:moveTo>
                  <a:cubicBezTo>
                    <a:pt x="42" y="7"/>
                    <a:pt x="28" y="29"/>
                    <a:pt x="14" y="25"/>
                  </a:cubicBezTo>
                  <a:cubicBezTo>
                    <a:pt x="0" y="18"/>
                    <a:pt x="8" y="1"/>
                    <a:pt x="22" y="0"/>
                  </a:cubicBezTo>
                  <a:close/>
                </a:path>
              </a:pathLst>
            </a:custGeom>
            <a:grpFill/>
            <a:ln>
              <a:noFill/>
            </a:ln>
          </p:spPr>
        </p:sp>
        <p:sp>
          <p:nvSpPr>
            <p:cNvPr id="10" name="Freeform 15">
              <a:extLst>
                <a:ext uri="{FF2B5EF4-FFF2-40B4-BE49-F238E27FC236}">
                  <a16:creationId xmlns:a16="http://schemas.microsoft.com/office/drawing/2014/main" id="{16D80E5D-5099-41C4-A80A-1B1538C382FC}"/>
                </a:ext>
              </a:extLst>
            </p:cNvPr>
            <p:cNvSpPr/>
            <p:nvPr/>
          </p:nvSpPr>
          <p:spPr bwMode="auto">
            <a:xfrm rot="5400000">
              <a:off x="11478964" y="592010"/>
              <a:ext cx="121406" cy="72626"/>
            </a:xfrm>
            <a:custGeom>
              <a:avLst/>
              <a:gdLst/>
              <a:ahLst/>
              <a:cxnLst/>
              <a:rect l="0" t="0" r="r" b="b"/>
              <a:pathLst>
                <a:path w="37" h="24">
                  <a:moveTo>
                    <a:pt x="16" y="0"/>
                  </a:moveTo>
                  <a:cubicBezTo>
                    <a:pt x="37" y="6"/>
                    <a:pt x="30" y="20"/>
                    <a:pt x="11" y="24"/>
                  </a:cubicBezTo>
                  <a:cubicBezTo>
                    <a:pt x="0" y="17"/>
                    <a:pt x="5" y="3"/>
                    <a:pt x="16" y="0"/>
                  </a:cubicBezTo>
                  <a:close/>
                </a:path>
              </a:pathLst>
            </a:custGeom>
            <a:grpFill/>
            <a:ln>
              <a:noFill/>
            </a:ln>
          </p:spPr>
        </p:sp>
        <p:sp>
          <p:nvSpPr>
            <p:cNvPr id="11" name="Freeform 18">
              <a:extLst>
                <a:ext uri="{FF2B5EF4-FFF2-40B4-BE49-F238E27FC236}">
                  <a16:creationId xmlns:a16="http://schemas.microsoft.com/office/drawing/2014/main" id="{947751E1-E2F4-467E-B547-3BD4BAB7F560}"/>
                </a:ext>
              </a:extLst>
            </p:cNvPr>
            <p:cNvSpPr/>
            <p:nvPr/>
          </p:nvSpPr>
          <p:spPr bwMode="auto">
            <a:xfrm rot="5400000">
              <a:off x="11482378" y="335267"/>
              <a:ext cx="138242" cy="78339"/>
            </a:xfrm>
            <a:custGeom>
              <a:avLst/>
              <a:gdLst/>
              <a:ahLst/>
              <a:cxnLst/>
              <a:rect l="0" t="0" r="r" b="b"/>
              <a:pathLst>
                <a:path w="42" h="26">
                  <a:moveTo>
                    <a:pt x="6" y="6"/>
                  </a:moveTo>
                  <a:cubicBezTo>
                    <a:pt x="25" y="0"/>
                    <a:pt x="42" y="17"/>
                    <a:pt x="21" y="26"/>
                  </a:cubicBezTo>
                  <a:cubicBezTo>
                    <a:pt x="9" y="26"/>
                    <a:pt x="0" y="16"/>
                    <a:pt x="6" y="6"/>
                  </a:cubicBezTo>
                  <a:close/>
                </a:path>
              </a:pathLst>
            </a:custGeom>
            <a:grpFill/>
            <a:ln>
              <a:noFill/>
            </a:ln>
          </p:spPr>
        </p:sp>
        <p:sp>
          <p:nvSpPr>
            <p:cNvPr id="12" name="Freeform 19">
              <a:extLst>
                <a:ext uri="{FF2B5EF4-FFF2-40B4-BE49-F238E27FC236}">
                  <a16:creationId xmlns:a16="http://schemas.microsoft.com/office/drawing/2014/main" id="{55D8869B-B701-4268-9856-876345C8AE3F}"/>
                </a:ext>
              </a:extLst>
            </p:cNvPr>
            <p:cNvSpPr/>
            <p:nvPr/>
          </p:nvSpPr>
          <p:spPr bwMode="auto">
            <a:xfrm rot="5400000">
              <a:off x="11407714" y="2021691"/>
              <a:ext cx="124951" cy="69362"/>
            </a:xfrm>
            <a:custGeom>
              <a:avLst/>
              <a:gdLst/>
              <a:ahLst/>
              <a:cxnLst/>
              <a:rect l="0" t="0" r="r" b="b"/>
              <a:pathLst>
                <a:path w="38" h="23">
                  <a:moveTo>
                    <a:pt x="16" y="0"/>
                  </a:moveTo>
                  <a:cubicBezTo>
                    <a:pt x="38" y="8"/>
                    <a:pt x="31" y="18"/>
                    <a:pt x="10" y="23"/>
                  </a:cubicBezTo>
                  <a:cubicBezTo>
                    <a:pt x="0" y="16"/>
                    <a:pt x="4" y="3"/>
                    <a:pt x="16" y="0"/>
                  </a:cubicBezTo>
                  <a:close/>
                </a:path>
              </a:pathLst>
            </a:custGeom>
            <a:grpFill/>
            <a:ln>
              <a:noFill/>
            </a:ln>
          </p:spPr>
        </p:sp>
        <p:sp>
          <p:nvSpPr>
            <p:cNvPr id="13" name="Freeform 20">
              <a:extLst>
                <a:ext uri="{FF2B5EF4-FFF2-40B4-BE49-F238E27FC236}">
                  <a16:creationId xmlns:a16="http://schemas.microsoft.com/office/drawing/2014/main" id="{A25CA59C-849F-4CE4-A9B0-293F98DE2C7C}"/>
                </a:ext>
              </a:extLst>
            </p:cNvPr>
            <p:cNvSpPr/>
            <p:nvPr/>
          </p:nvSpPr>
          <p:spPr bwMode="auto">
            <a:xfrm rot="5400000">
              <a:off x="11414629" y="2272420"/>
              <a:ext cx="128495" cy="78339"/>
            </a:xfrm>
            <a:custGeom>
              <a:avLst/>
              <a:gdLst/>
              <a:ahLst/>
              <a:cxnLst/>
              <a:rect l="0" t="0" r="r" b="b"/>
              <a:pathLst>
                <a:path w="39" h="26">
                  <a:moveTo>
                    <a:pt x="24" y="0"/>
                  </a:moveTo>
                  <a:cubicBezTo>
                    <a:pt x="39" y="3"/>
                    <a:pt x="36" y="26"/>
                    <a:pt x="20" y="26"/>
                  </a:cubicBezTo>
                  <a:cubicBezTo>
                    <a:pt x="0" y="18"/>
                    <a:pt x="3" y="3"/>
                    <a:pt x="24" y="0"/>
                  </a:cubicBezTo>
                  <a:close/>
                </a:path>
              </a:pathLst>
            </a:custGeom>
            <a:grpFill/>
            <a:ln>
              <a:noFill/>
            </a:ln>
          </p:spPr>
        </p:sp>
        <p:sp>
          <p:nvSpPr>
            <p:cNvPr id="14" name="Freeform 22">
              <a:extLst>
                <a:ext uri="{FF2B5EF4-FFF2-40B4-BE49-F238E27FC236}">
                  <a16:creationId xmlns:a16="http://schemas.microsoft.com/office/drawing/2014/main" id="{FE000DB1-AAA1-4BFF-8F14-53624C2F9E0B}"/>
                </a:ext>
              </a:extLst>
            </p:cNvPr>
            <p:cNvSpPr/>
            <p:nvPr/>
          </p:nvSpPr>
          <p:spPr bwMode="auto">
            <a:xfrm rot="5400000">
              <a:off x="11426398" y="1049544"/>
              <a:ext cx="150648" cy="99554"/>
            </a:xfrm>
            <a:custGeom>
              <a:avLst/>
              <a:gdLst/>
              <a:ahLst/>
              <a:cxnLst/>
              <a:rect l="0" t="0" r="r" b="b"/>
              <a:pathLst>
                <a:path w="46" h="33">
                  <a:moveTo>
                    <a:pt x="26" y="0"/>
                  </a:moveTo>
                  <a:cubicBezTo>
                    <a:pt x="29" y="0"/>
                    <a:pt x="46" y="16"/>
                    <a:pt x="38" y="22"/>
                  </a:cubicBezTo>
                  <a:cubicBezTo>
                    <a:pt x="16" y="33"/>
                    <a:pt x="0" y="5"/>
                    <a:pt x="26" y="0"/>
                  </a:cubicBezTo>
                  <a:close/>
                </a:path>
              </a:pathLst>
            </a:custGeom>
            <a:grpFill/>
            <a:ln>
              <a:noFill/>
            </a:ln>
          </p:spPr>
        </p:sp>
        <p:sp>
          <p:nvSpPr>
            <p:cNvPr id="15" name="Freeform 23">
              <a:extLst>
                <a:ext uri="{FF2B5EF4-FFF2-40B4-BE49-F238E27FC236}">
                  <a16:creationId xmlns:a16="http://schemas.microsoft.com/office/drawing/2014/main" id="{5EEFBC14-7E5B-47B2-B5E3-E90991F89191}"/>
                </a:ext>
              </a:extLst>
            </p:cNvPr>
            <p:cNvSpPr/>
            <p:nvPr/>
          </p:nvSpPr>
          <p:spPr bwMode="auto">
            <a:xfrm rot="5400000">
              <a:off x="11440085" y="836978"/>
              <a:ext cx="134697" cy="81603"/>
            </a:xfrm>
            <a:custGeom>
              <a:avLst/>
              <a:gdLst/>
              <a:ahLst/>
              <a:cxnLst/>
              <a:rect l="0" t="0" r="r" b="b"/>
              <a:pathLst>
                <a:path w="41" h="27">
                  <a:moveTo>
                    <a:pt x="19" y="0"/>
                  </a:moveTo>
                  <a:cubicBezTo>
                    <a:pt x="41" y="10"/>
                    <a:pt x="28" y="27"/>
                    <a:pt x="8" y="20"/>
                  </a:cubicBezTo>
                  <a:cubicBezTo>
                    <a:pt x="0" y="8"/>
                    <a:pt x="7" y="2"/>
                    <a:pt x="19" y="0"/>
                  </a:cubicBezTo>
                  <a:close/>
                </a:path>
              </a:pathLst>
            </a:custGeom>
            <a:grpFill/>
            <a:ln>
              <a:noFill/>
            </a:ln>
          </p:spPr>
        </p:sp>
        <p:sp>
          <p:nvSpPr>
            <p:cNvPr id="16" name="Freeform 26">
              <a:extLst>
                <a:ext uri="{FF2B5EF4-FFF2-40B4-BE49-F238E27FC236}">
                  <a16:creationId xmlns:a16="http://schemas.microsoft.com/office/drawing/2014/main" id="{00AFF6E4-A34A-4FD3-8C57-BB96114822D1}"/>
                </a:ext>
              </a:extLst>
            </p:cNvPr>
            <p:cNvSpPr/>
            <p:nvPr/>
          </p:nvSpPr>
          <p:spPr bwMode="auto">
            <a:xfrm rot="5400000">
              <a:off x="11427309" y="1320685"/>
              <a:ext cx="127608" cy="78339"/>
            </a:xfrm>
            <a:custGeom>
              <a:avLst/>
              <a:gdLst/>
              <a:ahLst/>
              <a:cxnLst/>
              <a:rect l="0" t="0" r="r" b="b"/>
              <a:pathLst>
                <a:path w="39" h="26">
                  <a:moveTo>
                    <a:pt x="24" y="0"/>
                  </a:moveTo>
                  <a:cubicBezTo>
                    <a:pt x="39" y="2"/>
                    <a:pt x="36" y="26"/>
                    <a:pt x="20" y="25"/>
                  </a:cubicBezTo>
                  <a:cubicBezTo>
                    <a:pt x="0" y="18"/>
                    <a:pt x="3" y="3"/>
                    <a:pt x="24" y="0"/>
                  </a:cubicBezTo>
                  <a:close/>
                </a:path>
              </a:pathLst>
            </a:custGeom>
            <a:grpFill/>
            <a:ln>
              <a:noFill/>
            </a:ln>
          </p:spPr>
        </p:sp>
        <p:sp>
          <p:nvSpPr>
            <p:cNvPr id="17" name="Freeform 27">
              <a:extLst>
                <a:ext uri="{FF2B5EF4-FFF2-40B4-BE49-F238E27FC236}">
                  <a16:creationId xmlns:a16="http://schemas.microsoft.com/office/drawing/2014/main" id="{C63A8474-C075-4441-A0B3-52286EA50093}"/>
                </a:ext>
              </a:extLst>
            </p:cNvPr>
            <p:cNvSpPr/>
            <p:nvPr/>
          </p:nvSpPr>
          <p:spPr bwMode="auto">
            <a:xfrm rot="5400000">
              <a:off x="11407470" y="1778440"/>
              <a:ext cx="131153" cy="93843"/>
            </a:xfrm>
            <a:custGeom>
              <a:avLst/>
              <a:gdLst/>
              <a:ahLst/>
              <a:cxnLst/>
              <a:rect l="0" t="0" r="r" b="b"/>
              <a:pathLst>
                <a:path w="40" h="31">
                  <a:moveTo>
                    <a:pt x="22" y="0"/>
                  </a:moveTo>
                  <a:cubicBezTo>
                    <a:pt x="39" y="3"/>
                    <a:pt x="40" y="31"/>
                    <a:pt x="16" y="25"/>
                  </a:cubicBezTo>
                  <a:cubicBezTo>
                    <a:pt x="0" y="7"/>
                    <a:pt x="13" y="4"/>
                    <a:pt x="22" y="0"/>
                  </a:cubicBezTo>
                  <a:close/>
                </a:path>
              </a:pathLst>
            </a:custGeom>
            <a:grpFill/>
            <a:ln>
              <a:noFill/>
            </a:ln>
          </p:spPr>
        </p:sp>
        <p:sp>
          <p:nvSpPr>
            <p:cNvPr id="18" name="Freeform 28">
              <a:extLst>
                <a:ext uri="{FF2B5EF4-FFF2-40B4-BE49-F238E27FC236}">
                  <a16:creationId xmlns:a16="http://schemas.microsoft.com/office/drawing/2014/main" id="{35DA4698-A2ED-4512-8887-F12D3F14372A}"/>
                </a:ext>
              </a:extLst>
            </p:cNvPr>
            <p:cNvSpPr/>
            <p:nvPr/>
          </p:nvSpPr>
          <p:spPr bwMode="auto">
            <a:xfrm rot="5400000">
              <a:off x="11404869" y="1535195"/>
              <a:ext cx="127608" cy="69362"/>
            </a:xfrm>
            <a:custGeom>
              <a:avLst/>
              <a:gdLst/>
              <a:ahLst/>
              <a:cxnLst/>
              <a:rect l="0" t="0" r="r" b="b"/>
              <a:pathLst>
                <a:path w="39" h="23">
                  <a:moveTo>
                    <a:pt x="16" y="0"/>
                  </a:moveTo>
                  <a:cubicBezTo>
                    <a:pt x="39" y="7"/>
                    <a:pt x="31" y="17"/>
                    <a:pt x="11" y="23"/>
                  </a:cubicBezTo>
                  <a:cubicBezTo>
                    <a:pt x="0" y="16"/>
                    <a:pt x="4" y="2"/>
                    <a:pt x="16" y="0"/>
                  </a:cubicBezTo>
                  <a:close/>
                </a:path>
              </a:pathLst>
            </a:custGeom>
            <a:grpFill/>
            <a:ln>
              <a:noFill/>
            </a:ln>
          </p:spPr>
        </p:sp>
        <p:sp>
          <p:nvSpPr>
            <p:cNvPr id="19" name="Freeform 30">
              <a:extLst>
                <a:ext uri="{FF2B5EF4-FFF2-40B4-BE49-F238E27FC236}">
                  <a16:creationId xmlns:a16="http://schemas.microsoft.com/office/drawing/2014/main" id="{3358E118-D590-4E50-B21C-6CDAA1CCAFCB}"/>
                </a:ext>
              </a:extLst>
            </p:cNvPr>
            <p:cNvSpPr/>
            <p:nvPr/>
          </p:nvSpPr>
          <p:spPr bwMode="auto">
            <a:xfrm rot="5400000">
              <a:off x="11480119" y="1078297"/>
              <a:ext cx="9748" cy="5712"/>
            </a:xfrm>
            <a:custGeom>
              <a:avLst/>
              <a:gdLst/>
              <a:ahLst/>
              <a:cxnLst/>
              <a:rect l="0" t="0" r="r" b="b"/>
              <a:pathLst>
                <a:path w="3" h="2">
                  <a:moveTo>
                    <a:pt x="1" y="0"/>
                  </a:moveTo>
                  <a:cubicBezTo>
                    <a:pt x="2" y="1"/>
                    <a:pt x="3" y="2"/>
                    <a:pt x="2" y="2"/>
                  </a:cubicBezTo>
                  <a:cubicBezTo>
                    <a:pt x="1" y="2"/>
                    <a:pt x="0" y="1"/>
                    <a:pt x="1" y="0"/>
                  </a:cubicBezTo>
                  <a:close/>
                </a:path>
              </a:pathLst>
            </a:custGeom>
            <a:grpFill/>
            <a:ln>
              <a:noFill/>
            </a:ln>
          </p:spPr>
        </p:sp>
        <p:sp>
          <p:nvSpPr>
            <p:cNvPr id="20" name="Freeform 43">
              <a:extLst>
                <a:ext uri="{FF2B5EF4-FFF2-40B4-BE49-F238E27FC236}">
                  <a16:creationId xmlns:a16="http://schemas.microsoft.com/office/drawing/2014/main" id="{F1EE889E-60FF-423F-ADCB-6CBEE853A040}"/>
                </a:ext>
              </a:extLst>
            </p:cNvPr>
            <p:cNvSpPr/>
            <p:nvPr/>
          </p:nvSpPr>
          <p:spPr bwMode="auto">
            <a:xfrm rot="5400000">
              <a:off x="11194111" y="860614"/>
              <a:ext cx="143559" cy="75075"/>
            </a:xfrm>
            <a:custGeom>
              <a:avLst/>
              <a:gdLst/>
              <a:ahLst/>
              <a:cxnLst/>
              <a:rect l="0" t="0" r="r" b="b"/>
              <a:pathLst>
                <a:path w="44" h="25">
                  <a:moveTo>
                    <a:pt x="28" y="0"/>
                  </a:moveTo>
                  <a:cubicBezTo>
                    <a:pt x="44" y="2"/>
                    <a:pt x="38" y="22"/>
                    <a:pt x="25" y="25"/>
                  </a:cubicBezTo>
                  <a:cubicBezTo>
                    <a:pt x="0" y="25"/>
                    <a:pt x="9" y="5"/>
                    <a:pt x="28" y="0"/>
                  </a:cubicBezTo>
                  <a:close/>
                </a:path>
              </a:pathLst>
            </a:custGeom>
            <a:grpFill/>
            <a:ln>
              <a:noFill/>
            </a:ln>
          </p:spPr>
        </p:sp>
        <p:sp>
          <p:nvSpPr>
            <p:cNvPr id="21" name="Freeform 51">
              <a:extLst>
                <a:ext uri="{FF2B5EF4-FFF2-40B4-BE49-F238E27FC236}">
                  <a16:creationId xmlns:a16="http://schemas.microsoft.com/office/drawing/2014/main" id="{A4AA0634-0A7C-4A35-8EB7-775200F129FD}"/>
                </a:ext>
              </a:extLst>
            </p:cNvPr>
            <p:cNvSpPr/>
            <p:nvPr/>
          </p:nvSpPr>
          <p:spPr bwMode="auto">
            <a:xfrm rot="5400000">
              <a:off x="11167080" y="1015030"/>
              <a:ext cx="115202" cy="90579"/>
            </a:xfrm>
            <a:custGeom>
              <a:avLst/>
              <a:gdLst/>
              <a:ahLst/>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sp>
        <p:sp>
          <p:nvSpPr>
            <p:cNvPr id="22" name="Freeform 52">
              <a:extLst>
                <a:ext uri="{FF2B5EF4-FFF2-40B4-BE49-F238E27FC236}">
                  <a16:creationId xmlns:a16="http://schemas.microsoft.com/office/drawing/2014/main" id="{EBA21558-CAC3-445C-8882-5D4A0C6D2A0E}"/>
                </a:ext>
              </a:extLst>
            </p:cNvPr>
            <p:cNvSpPr/>
            <p:nvPr/>
          </p:nvSpPr>
          <p:spPr bwMode="auto">
            <a:xfrm rot="5400000">
              <a:off x="11164085" y="450599"/>
              <a:ext cx="118747" cy="81603"/>
            </a:xfrm>
            <a:custGeom>
              <a:avLst/>
              <a:gdLst/>
              <a:ahLst/>
              <a:cxnLst/>
              <a:rect l="0" t="0" r="r" b="b"/>
              <a:pathLst>
                <a:path w="36" h="27">
                  <a:moveTo>
                    <a:pt x="21" y="0"/>
                  </a:moveTo>
                  <a:cubicBezTo>
                    <a:pt x="33" y="3"/>
                    <a:pt x="36" y="23"/>
                    <a:pt x="22" y="27"/>
                  </a:cubicBezTo>
                  <a:cubicBezTo>
                    <a:pt x="3" y="25"/>
                    <a:pt x="0" y="1"/>
                    <a:pt x="21" y="0"/>
                  </a:cubicBezTo>
                  <a:close/>
                </a:path>
              </a:pathLst>
            </a:custGeom>
            <a:grpFill/>
            <a:ln>
              <a:noFill/>
            </a:ln>
          </p:spPr>
        </p:sp>
        <p:sp>
          <p:nvSpPr>
            <p:cNvPr id="23" name="Freeform 53">
              <a:extLst>
                <a:ext uri="{FF2B5EF4-FFF2-40B4-BE49-F238E27FC236}">
                  <a16:creationId xmlns:a16="http://schemas.microsoft.com/office/drawing/2014/main" id="{2E9415F1-5D31-4C25-9E26-203EEF500877}"/>
                </a:ext>
              </a:extLst>
            </p:cNvPr>
            <p:cNvSpPr/>
            <p:nvPr/>
          </p:nvSpPr>
          <p:spPr bwMode="auto">
            <a:xfrm rot="5400000">
              <a:off x="11155166" y="1253803"/>
              <a:ext cx="127608" cy="79154"/>
            </a:xfrm>
            <a:custGeom>
              <a:avLst/>
              <a:gdLst/>
              <a:ahLst/>
              <a:cxnLst/>
              <a:rect l="0" t="0" r="r" b="b"/>
              <a:pathLst>
                <a:path w="39" h="26">
                  <a:moveTo>
                    <a:pt x="24" y="0"/>
                  </a:moveTo>
                  <a:cubicBezTo>
                    <a:pt x="39" y="3"/>
                    <a:pt x="36" y="26"/>
                    <a:pt x="20" y="26"/>
                  </a:cubicBezTo>
                  <a:cubicBezTo>
                    <a:pt x="0" y="18"/>
                    <a:pt x="3" y="3"/>
                    <a:pt x="24" y="0"/>
                  </a:cubicBezTo>
                  <a:close/>
                </a:path>
              </a:pathLst>
            </a:custGeom>
            <a:grpFill/>
            <a:ln>
              <a:noFill/>
            </a:ln>
          </p:spPr>
        </p:sp>
        <p:sp>
          <p:nvSpPr>
            <p:cNvPr id="24" name="Freeform 54">
              <a:extLst>
                <a:ext uri="{FF2B5EF4-FFF2-40B4-BE49-F238E27FC236}">
                  <a16:creationId xmlns:a16="http://schemas.microsoft.com/office/drawing/2014/main" id="{622FC1F6-879A-45BA-8752-08020C39CE29}"/>
                </a:ext>
              </a:extLst>
            </p:cNvPr>
            <p:cNvSpPr/>
            <p:nvPr/>
          </p:nvSpPr>
          <p:spPr bwMode="auto">
            <a:xfrm rot="5400000">
              <a:off x="11141013" y="614227"/>
              <a:ext cx="134697" cy="105266"/>
            </a:xfrm>
            <a:custGeom>
              <a:avLst/>
              <a:gdLst/>
              <a:ahLst/>
              <a:cxnLst/>
              <a:rect l="0" t="0" r="r" b="b"/>
              <a:pathLst>
                <a:path w="41" h="35">
                  <a:moveTo>
                    <a:pt x="28" y="2"/>
                  </a:moveTo>
                  <a:cubicBezTo>
                    <a:pt x="37" y="0"/>
                    <a:pt x="41" y="13"/>
                    <a:pt x="40" y="21"/>
                  </a:cubicBezTo>
                  <a:cubicBezTo>
                    <a:pt x="22" y="35"/>
                    <a:pt x="0" y="10"/>
                    <a:pt x="28" y="2"/>
                  </a:cubicBezTo>
                  <a:close/>
                </a:path>
              </a:pathLst>
            </a:custGeom>
            <a:grpFill/>
            <a:ln>
              <a:noFill/>
            </a:ln>
          </p:spPr>
        </p:sp>
        <p:sp>
          <p:nvSpPr>
            <p:cNvPr id="25" name="Freeform 55">
              <a:extLst>
                <a:ext uri="{FF2B5EF4-FFF2-40B4-BE49-F238E27FC236}">
                  <a16:creationId xmlns:a16="http://schemas.microsoft.com/office/drawing/2014/main" id="{BA09826C-58E2-48C5-9666-333326C2CA44}"/>
                </a:ext>
              </a:extLst>
            </p:cNvPr>
            <p:cNvSpPr/>
            <p:nvPr/>
          </p:nvSpPr>
          <p:spPr bwMode="auto">
            <a:xfrm rot="5400000">
              <a:off x="11155026" y="1463404"/>
              <a:ext cx="131153" cy="69362"/>
            </a:xfrm>
            <a:custGeom>
              <a:avLst/>
              <a:gdLst/>
              <a:ahLst/>
              <a:cxnLst/>
              <a:rect l="0" t="0" r="r" b="b"/>
              <a:pathLst>
                <a:path w="40" h="23">
                  <a:moveTo>
                    <a:pt x="24" y="0"/>
                  </a:moveTo>
                  <a:cubicBezTo>
                    <a:pt x="40" y="0"/>
                    <a:pt x="38" y="20"/>
                    <a:pt x="25" y="23"/>
                  </a:cubicBezTo>
                  <a:cubicBezTo>
                    <a:pt x="0" y="22"/>
                    <a:pt x="6" y="3"/>
                    <a:pt x="24" y="0"/>
                  </a:cubicBezTo>
                  <a:close/>
                </a:path>
              </a:pathLst>
            </a:custGeom>
            <a:grpFill/>
            <a:ln>
              <a:noFill/>
            </a:ln>
          </p:spPr>
        </p:sp>
        <p:sp>
          <p:nvSpPr>
            <p:cNvPr id="26" name="Freeform 56">
              <a:extLst>
                <a:ext uri="{FF2B5EF4-FFF2-40B4-BE49-F238E27FC236}">
                  <a16:creationId xmlns:a16="http://schemas.microsoft.com/office/drawing/2014/main" id="{A6D3555F-4EA1-4EA7-9D08-2D75CE51927B}"/>
                </a:ext>
              </a:extLst>
            </p:cNvPr>
            <p:cNvSpPr/>
            <p:nvPr/>
          </p:nvSpPr>
          <p:spPr bwMode="auto">
            <a:xfrm rot="5400000">
              <a:off x="11101585" y="2335317"/>
              <a:ext cx="128495" cy="72626"/>
            </a:xfrm>
            <a:custGeom>
              <a:avLst/>
              <a:gdLst/>
              <a:ahLst/>
              <a:cxnLst/>
              <a:rect l="0" t="0" r="r" b="b"/>
              <a:pathLst>
                <a:path w="39" h="24">
                  <a:moveTo>
                    <a:pt x="21" y="0"/>
                  </a:moveTo>
                  <a:cubicBezTo>
                    <a:pt x="37" y="0"/>
                    <a:pt x="39" y="23"/>
                    <a:pt x="22" y="24"/>
                  </a:cubicBezTo>
                  <a:cubicBezTo>
                    <a:pt x="7" y="22"/>
                    <a:pt x="0" y="5"/>
                    <a:pt x="21" y="0"/>
                  </a:cubicBezTo>
                  <a:close/>
                </a:path>
              </a:pathLst>
            </a:custGeom>
            <a:grpFill/>
            <a:ln>
              <a:noFill/>
            </a:ln>
          </p:spPr>
        </p:sp>
        <p:sp>
          <p:nvSpPr>
            <p:cNvPr id="27" name="Freeform 57">
              <a:extLst>
                <a:ext uri="{FF2B5EF4-FFF2-40B4-BE49-F238E27FC236}">
                  <a16:creationId xmlns:a16="http://schemas.microsoft.com/office/drawing/2014/main" id="{60FA20E8-EDAA-4310-B870-97807901AC18}"/>
                </a:ext>
              </a:extLst>
            </p:cNvPr>
            <p:cNvSpPr/>
            <p:nvPr/>
          </p:nvSpPr>
          <p:spPr bwMode="auto">
            <a:xfrm rot="5400000">
              <a:off x="11141175" y="1673149"/>
              <a:ext cx="140901" cy="93843"/>
            </a:xfrm>
            <a:custGeom>
              <a:avLst/>
              <a:gdLst/>
              <a:ahLst/>
              <a:cxnLst/>
              <a:rect l="0" t="0" r="r" b="b"/>
              <a:pathLst>
                <a:path w="43" h="31">
                  <a:moveTo>
                    <a:pt x="27" y="3"/>
                  </a:moveTo>
                  <a:cubicBezTo>
                    <a:pt x="35" y="0"/>
                    <a:pt x="43" y="17"/>
                    <a:pt x="40" y="23"/>
                  </a:cubicBezTo>
                  <a:cubicBezTo>
                    <a:pt x="21" y="31"/>
                    <a:pt x="0" y="15"/>
                    <a:pt x="27" y="3"/>
                  </a:cubicBezTo>
                  <a:close/>
                </a:path>
              </a:pathLst>
            </a:custGeom>
            <a:grpFill/>
            <a:ln>
              <a:noFill/>
            </a:ln>
          </p:spPr>
        </p:sp>
        <p:sp>
          <p:nvSpPr>
            <p:cNvPr id="28" name="Freeform 59">
              <a:extLst>
                <a:ext uri="{FF2B5EF4-FFF2-40B4-BE49-F238E27FC236}">
                  <a16:creationId xmlns:a16="http://schemas.microsoft.com/office/drawing/2014/main" id="{F5552AA2-C2AB-4D59-B6EF-E8E5EE110E52}"/>
                </a:ext>
              </a:extLst>
            </p:cNvPr>
            <p:cNvSpPr/>
            <p:nvPr/>
          </p:nvSpPr>
          <p:spPr bwMode="auto">
            <a:xfrm rot="5400000">
              <a:off x="11120625" y="255502"/>
              <a:ext cx="124063" cy="78339"/>
            </a:xfrm>
            <a:custGeom>
              <a:avLst/>
              <a:gdLst/>
              <a:ahLst/>
              <a:cxnLst/>
              <a:rect l="0" t="0" r="r" b="b"/>
              <a:pathLst>
                <a:path w="38" h="26">
                  <a:moveTo>
                    <a:pt x="22" y="0"/>
                  </a:moveTo>
                  <a:cubicBezTo>
                    <a:pt x="38" y="3"/>
                    <a:pt x="33" y="25"/>
                    <a:pt x="18" y="26"/>
                  </a:cubicBezTo>
                  <a:cubicBezTo>
                    <a:pt x="0" y="20"/>
                    <a:pt x="6" y="3"/>
                    <a:pt x="22" y="0"/>
                  </a:cubicBezTo>
                  <a:close/>
                </a:path>
              </a:pathLst>
            </a:custGeom>
            <a:grpFill/>
            <a:ln>
              <a:noFill/>
            </a:ln>
          </p:spPr>
        </p:sp>
        <p:sp>
          <p:nvSpPr>
            <p:cNvPr id="29" name="Freeform 60">
              <a:extLst>
                <a:ext uri="{FF2B5EF4-FFF2-40B4-BE49-F238E27FC236}">
                  <a16:creationId xmlns:a16="http://schemas.microsoft.com/office/drawing/2014/main" id="{0BA267D0-8F6B-4803-B948-70E29B4587EB}"/>
                </a:ext>
              </a:extLst>
            </p:cNvPr>
            <p:cNvSpPr/>
            <p:nvPr/>
          </p:nvSpPr>
          <p:spPr bwMode="auto">
            <a:xfrm rot="5400000">
              <a:off x="11115856" y="1902943"/>
              <a:ext cx="131153" cy="69362"/>
            </a:xfrm>
            <a:custGeom>
              <a:avLst/>
              <a:gdLst/>
              <a:ahLst/>
              <a:cxnLst/>
              <a:rect l="0" t="0" r="r" b="b"/>
              <a:pathLst>
                <a:path w="40" h="23">
                  <a:moveTo>
                    <a:pt x="24" y="0"/>
                  </a:moveTo>
                  <a:cubicBezTo>
                    <a:pt x="40" y="0"/>
                    <a:pt x="38" y="20"/>
                    <a:pt x="25" y="23"/>
                  </a:cubicBezTo>
                  <a:cubicBezTo>
                    <a:pt x="0" y="22"/>
                    <a:pt x="6" y="4"/>
                    <a:pt x="24" y="0"/>
                  </a:cubicBezTo>
                  <a:close/>
                </a:path>
              </a:pathLst>
            </a:custGeom>
            <a:grpFill/>
            <a:ln>
              <a:noFill/>
            </a:ln>
          </p:spPr>
        </p:sp>
        <p:sp>
          <p:nvSpPr>
            <p:cNvPr id="30" name="Freeform 61">
              <a:extLst>
                <a:ext uri="{FF2B5EF4-FFF2-40B4-BE49-F238E27FC236}">
                  <a16:creationId xmlns:a16="http://schemas.microsoft.com/office/drawing/2014/main" id="{86E372A3-B9F4-4FEE-8B96-D9AD879E214E}"/>
                </a:ext>
              </a:extLst>
            </p:cNvPr>
            <p:cNvSpPr/>
            <p:nvPr/>
          </p:nvSpPr>
          <p:spPr bwMode="auto">
            <a:xfrm rot="5400000">
              <a:off x="11082153" y="2137303"/>
              <a:ext cx="137356" cy="99554"/>
            </a:xfrm>
            <a:custGeom>
              <a:avLst/>
              <a:gdLst/>
              <a:ahLst/>
              <a:cxnLst/>
              <a:rect l="0" t="0" r="r" b="b"/>
              <a:pathLst>
                <a:path w="42" h="33">
                  <a:moveTo>
                    <a:pt x="25" y="1"/>
                  </a:moveTo>
                  <a:cubicBezTo>
                    <a:pt x="42" y="14"/>
                    <a:pt x="15" y="33"/>
                    <a:pt x="4" y="19"/>
                  </a:cubicBezTo>
                  <a:cubicBezTo>
                    <a:pt x="0" y="5"/>
                    <a:pt x="16" y="0"/>
                    <a:pt x="25" y="1"/>
                  </a:cubicBezTo>
                  <a:close/>
                </a:path>
              </a:pathLst>
            </a:custGeom>
            <a:grpFill/>
            <a:ln>
              <a:noFill/>
            </a:ln>
          </p:spPr>
        </p:sp>
        <p:sp>
          <p:nvSpPr>
            <p:cNvPr id="31" name="Freeform 5">
              <a:extLst>
                <a:ext uri="{FF2B5EF4-FFF2-40B4-BE49-F238E27FC236}">
                  <a16:creationId xmlns:a16="http://schemas.microsoft.com/office/drawing/2014/main" id="{FF0C4564-5DA6-4224-A8B7-85CE1323DE8F}"/>
                </a:ext>
              </a:extLst>
            </p:cNvPr>
            <p:cNvSpPr/>
            <p:nvPr/>
          </p:nvSpPr>
          <p:spPr bwMode="auto">
            <a:xfrm rot="5400000">
              <a:off x="11410824" y="2818299"/>
              <a:ext cx="121406" cy="81603"/>
            </a:xfrm>
            <a:custGeom>
              <a:avLst/>
              <a:gdLst/>
              <a:ahLst/>
              <a:cxnLst/>
              <a:rect l="0" t="0" r="r" b="b"/>
              <a:pathLst>
                <a:path w="37" h="27">
                  <a:moveTo>
                    <a:pt x="20" y="1"/>
                  </a:moveTo>
                  <a:cubicBezTo>
                    <a:pt x="31" y="1"/>
                    <a:pt x="37" y="24"/>
                    <a:pt x="22" y="27"/>
                  </a:cubicBezTo>
                  <a:cubicBezTo>
                    <a:pt x="2" y="27"/>
                    <a:pt x="0" y="0"/>
                    <a:pt x="20" y="1"/>
                  </a:cubicBezTo>
                  <a:close/>
                </a:path>
              </a:pathLst>
            </a:custGeom>
            <a:grpFill/>
            <a:ln>
              <a:noFill/>
            </a:ln>
          </p:spPr>
        </p:sp>
        <p:sp>
          <p:nvSpPr>
            <p:cNvPr id="32" name="Freeform 6">
              <a:extLst>
                <a:ext uri="{FF2B5EF4-FFF2-40B4-BE49-F238E27FC236}">
                  <a16:creationId xmlns:a16="http://schemas.microsoft.com/office/drawing/2014/main" id="{19F31D0D-C43D-4BB0-A13C-9524B84117D4}"/>
                </a:ext>
              </a:extLst>
            </p:cNvPr>
            <p:cNvSpPr/>
            <p:nvPr/>
          </p:nvSpPr>
          <p:spPr bwMode="auto">
            <a:xfrm rot="5400000">
              <a:off x="11391700" y="5088176"/>
              <a:ext cx="124063" cy="87315"/>
            </a:xfrm>
            <a:custGeom>
              <a:avLst/>
              <a:gdLst/>
              <a:ahLst/>
              <a:cxnLst/>
              <a:rect l="0" t="0" r="r" b="b"/>
              <a:pathLst>
                <a:path w="38" h="29">
                  <a:moveTo>
                    <a:pt x="12" y="3"/>
                  </a:moveTo>
                  <a:cubicBezTo>
                    <a:pt x="34" y="0"/>
                    <a:pt x="38" y="26"/>
                    <a:pt x="15" y="29"/>
                  </a:cubicBezTo>
                  <a:cubicBezTo>
                    <a:pt x="4" y="23"/>
                    <a:pt x="0" y="9"/>
                    <a:pt x="12" y="3"/>
                  </a:cubicBezTo>
                  <a:close/>
                </a:path>
              </a:pathLst>
            </a:custGeom>
            <a:grpFill/>
            <a:ln>
              <a:noFill/>
            </a:ln>
          </p:spPr>
        </p:sp>
        <p:sp>
          <p:nvSpPr>
            <p:cNvPr id="33" name="Freeform 7">
              <a:extLst>
                <a:ext uri="{FF2B5EF4-FFF2-40B4-BE49-F238E27FC236}">
                  <a16:creationId xmlns:a16="http://schemas.microsoft.com/office/drawing/2014/main" id="{6B32FB03-B0FE-4731-BE41-C59AFB49FBF5}"/>
                </a:ext>
              </a:extLst>
            </p:cNvPr>
            <p:cNvSpPr/>
            <p:nvPr/>
          </p:nvSpPr>
          <p:spPr bwMode="auto">
            <a:xfrm rot="5400000">
              <a:off x="11371127" y="2531128"/>
              <a:ext cx="138242" cy="100371"/>
            </a:xfrm>
            <a:custGeom>
              <a:avLst/>
              <a:gdLst/>
              <a:ahLst/>
              <a:cxnLst/>
              <a:rect l="0" t="0" r="r" b="b"/>
              <a:pathLst>
                <a:path w="42" h="33">
                  <a:moveTo>
                    <a:pt x="25" y="1"/>
                  </a:moveTo>
                  <a:cubicBezTo>
                    <a:pt x="42" y="14"/>
                    <a:pt x="15" y="33"/>
                    <a:pt x="4" y="19"/>
                  </a:cubicBezTo>
                  <a:cubicBezTo>
                    <a:pt x="0" y="6"/>
                    <a:pt x="15" y="0"/>
                    <a:pt x="25" y="1"/>
                  </a:cubicBezTo>
                  <a:close/>
                </a:path>
              </a:pathLst>
            </a:custGeom>
            <a:grpFill/>
            <a:ln>
              <a:noFill/>
            </a:ln>
          </p:spPr>
        </p:sp>
        <p:sp>
          <p:nvSpPr>
            <p:cNvPr id="34" name="Freeform 8">
              <a:extLst>
                <a:ext uri="{FF2B5EF4-FFF2-40B4-BE49-F238E27FC236}">
                  <a16:creationId xmlns:a16="http://schemas.microsoft.com/office/drawing/2014/main" id="{BDD5B6F0-1E17-4DCD-AE5F-ED8C48892FEF}"/>
                </a:ext>
              </a:extLst>
            </p:cNvPr>
            <p:cNvSpPr/>
            <p:nvPr/>
          </p:nvSpPr>
          <p:spPr bwMode="auto">
            <a:xfrm rot="5400000">
              <a:off x="11401349" y="4735882"/>
              <a:ext cx="131153" cy="88130"/>
            </a:xfrm>
            <a:custGeom>
              <a:avLst/>
              <a:gdLst/>
              <a:ahLst/>
              <a:cxnLst/>
              <a:rect l="0" t="0" r="r" b="b"/>
              <a:pathLst>
                <a:path w="40" h="29">
                  <a:moveTo>
                    <a:pt x="26" y="0"/>
                  </a:moveTo>
                  <a:cubicBezTo>
                    <a:pt x="34" y="0"/>
                    <a:pt x="40" y="10"/>
                    <a:pt x="39" y="20"/>
                  </a:cubicBezTo>
                  <a:cubicBezTo>
                    <a:pt x="17" y="29"/>
                    <a:pt x="0" y="10"/>
                    <a:pt x="26" y="0"/>
                  </a:cubicBezTo>
                  <a:close/>
                </a:path>
              </a:pathLst>
            </a:custGeom>
            <a:grpFill/>
            <a:ln>
              <a:noFill/>
            </a:ln>
          </p:spPr>
        </p:sp>
        <p:sp>
          <p:nvSpPr>
            <p:cNvPr id="35" name="Freeform 9">
              <a:extLst>
                <a:ext uri="{FF2B5EF4-FFF2-40B4-BE49-F238E27FC236}">
                  <a16:creationId xmlns:a16="http://schemas.microsoft.com/office/drawing/2014/main" id="{0290BE17-E89B-4AF9-B3F6-AF4884D52467}"/>
                </a:ext>
              </a:extLst>
            </p:cNvPr>
            <p:cNvSpPr/>
            <p:nvPr/>
          </p:nvSpPr>
          <p:spPr bwMode="auto">
            <a:xfrm rot="5400000">
              <a:off x="11409487" y="4455410"/>
              <a:ext cx="121406" cy="88130"/>
            </a:xfrm>
            <a:custGeom>
              <a:avLst/>
              <a:gdLst/>
              <a:ahLst/>
              <a:cxnLst/>
              <a:rect l="0" t="0" r="r" b="b"/>
              <a:pathLst>
                <a:path w="37" h="29">
                  <a:moveTo>
                    <a:pt x="18" y="4"/>
                  </a:moveTo>
                  <a:cubicBezTo>
                    <a:pt x="35" y="0"/>
                    <a:pt x="37" y="28"/>
                    <a:pt x="22" y="29"/>
                  </a:cubicBezTo>
                  <a:cubicBezTo>
                    <a:pt x="7" y="28"/>
                    <a:pt x="0" y="14"/>
                    <a:pt x="18" y="4"/>
                  </a:cubicBezTo>
                  <a:close/>
                </a:path>
              </a:pathLst>
            </a:custGeom>
            <a:grpFill/>
            <a:ln>
              <a:noFill/>
            </a:ln>
          </p:spPr>
        </p:sp>
        <p:sp>
          <p:nvSpPr>
            <p:cNvPr id="36" name="Freeform 11">
              <a:extLst>
                <a:ext uri="{FF2B5EF4-FFF2-40B4-BE49-F238E27FC236}">
                  <a16:creationId xmlns:a16="http://schemas.microsoft.com/office/drawing/2014/main" id="{85F63089-F77F-4F02-8417-AAC1847FBCA7}"/>
                </a:ext>
              </a:extLst>
            </p:cNvPr>
            <p:cNvSpPr/>
            <p:nvPr/>
          </p:nvSpPr>
          <p:spPr bwMode="auto">
            <a:xfrm rot="5400000">
              <a:off x="11369848" y="4194178"/>
              <a:ext cx="143559" cy="102819"/>
            </a:xfrm>
            <a:custGeom>
              <a:avLst/>
              <a:gdLst/>
              <a:ahLst/>
              <a:cxnLst/>
              <a:rect l="0" t="0" r="r" b="b"/>
              <a:pathLst>
                <a:path w="44" h="34">
                  <a:moveTo>
                    <a:pt x="31" y="1"/>
                  </a:moveTo>
                  <a:cubicBezTo>
                    <a:pt x="39" y="0"/>
                    <a:pt x="44" y="12"/>
                    <a:pt x="42" y="19"/>
                  </a:cubicBezTo>
                  <a:cubicBezTo>
                    <a:pt x="25" y="34"/>
                    <a:pt x="0" y="8"/>
                    <a:pt x="31" y="1"/>
                  </a:cubicBezTo>
                  <a:close/>
                </a:path>
              </a:pathLst>
            </a:custGeom>
            <a:grpFill/>
            <a:ln>
              <a:noFill/>
            </a:ln>
          </p:spPr>
        </p:sp>
        <p:sp>
          <p:nvSpPr>
            <p:cNvPr id="37" name="Freeform 12">
              <a:extLst>
                <a:ext uri="{FF2B5EF4-FFF2-40B4-BE49-F238E27FC236}">
                  <a16:creationId xmlns:a16="http://schemas.microsoft.com/office/drawing/2014/main" id="{7B01CD5E-570F-4CBF-9904-94F30D928C54}"/>
                </a:ext>
              </a:extLst>
            </p:cNvPr>
            <p:cNvSpPr/>
            <p:nvPr/>
          </p:nvSpPr>
          <p:spPr bwMode="auto">
            <a:xfrm rot="5400000">
              <a:off x="11381624" y="3691697"/>
              <a:ext cx="134697" cy="81603"/>
            </a:xfrm>
            <a:custGeom>
              <a:avLst/>
              <a:gdLst/>
              <a:ahLst/>
              <a:cxnLst/>
              <a:rect l="0" t="0" r="r" b="b"/>
              <a:pathLst>
                <a:path w="41" h="27">
                  <a:moveTo>
                    <a:pt x="22" y="0"/>
                  </a:moveTo>
                  <a:cubicBezTo>
                    <a:pt x="41" y="12"/>
                    <a:pt x="24" y="27"/>
                    <a:pt x="8" y="20"/>
                  </a:cubicBezTo>
                  <a:cubicBezTo>
                    <a:pt x="0" y="7"/>
                    <a:pt x="8" y="0"/>
                    <a:pt x="22" y="0"/>
                  </a:cubicBezTo>
                  <a:close/>
                </a:path>
              </a:pathLst>
            </a:custGeom>
            <a:grpFill/>
            <a:ln>
              <a:noFill/>
            </a:ln>
          </p:spPr>
        </p:sp>
        <p:sp>
          <p:nvSpPr>
            <p:cNvPr id="38" name="Freeform 13">
              <a:extLst>
                <a:ext uri="{FF2B5EF4-FFF2-40B4-BE49-F238E27FC236}">
                  <a16:creationId xmlns:a16="http://schemas.microsoft.com/office/drawing/2014/main" id="{7EE6A672-2915-4B03-99A9-9364D5F1521E}"/>
                </a:ext>
              </a:extLst>
            </p:cNvPr>
            <p:cNvSpPr/>
            <p:nvPr/>
          </p:nvSpPr>
          <p:spPr bwMode="auto">
            <a:xfrm rot="5400000">
              <a:off x="11417787" y="3075050"/>
              <a:ext cx="124951" cy="69362"/>
            </a:xfrm>
            <a:custGeom>
              <a:avLst/>
              <a:gdLst/>
              <a:ahLst/>
              <a:cxnLst/>
              <a:rect l="0" t="0" r="r" b="b"/>
              <a:pathLst>
                <a:path w="38" h="23">
                  <a:moveTo>
                    <a:pt x="26" y="0"/>
                  </a:moveTo>
                  <a:cubicBezTo>
                    <a:pt x="38" y="0"/>
                    <a:pt x="37" y="20"/>
                    <a:pt x="25" y="23"/>
                  </a:cubicBezTo>
                  <a:cubicBezTo>
                    <a:pt x="0" y="23"/>
                    <a:pt x="5" y="1"/>
                    <a:pt x="26" y="0"/>
                  </a:cubicBezTo>
                  <a:close/>
                </a:path>
              </a:pathLst>
            </a:custGeom>
            <a:grpFill/>
            <a:ln>
              <a:noFill/>
            </a:ln>
          </p:spPr>
        </p:sp>
        <p:sp>
          <p:nvSpPr>
            <p:cNvPr id="39" name="Freeform 14">
              <a:extLst>
                <a:ext uri="{FF2B5EF4-FFF2-40B4-BE49-F238E27FC236}">
                  <a16:creationId xmlns:a16="http://schemas.microsoft.com/office/drawing/2014/main" id="{2136B643-14E1-443A-BC1C-06ADAE65C30F}"/>
                </a:ext>
              </a:extLst>
            </p:cNvPr>
            <p:cNvSpPr/>
            <p:nvPr/>
          </p:nvSpPr>
          <p:spPr bwMode="auto">
            <a:xfrm rot="5400000">
              <a:off x="11376729" y="3335597"/>
              <a:ext cx="134697" cy="84866"/>
            </a:xfrm>
            <a:custGeom>
              <a:avLst/>
              <a:gdLst/>
              <a:ahLst/>
              <a:cxnLst/>
              <a:rect l="0" t="0" r="r" b="b"/>
              <a:pathLst>
                <a:path w="41" h="28">
                  <a:moveTo>
                    <a:pt x="26" y="1"/>
                  </a:moveTo>
                  <a:cubicBezTo>
                    <a:pt x="34" y="0"/>
                    <a:pt x="41" y="12"/>
                    <a:pt x="39" y="20"/>
                  </a:cubicBezTo>
                  <a:cubicBezTo>
                    <a:pt x="17" y="28"/>
                    <a:pt x="0" y="12"/>
                    <a:pt x="26" y="1"/>
                  </a:cubicBezTo>
                  <a:close/>
                </a:path>
              </a:pathLst>
            </a:custGeom>
            <a:grpFill/>
            <a:ln>
              <a:noFill/>
            </a:ln>
          </p:spPr>
        </p:sp>
        <p:sp>
          <p:nvSpPr>
            <p:cNvPr id="40" name="Freeform 16">
              <a:extLst>
                <a:ext uri="{FF2B5EF4-FFF2-40B4-BE49-F238E27FC236}">
                  <a16:creationId xmlns:a16="http://schemas.microsoft.com/office/drawing/2014/main" id="{867FA393-4F37-4E1A-870B-F96775FAB7E8}"/>
                </a:ext>
              </a:extLst>
            </p:cNvPr>
            <p:cNvSpPr/>
            <p:nvPr/>
          </p:nvSpPr>
          <p:spPr bwMode="auto">
            <a:xfrm rot="5400000">
              <a:off x="11360464" y="3934729"/>
              <a:ext cx="143559" cy="97107"/>
            </a:xfrm>
            <a:custGeom>
              <a:avLst/>
              <a:gdLst/>
              <a:ahLst/>
              <a:cxnLst/>
              <a:rect l="0" t="0" r="r" b="b"/>
              <a:pathLst>
                <a:path w="44" h="32">
                  <a:moveTo>
                    <a:pt x="31" y="1"/>
                  </a:moveTo>
                  <a:cubicBezTo>
                    <a:pt x="40" y="0"/>
                    <a:pt x="44" y="8"/>
                    <a:pt x="43" y="15"/>
                  </a:cubicBezTo>
                  <a:cubicBezTo>
                    <a:pt x="29" y="32"/>
                    <a:pt x="0" y="6"/>
                    <a:pt x="31" y="1"/>
                  </a:cubicBezTo>
                  <a:close/>
                </a:path>
              </a:pathLst>
            </a:custGeom>
            <a:grpFill/>
            <a:ln>
              <a:noFill/>
            </a:ln>
          </p:spPr>
        </p:sp>
        <p:sp>
          <p:nvSpPr>
            <p:cNvPr id="41" name="Freeform 17">
              <a:extLst>
                <a:ext uri="{FF2B5EF4-FFF2-40B4-BE49-F238E27FC236}">
                  <a16:creationId xmlns:a16="http://schemas.microsoft.com/office/drawing/2014/main" id="{E225A1BE-FAD2-4764-A7E4-A6DA07D0573B}"/>
                </a:ext>
              </a:extLst>
            </p:cNvPr>
            <p:cNvSpPr/>
            <p:nvPr/>
          </p:nvSpPr>
          <p:spPr bwMode="auto">
            <a:xfrm rot="5400000">
              <a:off x="11395443" y="5347417"/>
              <a:ext cx="94821" cy="69362"/>
            </a:xfrm>
            <a:custGeom>
              <a:avLst/>
              <a:gdLst/>
              <a:ahLst/>
              <a:cxnLst/>
              <a:rect l="0" t="0" r="r" b="b"/>
              <a:pathLst>
                <a:path w="29" h="23">
                  <a:moveTo>
                    <a:pt x="13" y="0"/>
                  </a:moveTo>
                  <a:cubicBezTo>
                    <a:pt x="27" y="0"/>
                    <a:pt x="29" y="22"/>
                    <a:pt x="13" y="23"/>
                  </a:cubicBezTo>
                  <a:cubicBezTo>
                    <a:pt x="2" y="22"/>
                    <a:pt x="0" y="2"/>
                    <a:pt x="13" y="0"/>
                  </a:cubicBezTo>
                  <a:close/>
                </a:path>
              </a:pathLst>
            </a:custGeom>
            <a:grpFill/>
            <a:ln>
              <a:noFill/>
            </a:ln>
          </p:spPr>
        </p:sp>
        <p:sp>
          <p:nvSpPr>
            <p:cNvPr id="42" name="Freeform 21">
              <a:extLst>
                <a:ext uri="{FF2B5EF4-FFF2-40B4-BE49-F238E27FC236}">
                  <a16:creationId xmlns:a16="http://schemas.microsoft.com/office/drawing/2014/main" id="{25D65388-C7E0-4C07-822A-03C5009C6D1E}"/>
                </a:ext>
              </a:extLst>
            </p:cNvPr>
            <p:cNvSpPr/>
            <p:nvPr/>
          </p:nvSpPr>
          <p:spPr bwMode="auto">
            <a:xfrm rot="5400000">
              <a:off x="11343434" y="5658571"/>
              <a:ext cx="140901" cy="102819"/>
            </a:xfrm>
            <a:custGeom>
              <a:avLst/>
              <a:gdLst/>
              <a:ahLst/>
              <a:cxnLst/>
              <a:rect l="0" t="0" r="r" b="b"/>
              <a:pathLst>
                <a:path w="43" h="34">
                  <a:moveTo>
                    <a:pt x="24" y="0"/>
                  </a:moveTo>
                  <a:cubicBezTo>
                    <a:pt x="43" y="3"/>
                    <a:pt x="28" y="34"/>
                    <a:pt x="14" y="23"/>
                  </a:cubicBezTo>
                  <a:cubicBezTo>
                    <a:pt x="0" y="28"/>
                    <a:pt x="4" y="5"/>
                    <a:pt x="24" y="0"/>
                  </a:cubicBezTo>
                  <a:close/>
                </a:path>
              </a:pathLst>
            </a:custGeom>
            <a:grpFill/>
            <a:ln>
              <a:noFill/>
            </a:ln>
          </p:spPr>
        </p:sp>
        <p:sp>
          <p:nvSpPr>
            <p:cNvPr id="43" name="Freeform 25">
              <a:extLst>
                <a:ext uri="{FF2B5EF4-FFF2-40B4-BE49-F238E27FC236}">
                  <a16:creationId xmlns:a16="http://schemas.microsoft.com/office/drawing/2014/main" id="{E1D79822-C494-449C-B439-F437DAD4F218}"/>
                </a:ext>
              </a:extLst>
            </p:cNvPr>
            <p:cNvSpPr/>
            <p:nvPr/>
          </p:nvSpPr>
          <p:spPr bwMode="auto">
            <a:xfrm rot="5400000">
              <a:off x="11324095" y="6423833"/>
              <a:ext cx="134697" cy="93843"/>
            </a:xfrm>
            <a:custGeom>
              <a:avLst/>
              <a:gdLst/>
              <a:ahLst/>
              <a:cxnLst/>
              <a:rect l="0" t="0" r="r" b="b"/>
              <a:pathLst>
                <a:path w="41" h="31">
                  <a:moveTo>
                    <a:pt x="23" y="0"/>
                  </a:moveTo>
                  <a:cubicBezTo>
                    <a:pt x="40" y="1"/>
                    <a:pt x="41" y="31"/>
                    <a:pt x="17" y="25"/>
                  </a:cubicBezTo>
                  <a:cubicBezTo>
                    <a:pt x="0" y="7"/>
                    <a:pt x="17" y="4"/>
                    <a:pt x="23" y="0"/>
                  </a:cubicBezTo>
                  <a:close/>
                </a:path>
              </a:pathLst>
            </a:custGeom>
            <a:grpFill/>
            <a:ln>
              <a:noFill/>
            </a:ln>
          </p:spPr>
        </p:sp>
        <p:sp>
          <p:nvSpPr>
            <p:cNvPr id="44" name="Freeform 29">
              <a:extLst>
                <a:ext uri="{FF2B5EF4-FFF2-40B4-BE49-F238E27FC236}">
                  <a16:creationId xmlns:a16="http://schemas.microsoft.com/office/drawing/2014/main" id="{CDB324E5-E8D9-40E3-BAB4-1F87E67E4F46}"/>
                </a:ext>
              </a:extLst>
            </p:cNvPr>
            <p:cNvSpPr/>
            <p:nvPr/>
          </p:nvSpPr>
          <p:spPr bwMode="auto">
            <a:xfrm rot="5400000">
              <a:off x="11324317" y="5897278"/>
              <a:ext cx="118747" cy="120771"/>
            </a:xfrm>
            <a:custGeom>
              <a:avLst/>
              <a:gdLst/>
              <a:ahLst/>
              <a:cxnLst/>
              <a:rect l="0" t="0" r="r" b="b"/>
              <a:pathLst>
                <a:path w="36" h="40">
                  <a:moveTo>
                    <a:pt x="16" y="4"/>
                  </a:moveTo>
                  <a:cubicBezTo>
                    <a:pt x="36" y="5"/>
                    <a:pt x="33" y="0"/>
                    <a:pt x="34" y="15"/>
                  </a:cubicBezTo>
                  <a:cubicBezTo>
                    <a:pt x="34" y="40"/>
                    <a:pt x="0" y="22"/>
                    <a:pt x="16" y="4"/>
                  </a:cubicBezTo>
                  <a:close/>
                </a:path>
              </a:pathLst>
            </a:custGeom>
            <a:grpFill/>
            <a:ln>
              <a:noFill/>
            </a:ln>
          </p:spPr>
        </p:sp>
        <p:sp>
          <p:nvSpPr>
            <p:cNvPr id="45" name="Freeform 31">
              <a:extLst>
                <a:ext uri="{FF2B5EF4-FFF2-40B4-BE49-F238E27FC236}">
                  <a16:creationId xmlns:a16="http://schemas.microsoft.com/office/drawing/2014/main" id="{15404AB3-12EB-462E-85A2-AF4A7E91D729}"/>
                </a:ext>
              </a:extLst>
            </p:cNvPr>
            <p:cNvSpPr/>
            <p:nvPr/>
          </p:nvSpPr>
          <p:spPr bwMode="auto">
            <a:xfrm rot="5400000">
              <a:off x="11356013" y="6183127"/>
              <a:ext cx="131153" cy="72626"/>
            </a:xfrm>
            <a:custGeom>
              <a:avLst/>
              <a:gdLst/>
              <a:ahLst/>
              <a:cxnLst/>
              <a:rect l="0" t="0" r="r" b="b"/>
              <a:pathLst>
                <a:path w="40" h="24">
                  <a:moveTo>
                    <a:pt x="24" y="0"/>
                  </a:moveTo>
                  <a:cubicBezTo>
                    <a:pt x="40" y="0"/>
                    <a:pt x="38" y="20"/>
                    <a:pt x="25" y="24"/>
                  </a:cubicBezTo>
                  <a:cubicBezTo>
                    <a:pt x="0" y="22"/>
                    <a:pt x="6" y="4"/>
                    <a:pt x="24" y="0"/>
                  </a:cubicBezTo>
                  <a:close/>
                </a:path>
              </a:pathLst>
            </a:custGeom>
            <a:grpFill/>
            <a:ln>
              <a:noFill/>
            </a:ln>
          </p:spPr>
        </p:sp>
        <p:sp>
          <p:nvSpPr>
            <p:cNvPr id="46" name="Freeform 32">
              <a:extLst>
                <a:ext uri="{FF2B5EF4-FFF2-40B4-BE49-F238E27FC236}">
                  <a16:creationId xmlns:a16="http://schemas.microsoft.com/office/drawing/2014/main" id="{228021CB-53B3-4BCC-A14C-0B6951FC971F}"/>
                </a:ext>
              </a:extLst>
            </p:cNvPr>
            <p:cNvSpPr/>
            <p:nvPr/>
          </p:nvSpPr>
          <p:spPr bwMode="auto">
            <a:xfrm rot="5400000">
              <a:off x="11104198" y="3296179"/>
              <a:ext cx="144445" cy="106083"/>
            </a:xfrm>
            <a:custGeom>
              <a:avLst/>
              <a:gdLst/>
              <a:ahLst/>
              <a:cxnLst/>
              <a:rect l="0" t="0" r="r" b="b"/>
              <a:pathLst>
                <a:path w="44" h="35">
                  <a:moveTo>
                    <a:pt x="28" y="0"/>
                  </a:moveTo>
                  <a:cubicBezTo>
                    <a:pt x="36" y="1"/>
                    <a:pt x="44" y="12"/>
                    <a:pt x="42" y="21"/>
                  </a:cubicBezTo>
                  <a:cubicBezTo>
                    <a:pt x="23" y="35"/>
                    <a:pt x="0" y="7"/>
                    <a:pt x="28" y="0"/>
                  </a:cubicBezTo>
                  <a:close/>
                </a:path>
              </a:pathLst>
            </a:custGeom>
            <a:grpFill/>
            <a:ln>
              <a:noFill/>
            </a:ln>
          </p:spPr>
        </p:sp>
        <p:sp>
          <p:nvSpPr>
            <p:cNvPr id="47" name="Freeform 33">
              <a:extLst>
                <a:ext uri="{FF2B5EF4-FFF2-40B4-BE49-F238E27FC236}">
                  <a16:creationId xmlns:a16="http://schemas.microsoft.com/office/drawing/2014/main" id="{B353D0BC-00A6-4EA4-9311-9FCB88CC2021}"/>
                </a:ext>
              </a:extLst>
            </p:cNvPr>
            <p:cNvSpPr/>
            <p:nvPr/>
          </p:nvSpPr>
          <p:spPr bwMode="auto">
            <a:xfrm rot="5400000">
              <a:off x="11134111" y="4387490"/>
              <a:ext cx="151535" cy="75075"/>
            </a:xfrm>
            <a:custGeom>
              <a:avLst/>
              <a:gdLst/>
              <a:ahLst/>
              <a:cxnLst/>
              <a:rect l="0" t="0" r="r" b="b"/>
              <a:pathLst>
                <a:path w="46" h="25">
                  <a:moveTo>
                    <a:pt x="23" y="0"/>
                  </a:moveTo>
                  <a:cubicBezTo>
                    <a:pt x="32" y="1"/>
                    <a:pt x="46" y="21"/>
                    <a:pt x="29" y="25"/>
                  </a:cubicBezTo>
                  <a:cubicBezTo>
                    <a:pt x="10" y="23"/>
                    <a:pt x="0" y="9"/>
                    <a:pt x="23" y="0"/>
                  </a:cubicBezTo>
                  <a:close/>
                </a:path>
              </a:pathLst>
            </a:custGeom>
            <a:grpFill/>
            <a:ln>
              <a:noFill/>
            </a:ln>
          </p:spPr>
        </p:sp>
        <p:sp>
          <p:nvSpPr>
            <p:cNvPr id="48" name="Freeform 34">
              <a:extLst>
                <a:ext uri="{FF2B5EF4-FFF2-40B4-BE49-F238E27FC236}">
                  <a16:creationId xmlns:a16="http://schemas.microsoft.com/office/drawing/2014/main" id="{0E001FD3-6EDD-47A3-9916-826E1595DAB3}"/>
                </a:ext>
              </a:extLst>
            </p:cNvPr>
            <p:cNvSpPr/>
            <p:nvPr/>
          </p:nvSpPr>
          <p:spPr bwMode="auto">
            <a:xfrm rot="5400000">
              <a:off x="11138041" y="5384813"/>
              <a:ext cx="134697" cy="84051"/>
            </a:xfrm>
            <a:custGeom>
              <a:avLst/>
              <a:gdLst/>
              <a:ahLst/>
              <a:cxnLst/>
              <a:rect l="0" t="0" r="r" b="b"/>
              <a:pathLst>
                <a:path w="41" h="28">
                  <a:moveTo>
                    <a:pt x="22" y="0"/>
                  </a:moveTo>
                  <a:cubicBezTo>
                    <a:pt x="41" y="13"/>
                    <a:pt x="24" y="28"/>
                    <a:pt x="8" y="21"/>
                  </a:cubicBezTo>
                  <a:cubicBezTo>
                    <a:pt x="0" y="8"/>
                    <a:pt x="8" y="0"/>
                    <a:pt x="22" y="0"/>
                  </a:cubicBezTo>
                  <a:close/>
                </a:path>
              </a:pathLst>
            </a:custGeom>
            <a:grpFill/>
            <a:ln>
              <a:noFill/>
            </a:ln>
          </p:spPr>
        </p:sp>
        <p:sp>
          <p:nvSpPr>
            <p:cNvPr id="49" name="Freeform 35">
              <a:extLst>
                <a:ext uri="{FF2B5EF4-FFF2-40B4-BE49-F238E27FC236}">
                  <a16:creationId xmlns:a16="http://schemas.microsoft.com/office/drawing/2014/main" id="{FE214D5B-D151-4E09-A01E-BEAAF9C679ED}"/>
                </a:ext>
              </a:extLst>
            </p:cNvPr>
            <p:cNvSpPr/>
            <p:nvPr/>
          </p:nvSpPr>
          <p:spPr bwMode="auto">
            <a:xfrm rot="5400000">
              <a:off x="11133693" y="4595717"/>
              <a:ext cx="131153" cy="84866"/>
            </a:xfrm>
            <a:custGeom>
              <a:avLst/>
              <a:gdLst/>
              <a:ahLst/>
              <a:cxnLst/>
              <a:rect l="0" t="0" r="r" b="b"/>
              <a:pathLst>
                <a:path w="40" h="28">
                  <a:moveTo>
                    <a:pt x="27" y="1"/>
                  </a:moveTo>
                  <a:cubicBezTo>
                    <a:pt x="35" y="0"/>
                    <a:pt x="40" y="10"/>
                    <a:pt x="38" y="17"/>
                  </a:cubicBezTo>
                  <a:cubicBezTo>
                    <a:pt x="17" y="28"/>
                    <a:pt x="0" y="7"/>
                    <a:pt x="27" y="1"/>
                  </a:cubicBezTo>
                  <a:close/>
                </a:path>
              </a:pathLst>
            </a:custGeom>
            <a:grpFill/>
            <a:ln>
              <a:noFill/>
            </a:ln>
          </p:spPr>
        </p:sp>
        <p:sp>
          <p:nvSpPr>
            <p:cNvPr id="50" name="Freeform 36">
              <a:extLst>
                <a:ext uri="{FF2B5EF4-FFF2-40B4-BE49-F238E27FC236}">
                  <a16:creationId xmlns:a16="http://schemas.microsoft.com/office/drawing/2014/main" id="{3024EF13-0A45-49DD-B0F4-FA3A5169EFFE}"/>
                </a:ext>
              </a:extLst>
            </p:cNvPr>
            <p:cNvSpPr/>
            <p:nvPr/>
          </p:nvSpPr>
          <p:spPr bwMode="auto">
            <a:xfrm rot="5400000">
              <a:off x="11105830" y="6046702"/>
              <a:ext cx="144445" cy="102819"/>
            </a:xfrm>
            <a:custGeom>
              <a:avLst/>
              <a:gdLst/>
              <a:ahLst/>
              <a:cxnLst/>
              <a:rect l="0" t="0" r="r" b="b"/>
              <a:pathLst>
                <a:path w="44" h="34">
                  <a:moveTo>
                    <a:pt x="31" y="1"/>
                  </a:moveTo>
                  <a:cubicBezTo>
                    <a:pt x="44" y="3"/>
                    <a:pt x="38" y="34"/>
                    <a:pt x="25" y="22"/>
                  </a:cubicBezTo>
                  <a:cubicBezTo>
                    <a:pt x="0" y="28"/>
                    <a:pt x="14" y="0"/>
                    <a:pt x="31" y="1"/>
                  </a:cubicBezTo>
                  <a:close/>
                </a:path>
              </a:pathLst>
            </a:custGeom>
            <a:grpFill/>
            <a:ln>
              <a:noFill/>
            </a:ln>
          </p:spPr>
        </p:sp>
        <p:sp>
          <p:nvSpPr>
            <p:cNvPr id="51" name="Freeform 37">
              <a:extLst>
                <a:ext uri="{FF2B5EF4-FFF2-40B4-BE49-F238E27FC236}">
                  <a16:creationId xmlns:a16="http://schemas.microsoft.com/office/drawing/2014/main" id="{95E0BDAE-48A7-4752-A150-74DA4BAE5E4B}"/>
                </a:ext>
              </a:extLst>
            </p:cNvPr>
            <p:cNvSpPr/>
            <p:nvPr/>
          </p:nvSpPr>
          <p:spPr bwMode="auto">
            <a:xfrm rot="5400000">
              <a:off x="11117596" y="3060239"/>
              <a:ext cx="115202" cy="121588"/>
            </a:xfrm>
            <a:custGeom>
              <a:avLst/>
              <a:gdLst/>
              <a:ahLst/>
              <a:cxnLst/>
              <a:rect l="0" t="0" r="r" b="b"/>
              <a:pathLst>
                <a:path w="35" h="40">
                  <a:moveTo>
                    <a:pt x="16" y="4"/>
                  </a:moveTo>
                  <a:cubicBezTo>
                    <a:pt x="35" y="4"/>
                    <a:pt x="32" y="0"/>
                    <a:pt x="33" y="15"/>
                  </a:cubicBezTo>
                  <a:cubicBezTo>
                    <a:pt x="34" y="40"/>
                    <a:pt x="0" y="22"/>
                    <a:pt x="16" y="4"/>
                  </a:cubicBezTo>
                  <a:close/>
                </a:path>
              </a:pathLst>
            </a:custGeom>
            <a:grpFill/>
            <a:ln>
              <a:noFill/>
            </a:ln>
          </p:spPr>
        </p:sp>
        <p:sp>
          <p:nvSpPr>
            <p:cNvPr id="52" name="Freeform 38">
              <a:extLst>
                <a:ext uri="{FF2B5EF4-FFF2-40B4-BE49-F238E27FC236}">
                  <a16:creationId xmlns:a16="http://schemas.microsoft.com/office/drawing/2014/main" id="{DE128EDB-3179-4F47-8B37-BEDE3B82FFC7}"/>
                </a:ext>
              </a:extLst>
            </p:cNvPr>
            <p:cNvSpPr/>
            <p:nvPr/>
          </p:nvSpPr>
          <p:spPr bwMode="auto">
            <a:xfrm rot="5400000">
              <a:off x="11125265" y="4900335"/>
              <a:ext cx="127608" cy="69362"/>
            </a:xfrm>
            <a:custGeom>
              <a:avLst/>
              <a:gdLst/>
              <a:ahLst/>
              <a:cxnLst/>
              <a:rect l="0" t="0" r="r" b="b"/>
              <a:pathLst>
                <a:path w="39" h="23">
                  <a:moveTo>
                    <a:pt x="26" y="0"/>
                  </a:moveTo>
                  <a:cubicBezTo>
                    <a:pt x="39" y="1"/>
                    <a:pt x="38" y="21"/>
                    <a:pt x="26" y="23"/>
                  </a:cubicBezTo>
                  <a:cubicBezTo>
                    <a:pt x="0" y="23"/>
                    <a:pt x="5" y="2"/>
                    <a:pt x="26" y="0"/>
                  </a:cubicBezTo>
                  <a:close/>
                </a:path>
              </a:pathLst>
            </a:custGeom>
            <a:grpFill/>
            <a:ln>
              <a:noFill/>
            </a:ln>
          </p:spPr>
        </p:sp>
        <p:sp>
          <p:nvSpPr>
            <p:cNvPr id="53" name="Freeform 39">
              <a:extLst>
                <a:ext uri="{FF2B5EF4-FFF2-40B4-BE49-F238E27FC236}">
                  <a16:creationId xmlns:a16="http://schemas.microsoft.com/office/drawing/2014/main" id="{E09CDD49-7B7B-42C0-A09E-6CFB3CDFF6A1}"/>
                </a:ext>
              </a:extLst>
            </p:cNvPr>
            <p:cNvSpPr/>
            <p:nvPr/>
          </p:nvSpPr>
          <p:spPr bwMode="auto">
            <a:xfrm rot="5400000">
              <a:off x="11117373" y="5141456"/>
              <a:ext cx="131153" cy="81603"/>
            </a:xfrm>
            <a:custGeom>
              <a:avLst/>
              <a:gdLst/>
              <a:ahLst/>
              <a:cxnLst/>
              <a:rect l="0" t="0" r="r" b="b"/>
              <a:pathLst>
                <a:path w="40" h="27">
                  <a:moveTo>
                    <a:pt x="25" y="0"/>
                  </a:moveTo>
                  <a:cubicBezTo>
                    <a:pt x="34" y="0"/>
                    <a:pt x="40" y="11"/>
                    <a:pt x="38" y="20"/>
                  </a:cubicBezTo>
                  <a:cubicBezTo>
                    <a:pt x="17" y="27"/>
                    <a:pt x="0" y="12"/>
                    <a:pt x="25" y="0"/>
                  </a:cubicBezTo>
                  <a:close/>
                </a:path>
              </a:pathLst>
            </a:custGeom>
            <a:grpFill/>
            <a:ln>
              <a:noFill/>
            </a:ln>
          </p:spPr>
        </p:sp>
        <p:sp>
          <p:nvSpPr>
            <p:cNvPr id="54" name="Freeform 40">
              <a:extLst>
                <a:ext uri="{FF2B5EF4-FFF2-40B4-BE49-F238E27FC236}">
                  <a16:creationId xmlns:a16="http://schemas.microsoft.com/office/drawing/2014/main" id="{93C5D839-4CD5-4165-9091-7D9B92CDC1D2}"/>
                </a:ext>
              </a:extLst>
            </p:cNvPr>
            <p:cNvSpPr/>
            <p:nvPr/>
          </p:nvSpPr>
          <p:spPr bwMode="auto">
            <a:xfrm rot="5400000">
              <a:off x="11112337" y="2598157"/>
              <a:ext cx="134697" cy="81603"/>
            </a:xfrm>
            <a:custGeom>
              <a:avLst/>
              <a:gdLst/>
              <a:ahLst/>
              <a:cxnLst/>
              <a:rect l="0" t="0" r="r" b="b"/>
              <a:pathLst>
                <a:path w="41" h="27">
                  <a:moveTo>
                    <a:pt x="19" y="0"/>
                  </a:moveTo>
                  <a:cubicBezTo>
                    <a:pt x="41" y="9"/>
                    <a:pt x="28" y="27"/>
                    <a:pt x="7" y="20"/>
                  </a:cubicBezTo>
                  <a:cubicBezTo>
                    <a:pt x="0" y="8"/>
                    <a:pt x="7" y="1"/>
                    <a:pt x="19" y="0"/>
                  </a:cubicBezTo>
                  <a:close/>
                </a:path>
              </a:pathLst>
            </a:custGeom>
            <a:grpFill/>
            <a:ln>
              <a:noFill/>
            </a:ln>
          </p:spPr>
        </p:sp>
        <p:sp>
          <p:nvSpPr>
            <p:cNvPr id="55" name="Freeform 41">
              <a:extLst>
                <a:ext uri="{FF2B5EF4-FFF2-40B4-BE49-F238E27FC236}">
                  <a16:creationId xmlns:a16="http://schemas.microsoft.com/office/drawing/2014/main" id="{3C7F638A-BB6D-4B24-A7F9-03BF8087459B}"/>
                </a:ext>
              </a:extLst>
            </p:cNvPr>
            <p:cNvSpPr/>
            <p:nvPr/>
          </p:nvSpPr>
          <p:spPr bwMode="auto">
            <a:xfrm rot="5400000">
              <a:off x="11105830" y="6278710"/>
              <a:ext cx="144445" cy="78339"/>
            </a:xfrm>
            <a:custGeom>
              <a:avLst/>
              <a:gdLst/>
              <a:ahLst/>
              <a:cxnLst/>
              <a:rect l="0" t="0" r="r" b="b"/>
              <a:pathLst>
                <a:path w="44" h="26">
                  <a:moveTo>
                    <a:pt x="29" y="0"/>
                  </a:moveTo>
                  <a:cubicBezTo>
                    <a:pt x="44" y="3"/>
                    <a:pt x="40" y="22"/>
                    <a:pt x="26" y="26"/>
                  </a:cubicBezTo>
                  <a:cubicBezTo>
                    <a:pt x="0" y="25"/>
                    <a:pt x="11" y="6"/>
                    <a:pt x="29" y="0"/>
                  </a:cubicBezTo>
                  <a:close/>
                </a:path>
              </a:pathLst>
            </a:custGeom>
            <a:grpFill/>
            <a:ln>
              <a:noFill/>
            </a:ln>
          </p:spPr>
        </p:sp>
        <p:sp>
          <p:nvSpPr>
            <p:cNvPr id="56" name="Freeform 42">
              <a:extLst>
                <a:ext uri="{FF2B5EF4-FFF2-40B4-BE49-F238E27FC236}">
                  <a16:creationId xmlns:a16="http://schemas.microsoft.com/office/drawing/2014/main" id="{5B59DB64-329B-45EA-8A67-4213A886B5B2}"/>
                </a:ext>
              </a:extLst>
            </p:cNvPr>
            <p:cNvSpPr/>
            <p:nvPr/>
          </p:nvSpPr>
          <p:spPr bwMode="auto">
            <a:xfrm rot="5400000">
              <a:off x="11093998" y="5596726"/>
              <a:ext cx="144445" cy="97107"/>
            </a:xfrm>
            <a:custGeom>
              <a:avLst/>
              <a:gdLst/>
              <a:ahLst/>
              <a:cxnLst/>
              <a:rect l="0" t="0" r="r" b="b"/>
              <a:pathLst>
                <a:path w="44" h="32">
                  <a:moveTo>
                    <a:pt x="31" y="1"/>
                  </a:moveTo>
                  <a:cubicBezTo>
                    <a:pt x="40" y="0"/>
                    <a:pt x="44" y="8"/>
                    <a:pt x="43" y="16"/>
                  </a:cubicBezTo>
                  <a:cubicBezTo>
                    <a:pt x="29" y="32"/>
                    <a:pt x="0" y="7"/>
                    <a:pt x="31" y="1"/>
                  </a:cubicBezTo>
                  <a:close/>
                </a:path>
              </a:pathLst>
            </a:custGeom>
            <a:grpFill/>
            <a:ln>
              <a:noFill/>
            </a:ln>
          </p:spPr>
        </p:sp>
        <p:sp>
          <p:nvSpPr>
            <p:cNvPr id="57" name="Freeform 44">
              <a:extLst>
                <a:ext uri="{FF2B5EF4-FFF2-40B4-BE49-F238E27FC236}">
                  <a16:creationId xmlns:a16="http://schemas.microsoft.com/office/drawing/2014/main" id="{D8DAB003-6484-4D1D-85AE-93FA09BC5EF5}"/>
                </a:ext>
              </a:extLst>
            </p:cNvPr>
            <p:cNvSpPr/>
            <p:nvPr/>
          </p:nvSpPr>
          <p:spPr bwMode="auto">
            <a:xfrm rot="5400000">
              <a:off x="11097788" y="4080854"/>
              <a:ext cx="131153" cy="84866"/>
            </a:xfrm>
            <a:custGeom>
              <a:avLst/>
              <a:gdLst/>
              <a:ahLst/>
              <a:cxnLst/>
              <a:rect l="0" t="0" r="r" b="b"/>
              <a:pathLst>
                <a:path w="40" h="28">
                  <a:moveTo>
                    <a:pt x="27" y="1"/>
                  </a:moveTo>
                  <a:cubicBezTo>
                    <a:pt x="35" y="0"/>
                    <a:pt x="40" y="10"/>
                    <a:pt x="38" y="17"/>
                  </a:cubicBezTo>
                  <a:cubicBezTo>
                    <a:pt x="17" y="28"/>
                    <a:pt x="0" y="7"/>
                    <a:pt x="27" y="1"/>
                  </a:cubicBezTo>
                  <a:close/>
                </a:path>
              </a:pathLst>
            </a:custGeom>
            <a:grpFill/>
            <a:ln>
              <a:noFill/>
            </a:ln>
          </p:spPr>
        </p:sp>
        <p:sp>
          <p:nvSpPr>
            <p:cNvPr id="58" name="Freeform 45">
              <a:extLst>
                <a:ext uri="{FF2B5EF4-FFF2-40B4-BE49-F238E27FC236}">
                  <a16:creationId xmlns:a16="http://schemas.microsoft.com/office/drawing/2014/main" id="{D49280A1-ACA8-4CD6-9012-AF12660F07E4}"/>
                </a:ext>
              </a:extLst>
            </p:cNvPr>
            <p:cNvSpPr/>
            <p:nvPr/>
          </p:nvSpPr>
          <p:spPr bwMode="auto">
            <a:xfrm rot="5400000">
              <a:off x="11075637" y="5836680"/>
              <a:ext cx="144445" cy="102819"/>
            </a:xfrm>
            <a:custGeom>
              <a:avLst/>
              <a:gdLst/>
              <a:ahLst/>
              <a:cxnLst/>
              <a:rect l="0" t="0" r="r" b="b"/>
              <a:pathLst>
                <a:path w="44" h="34">
                  <a:moveTo>
                    <a:pt x="31" y="0"/>
                  </a:moveTo>
                  <a:cubicBezTo>
                    <a:pt x="39" y="0"/>
                    <a:pt x="44" y="12"/>
                    <a:pt x="42" y="19"/>
                  </a:cubicBezTo>
                  <a:cubicBezTo>
                    <a:pt x="25" y="34"/>
                    <a:pt x="0" y="8"/>
                    <a:pt x="31" y="0"/>
                  </a:cubicBezTo>
                  <a:close/>
                </a:path>
              </a:pathLst>
            </a:custGeom>
            <a:grpFill/>
            <a:ln>
              <a:noFill/>
            </a:ln>
          </p:spPr>
        </p:sp>
        <p:sp>
          <p:nvSpPr>
            <p:cNvPr id="59" name="Freeform 46">
              <a:extLst>
                <a:ext uri="{FF2B5EF4-FFF2-40B4-BE49-F238E27FC236}">
                  <a16:creationId xmlns:a16="http://schemas.microsoft.com/office/drawing/2014/main" id="{C03EAE8C-6089-40E5-9361-2E266A1EEBA3}"/>
                </a:ext>
              </a:extLst>
            </p:cNvPr>
            <p:cNvSpPr/>
            <p:nvPr/>
          </p:nvSpPr>
          <p:spPr bwMode="auto">
            <a:xfrm rot="5400000">
              <a:off x="11124696" y="2830776"/>
              <a:ext cx="121406" cy="81603"/>
            </a:xfrm>
            <a:custGeom>
              <a:avLst/>
              <a:gdLst/>
              <a:ahLst/>
              <a:cxnLst/>
              <a:rect l="0" t="0" r="r" b="b"/>
              <a:pathLst>
                <a:path w="37" h="27">
                  <a:moveTo>
                    <a:pt x="19" y="1"/>
                  </a:moveTo>
                  <a:cubicBezTo>
                    <a:pt x="31" y="2"/>
                    <a:pt x="37" y="24"/>
                    <a:pt x="21" y="27"/>
                  </a:cubicBezTo>
                  <a:cubicBezTo>
                    <a:pt x="1" y="27"/>
                    <a:pt x="0" y="0"/>
                    <a:pt x="19" y="1"/>
                  </a:cubicBezTo>
                  <a:close/>
                </a:path>
              </a:pathLst>
            </a:custGeom>
            <a:grpFill/>
            <a:ln>
              <a:noFill/>
            </a:ln>
          </p:spPr>
        </p:sp>
        <p:sp>
          <p:nvSpPr>
            <p:cNvPr id="60" name="Freeform 47">
              <a:extLst>
                <a:ext uri="{FF2B5EF4-FFF2-40B4-BE49-F238E27FC236}">
                  <a16:creationId xmlns:a16="http://schemas.microsoft.com/office/drawing/2014/main" id="{02E3A077-F087-4E14-A13E-4E9D4369B1F6}"/>
                </a:ext>
              </a:extLst>
            </p:cNvPr>
            <p:cNvSpPr/>
            <p:nvPr/>
          </p:nvSpPr>
          <p:spPr bwMode="auto">
            <a:xfrm rot="5400000">
              <a:off x="11082841" y="3849727"/>
              <a:ext cx="147990" cy="78339"/>
            </a:xfrm>
            <a:custGeom>
              <a:avLst/>
              <a:gdLst/>
              <a:ahLst/>
              <a:cxnLst/>
              <a:rect l="0" t="0" r="r" b="b"/>
              <a:pathLst>
                <a:path w="45" h="26">
                  <a:moveTo>
                    <a:pt x="22" y="0"/>
                  </a:moveTo>
                  <a:cubicBezTo>
                    <a:pt x="32" y="2"/>
                    <a:pt x="45" y="22"/>
                    <a:pt x="28" y="26"/>
                  </a:cubicBezTo>
                  <a:cubicBezTo>
                    <a:pt x="10" y="24"/>
                    <a:pt x="0" y="9"/>
                    <a:pt x="22" y="0"/>
                  </a:cubicBezTo>
                  <a:close/>
                </a:path>
              </a:pathLst>
            </a:custGeom>
            <a:grpFill/>
            <a:ln>
              <a:noFill/>
            </a:ln>
          </p:spPr>
        </p:sp>
        <p:sp>
          <p:nvSpPr>
            <p:cNvPr id="61" name="Freeform 48">
              <a:extLst>
                <a:ext uri="{FF2B5EF4-FFF2-40B4-BE49-F238E27FC236}">
                  <a16:creationId xmlns:a16="http://schemas.microsoft.com/office/drawing/2014/main" id="{7CE4FAAA-45E7-4C86-B59A-F284B79EFD23}"/>
                </a:ext>
              </a:extLst>
            </p:cNvPr>
            <p:cNvSpPr/>
            <p:nvPr/>
          </p:nvSpPr>
          <p:spPr bwMode="auto">
            <a:xfrm rot="5400000">
              <a:off x="11078098" y="3616257"/>
              <a:ext cx="133812" cy="79154"/>
            </a:xfrm>
            <a:custGeom>
              <a:avLst/>
              <a:gdLst/>
              <a:ahLst/>
              <a:cxnLst/>
              <a:rect l="0" t="0" r="r" b="b"/>
              <a:pathLst>
                <a:path w="41" h="26">
                  <a:moveTo>
                    <a:pt x="19" y="0"/>
                  </a:moveTo>
                  <a:cubicBezTo>
                    <a:pt x="41" y="9"/>
                    <a:pt x="28" y="26"/>
                    <a:pt x="7" y="19"/>
                  </a:cubicBezTo>
                  <a:cubicBezTo>
                    <a:pt x="0" y="8"/>
                    <a:pt x="7" y="1"/>
                    <a:pt x="19" y="0"/>
                  </a:cubicBezTo>
                  <a:close/>
                </a:path>
              </a:pathLst>
            </a:custGeom>
            <a:grpFill/>
            <a:ln>
              <a:noFill/>
            </a:ln>
          </p:spPr>
        </p:sp>
        <p:sp>
          <p:nvSpPr>
            <p:cNvPr id="62" name="Freeform 49">
              <a:extLst>
                <a:ext uri="{FF2B5EF4-FFF2-40B4-BE49-F238E27FC236}">
                  <a16:creationId xmlns:a16="http://schemas.microsoft.com/office/drawing/2014/main" id="{E2689B62-CCA1-4EE5-B622-FBA516868916}"/>
                </a:ext>
              </a:extLst>
            </p:cNvPr>
            <p:cNvSpPr/>
            <p:nvPr/>
          </p:nvSpPr>
          <p:spPr bwMode="auto">
            <a:xfrm rot="5400000">
              <a:off x="11076712" y="6507925"/>
              <a:ext cx="127608" cy="81603"/>
            </a:xfrm>
            <a:custGeom>
              <a:avLst/>
              <a:gdLst/>
              <a:ahLst/>
              <a:cxnLst/>
              <a:rect l="0" t="0" r="r" b="b"/>
              <a:pathLst>
                <a:path w="39" h="27">
                  <a:moveTo>
                    <a:pt x="21" y="2"/>
                  </a:moveTo>
                  <a:cubicBezTo>
                    <a:pt x="36" y="0"/>
                    <a:pt x="39" y="17"/>
                    <a:pt x="26" y="24"/>
                  </a:cubicBezTo>
                  <a:cubicBezTo>
                    <a:pt x="8" y="27"/>
                    <a:pt x="0" y="9"/>
                    <a:pt x="21" y="2"/>
                  </a:cubicBezTo>
                  <a:close/>
                </a:path>
              </a:pathLst>
            </a:custGeom>
            <a:grpFill/>
            <a:ln>
              <a:noFill/>
            </a:ln>
          </p:spPr>
        </p:sp>
        <p:sp>
          <p:nvSpPr>
            <p:cNvPr id="63" name="Freeform 8">
              <a:extLst>
                <a:ext uri="{FF2B5EF4-FFF2-40B4-BE49-F238E27FC236}">
                  <a16:creationId xmlns:a16="http://schemas.microsoft.com/office/drawing/2014/main" id="{113638EE-3BCF-4315-A329-3C6766A3890B}"/>
                </a:ext>
              </a:extLst>
            </p:cNvPr>
            <p:cNvSpPr/>
            <p:nvPr/>
          </p:nvSpPr>
          <p:spPr bwMode="auto">
            <a:xfrm rot="5400000">
              <a:off x="11141853" y="34906"/>
              <a:ext cx="131153" cy="88130"/>
            </a:xfrm>
            <a:custGeom>
              <a:avLst/>
              <a:gdLst/>
              <a:ahLst/>
              <a:cxnLst/>
              <a:rect l="0" t="0" r="r" b="b"/>
              <a:pathLst>
                <a:path w="40" h="29">
                  <a:moveTo>
                    <a:pt x="26" y="0"/>
                  </a:moveTo>
                  <a:cubicBezTo>
                    <a:pt x="34" y="0"/>
                    <a:pt x="40" y="10"/>
                    <a:pt x="39" y="20"/>
                  </a:cubicBezTo>
                  <a:cubicBezTo>
                    <a:pt x="17" y="29"/>
                    <a:pt x="0" y="10"/>
                    <a:pt x="26" y="0"/>
                  </a:cubicBezTo>
                  <a:close/>
                </a:path>
              </a:pathLst>
            </a:custGeom>
            <a:grpFill/>
            <a:ln>
              <a:noFill/>
            </a:ln>
          </p:spPr>
        </p:sp>
        <p:sp>
          <p:nvSpPr>
            <p:cNvPr id="64" name="Freeform 106">
              <a:extLst>
                <a:ext uri="{FF2B5EF4-FFF2-40B4-BE49-F238E27FC236}">
                  <a16:creationId xmlns:a16="http://schemas.microsoft.com/office/drawing/2014/main" id="{4FB36B8F-335B-40F2-83BB-C2B2689DC2E9}"/>
                </a:ext>
              </a:extLst>
            </p:cNvPr>
            <p:cNvSpPr/>
            <p:nvPr/>
          </p:nvSpPr>
          <p:spPr bwMode="auto">
            <a:xfrm rot="5400000">
              <a:off x="11301184" y="6639670"/>
              <a:ext cx="134697" cy="97107"/>
            </a:xfrm>
            <a:custGeom>
              <a:avLst/>
              <a:gdLst/>
              <a:ahLst/>
              <a:cxnLst/>
              <a:rect l="0" t="0" r="r" b="b"/>
              <a:pathLst>
                <a:path w="41" h="32">
                  <a:moveTo>
                    <a:pt x="25" y="0"/>
                  </a:moveTo>
                  <a:cubicBezTo>
                    <a:pt x="41" y="13"/>
                    <a:pt x="15" y="32"/>
                    <a:pt x="4" y="18"/>
                  </a:cubicBezTo>
                  <a:cubicBezTo>
                    <a:pt x="0" y="5"/>
                    <a:pt x="15" y="0"/>
                    <a:pt x="25" y="0"/>
                  </a:cubicBezTo>
                  <a:close/>
                </a:path>
              </a:pathLst>
            </a:custGeom>
            <a:grpFill/>
            <a:ln>
              <a:noFill/>
            </a:ln>
          </p:spPr>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0F082710-245A-48CB-A5F6-8BB1DF6AB298}" type="datetimeFigureOut">
              <a:rPr lang="en-US" dirty="0"/>
              <a:pPr/>
              <a:t>4/21/2026</a:t>
            </a:fld>
            <a:endParaRPr lang="en-US" dirty="0"/>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r>
              <a:rPr lang="en-US" dirty="0"/>
              <a:t>
              </a:t>
            </a:r>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24578CCF-2EC4-44CB-A694-F6F6E59A3985}" type="slidenum">
              <a:rPr lang="en-US" dirty="0"/>
              <a:pPr/>
              <a:t>‹#›</a:t>
            </a:fld>
            <a:endParaRPr lang="en-US" dirty="0"/>
          </a:p>
        </p:txBody>
      </p:sp>
    </p:spTree>
    <p:extLst>
      <p:ext uri="{BB962C8B-B14F-4D97-AF65-F5344CB8AC3E}">
        <p14:creationId xmlns:p14="http://schemas.microsoft.com/office/powerpoint/2010/main" val="29067058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76">
          <p15:clr>
            <a:srgbClr val="F26B43"/>
          </p15:clr>
        </p15:guide>
        <p15:guide id="2" pos="6792">
          <p15:clr>
            <a:srgbClr val="F26B43"/>
          </p15:clr>
        </p15:guide>
        <p15:guide id="3" pos="3720">
          <p15:clr>
            <a:srgbClr val="F26B43"/>
          </p15:clr>
        </p15:guide>
        <p15:guide id="4" orient="horz"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sz="7200">
                <a:latin typeface="Cambria"/>
                <a:ea typeface="Cambria"/>
                <a:cs typeface="+mj-lt"/>
              </a:rPr>
              <a:t>Αλλεργίες: </a:t>
            </a:r>
            <a:r>
              <a:rPr lang="el-GR" sz="7200">
                <a:ea typeface="+mj-lt"/>
                <a:cs typeface="+mj-lt"/>
              </a:rPr>
              <a:t>Μορφές και Αντιδράσεις του οργανισμού</a:t>
            </a:r>
          </a:p>
        </p:txBody>
      </p:sp>
      <p:sp>
        <p:nvSpPr>
          <p:cNvPr id="3" name="Υπότιτλος 2"/>
          <p:cNvSpPr>
            <a:spLocks noGrp="1"/>
          </p:cNvSpPr>
          <p:nvPr>
            <p:ph type="subTitle" idx="1"/>
          </p:nvPr>
        </p:nvSpPr>
        <p:spPr>
          <a:xfrm>
            <a:off x="1048972" y="5245065"/>
            <a:ext cx="7912148" cy="1372560"/>
          </a:xfrm>
        </p:spPr>
        <p:txBody>
          <a:bodyPr vert="horz" lIns="91440" tIns="45720" rIns="91440" bIns="45720" rtlCol="0" anchor="t">
            <a:normAutofit/>
          </a:bodyPr>
          <a:lstStyle/>
          <a:p>
            <a:pPr algn="r"/>
            <a:r>
              <a:rPr lang="el-GR" i="1"/>
              <a:t>Μαρία Θεοδωροπούλου </a:t>
            </a:r>
            <a:endParaRPr lang="el-GR"/>
          </a:p>
          <a:p>
            <a:pPr algn="r"/>
            <a:r>
              <a:rPr lang="el-GR" i="1"/>
              <a:t>Μάθημα: Σχολική Νοσιλευτική</a:t>
            </a:r>
            <a:endParaRPr lang="el-GR" i="1" dirty="0"/>
          </a:p>
        </p:txBody>
      </p:sp>
    </p:spTree>
    <p:extLst>
      <p:ext uri="{BB962C8B-B14F-4D97-AF65-F5344CB8AC3E}">
        <p14:creationId xmlns:p14="http://schemas.microsoft.com/office/powerpoint/2010/main" val="2325122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B3FF2C-4094-DC7F-12A7-CE730F59A0D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0016958-7EF1-F0AB-A853-BD725FDAB2E7}"/>
              </a:ext>
            </a:extLst>
          </p:cNvPr>
          <p:cNvSpPr>
            <a:spLocks noGrp="1"/>
          </p:cNvSpPr>
          <p:nvPr>
            <p:ph idx="1"/>
          </p:nvPr>
        </p:nvSpPr>
        <p:spPr/>
        <p:txBody>
          <a:bodyPr vert="horz" lIns="91440" tIns="45720" rIns="91440" bIns="45720" rtlCol="0" anchor="t">
            <a:normAutofit/>
          </a:bodyPr>
          <a:lstStyle/>
          <a:p>
            <a:pPr marL="0" indent="0" algn="ctr">
              <a:buNone/>
            </a:pPr>
            <a:r>
              <a:rPr lang="el-GR" sz="3600"/>
              <a:t>Ευχαριστώ για την Προσοχη σας!!!!!</a:t>
            </a:r>
          </a:p>
        </p:txBody>
      </p:sp>
      <p:sp>
        <p:nvSpPr>
          <p:cNvPr id="4" name="Θέση ημερομηνίας 3">
            <a:extLst>
              <a:ext uri="{FF2B5EF4-FFF2-40B4-BE49-F238E27FC236}">
                <a16:creationId xmlns:a16="http://schemas.microsoft.com/office/drawing/2014/main" id="{4328E461-A446-CE23-3F53-582646B5A7BB}"/>
              </a:ext>
            </a:extLst>
          </p:cNvPr>
          <p:cNvSpPr>
            <a:spLocks noGrp="1"/>
          </p:cNvSpPr>
          <p:nvPr>
            <p:ph type="dt" sz="half" idx="10"/>
          </p:nvPr>
        </p:nvSpPr>
        <p:spPr/>
        <p:txBody>
          <a:bodyPr/>
          <a:lstStyle/>
          <a:p>
            <a:fld id="{16BD6824-C4A7-44A4-875D-5C86741CE0F6}" type="datetime1">
              <a:t>4/21/2026</a:t>
            </a:fld>
            <a:endParaRPr lang="en-US" dirty="0"/>
          </a:p>
        </p:txBody>
      </p:sp>
      <p:sp>
        <p:nvSpPr>
          <p:cNvPr id="5" name="Θέση υποσέλιδου 4">
            <a:extLst>
              <a:ext uri="{FF2B5EF4-FFF2-40B4-BE49-F238E27FC236}">
                <a16:creationId xmlns:a16="http://schemas.microsoft.com/office/drawing/2014/main" id="{F481F238-99DD-78AF-6129-724E8ECA6E21}"/>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A08AA3D8-C36A-2705-65C7-48833E1750C4}"/>
              </a:ext>
            </a:extLst>
          </p:cNvPr>
          <p:cNvSpPr>
            <a:spLocks noGrp="1"/>
          </p:cNvSpPr>
          <p:nvPr>
            <p:ph type="sldNum" sz="quarter" idx="12"/>
          </p:nvPr>
        </p:nvSpPr>
        <p:spPr/>
        <p:txBody>
          <a:bodyPr/>
          <a:lstStyle/>
          <a:p>
            <a:fld id="{24578CCF-2EC4-44CB-A694-F6F6E59A3985}" type="slidenum">
              <a:rPr lang="en-US" dirty="0"/>
              <a:t>10</a:t>
            </a:fld>
            <a:endParaRPr lang="en-US" dirty="0"/>
          </a:p>
        </p:txBody>
      </p:sp>
    </p:spTree>
    <p:extLst>
      <p:ext uri="{BB962C8B-B14F-4D97-AF65-F5344CB8AC3E}">
        <p14:creationId xmlns:p14="http://schemas.microsoft.com/office/powerpoint/2010/main" val="2771546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DC6F48-BEE7-7416-EAB5-9E3C8F90FA84}"/>
              </a:ext>
            </a:extLst>
          </p:cNvPr>
          <p:cNvSpPr>
            <a:spLocks noGrp="1"/>
          </p:cNvSpPr>
          <p:nvPr>
            <p:ph type="title"/>
          </p:nvPr>
        </p:nvSpPr>
        <p:spPr/>
        <p:txBody>
          <a:bodyPr/>
          <a:lstStyle/>
          <a:p>
            <a:r>
              <a:rPr lang="el-GR">
                <a:ea typeface="+mj-lt"/>
                <a:cs typeface="+mj-lt"/>
              </a:rPr>
              <a:t>Τι είναι αλλεργία; </a:t>
            </a:r>
            <a:endParaRPr lang="el-GR"/>
          </a:p>
        </p:txBody>
      </p:sp>
      <p:pic>
        <p:nvPicPr>
          <p:cNvPr id="4" name="Θέση περιεχομένου 3" descr="Εικόνα που περιέχει άτομο, εξωτερικός χώρος/ύπαιθρος, νήπιο, δέντρο&#10;&#10;Το περιεχόμενο που δημιουργείται από ΑΙ μπορεί να μην είναι σωστό.">
            <a:extLst>
              <a:ext uri="{FF2B5EF4-FFF2-40B4-BE49-F238E27FC236}">
                <a16:creationId xmlns:a16="http://schemas.microsoft.com/office/drawing/2014/main" id="{9212CE37-89FD-3BB1-B667-BFB8222274C6}"/>
              </a:ext>
            </a:extLst>
          </p:cNvPr>
          <p:cNvPicPr>
            <a:picLocks noGrp="1" noChangeAspect="1"/>
          </p:cNvPicPr>
          <p:nvPr>
            <p:ph idx="1"/>
          </p:nvPr>
        </p:nvPicPr>
        <p:blipFill>
          <a:blip r:embed="rId2"/>
          <a:stretch>
            <a:fillRect/>
          </a:stretch>
        </p:blipFill>
        <p:spPr>
          <a:xfrm>
            <a:off x="6588246" y="911832"/>
            <a:ext cx="4108667" cy="2518906"/>
          </a:xfrm>
          <a:prstGeom prst="rect">
            <a:avLst/>
          </a:prstGeom>
        </p:spPr>
      </p:pic>
      <p:sp>
        <p:nvSpPr>
          <p:cNvPr id="5" name="TextBox 4">
            <a:extLst>
              <a:ext uri="{FF2B5EF4-FFF2-40B4-BE49-F238E27FC236}">
                <a16:creationId xmlns:a16="http://schemas.microsoft.com/office/drawing/2014/main" id="{5D330632-4FE1-ADE0-B3E7-5B771A29D67C}"/>
              </a:ext>
            </a:extLst>
          </p:cNvPr>
          <p:cNvSpPr txBox="1"/>
          <p:nvPr/>
        </p:nvSpPr>
        <p:spPr>
          <a:xfrm>
            <a:off x="532035" y="2282149"/>
            <a:ext cx="4872318" cy="36402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l-GR"/>
          </a:p>
        </p:txBody>
      </p:sp>
      <p:sp>
        <p:nvSpPr>
          <p:cNvPr id="6" name="TextBox 5">
            <a:extLst>
              <a:ext uri="{FF2B5EF4-FFF2-40B4-BE49-F238E27FC236}">
                <a16:creationId xmlns:a16="http://schemas.microsoft.com/office/drawing/2014/main" id="{C730C404-BB8A-134F-F774-C585DA73F88D}"/>
              </a:ext>
            </a:extLst>
          </p:cNvPr>
          <p:cNvSpPr txBox="1"/>
          <p:nvPr/>
        </p:nvSpPr>
        <p:spPr>
          <a:xfrm>
            <a:off x="336022" y="1778116"/>
            <a:ext cx="6132400"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l-GR" sz="2000" dirty="0">
                <a:latin typeface="Arial"/>
                <a:ea typeface="+mn-lt"/>
                <a:cs typeface="Arial"/>
              </a:rPr>
              <a:t>Η αλλεργία όπως δηλώνει και η λέξη άλλο έργο είναι μια υπερβολική παθολογική αντίδραση ή αλλιώς υπερευαισθησία του ανοσιακού συστήματος. Η αντίδραση αυτή είναι εναντίον αθώων και ακίνδυνων ουσιών για τον οργανισμό μια και δεν έχουν την δυνατότητα ούτε να πολλαπλασιασθούν και να τον κατακυριεύσουν αλλά ούτε και τοξική δράση γι αυτόν. Σε ένα μη αλλεργικό λοιπόν άτομο ο </a:t>
            </a:r>
            <a:r>
              <a:rPr lang="el-GR" sz="2000">
                <a:latin typeface="Arial"/>
                <a:ea typeface="+mn-lt"/>
                <a:cs typeface="Arial"/>
              </a:rPr>
              <a:t>οργανισμός του έρχεται σε επαφή με τέτοιες ουσίες, τις αναγνωρίζει μεν σαν ξένες αλλά έχει την </a:t>
            </a:r>
            <a:r>
              <a:rPr lang="el-GR" sz="2000" dirty="0">
                <a:latin typeface="Arial"/>
                <a:ea typeface="+mn-lt"/>
                <a:cs typeface="Arial"/>
              </a:rPr>
              <a:t>ικανότητα να δει ότι είναι αθώες και για αυτό δεν τις καταπολεμά, δεν ασχολείται με αυτές, απλά τις ανέχεται. </a:t>
            </a:r>
            <a:endParaRPr lang="el-GR" sz="2000" dirty="0">
              <a:latin typeface="Avenir Next LT Pro"/>
              <a:cs typeface="Arial"/>
            </a:endParaRPr>
          </a:p>
        </p:txBody>
      </p:sp>
    </p:spTree>
    <p:extLst>
      <p:ext uri="{BB962C8B-B14F-4D97-AF65-F5344CB8AC3E}">
        <p14:creationId xmlns:p14="http://schemas.microsoft.com/office/powerpoint/2010/main" val="1132483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5E2791-2290-8A46-F48D-2B3BFE1CE2FA}"/>
              </a:ext>
            </a:extLst>
          </p:cNvPr>
          <p:cNvSpPr>
            <a:spLocks noGrp="1"/>
          </p:cNvSpPr>
          <p:nvPr>
            <p:ph type="title"/>
          </p:nvPr>
        </p:nvSpPr>
        <p:spPr/>
        <p:txBody>
          <a:bodyPr/>
          <a:lstStyle/>
          <a:p>
            <a:r>
              <a:rPr lang="el-GR">
                <a:ea typeface="+mj-lt"/>
                <a:cs typeface="+mj-lt"/>
              </a:rPr>
              <a:t>Ποια είναι τα πιο συχνά αλλεργιογόνα που προκαλούν τις αλλεργίες;</a:t>
            </a:r>
            <a:endParaRPr lang="el-GR"/>
          </a:p>
        </p:txBody>
      </p:sp>
      <p:sp>
        <p:nvSpPr>
          <p:cNvPr id="3" name="Θέση περιεχομένου 2">
            <a:extLst>
              <a:ext uri="{FF2B5EF4-FFF2-40B4-BE49-F238E27FC236}">
                <a16:creationId xmlns:a16="http://schemas.microsoft.com/office/drawing/2014/main" id="{13E5A5CA-BE91-4428-EDC4-4ECFCB94C25B}"/>
              </a:ext>
            </a:extLst>
          </p:cNvPr>
          <p:cNvSpPr>
            <a:spLocks noGrp="1"/>
          </p:cNvSpPr>
          <p:nvPr>
            <p:ph idx="1"/>
          </p:nvPr>
        </p:nvSpPr>
        <p:spPr>
          <a:xfrm>
            <a:off x="422670" y="2051972"/>
            <a:ext cx="10938805" cy="4622735"/>
          </a:xfrm>
        </p:spPr>
        <p:txBody>
          <a:bodyPr vert="horz" lIns="91440" tIns="45720" rIns="91440" bIns="45720" rtlCol="0" anchor="t">
            <a:normAutofit/>
          </a:bodyPr>
          <a:lstStyle/>
          <a:p>
            <a:pPr algn="just"/>
            <a:r>
              <a:rPr lang="el-GR">
                <a:latin typeface="Arial"/>
                <a:ea typeface="+mn-lt"/>
                <a:cs typeface="Arial"/>
              </a:rPr>
              <a:t>Τα κυριότερα αλλεργιογόνα σαν ομάδα είναι τα εισπνεόμενα, τα τροφικά, τα δηλητήρια υμενοπτέρων και τα φάρμακα. </a:t>
            </a:r>
            <a:endParaRPr lang="el-GR">
              <a:latin typeface="Arial"/>
              <a:cs typeface="Arial"/>
            </a:endParaRPr>
          </a:p>
          <a:p>
            <a:pPr algn="just">
              <a:buClr>
                <a:srgbClr val="C3B2A7"/>
              </a:buClr>
            </a:pPr>
            <a:r>
              <a:rPr lang="el-GR" b="1">
                <a:latin typeface="Arial"/>
                <a:ea typeface="+mn-lt"/>
                <a:cs typeface="Arial"/>
              </a:rPr>
              <a:t>Εισπνεόμενα </a:t>
            </a:r>
          </a:p>
          <a:p>
            <a:pPr algn="just">
              <a:buClr>
                <a:srgbClr val="C3B2A7"/>
              </a:buClr>
            </a:pPr>
            <a:r>
              <a:rPr lang="el-GR">
                <a:latin typeface="Arial"/>
                <a:ea typeface="+mn-lt"/>
                <a:cs typeface="Arial"/>
              </a:rPr>
              <a:t>1.Είναι οι γύρεις κάποιων φυτών. Συνήθως τα φυτά αυτά είναι ταπεινά, με μικρή γύρη και εύκολα αερομεταφερόμενη. Για τη χώρα μας σημαντικά τέτοια αλλεργιογονικά φυτά είναι το περδικάκι, και η γύρη της ελιάς. Οι γύρεις των υπολοίπων δένδρων προκαλούν λιγότερες αλλεργίες αφενός μεν γιατί έχουν μεγάλο μέγεθος και περνούν πολύ πιο δύσκολα το βλεννογόνο και αφετέρου η περίοδος ανθοφορίας τους είναι πολύ μικρή, το πολύ ένας μήνας.</a:t>
            </a:r>
            <a:endParaRPr lang="el-GR">
              <a:latin typeface="Arial"/>
              <a:cs typeface="Arial"/>
            </a:endParaRPr>
          </a:p>
        </p:txBody>
      </p:sp>
      <p:sp>
        <p:nvSpPr>
          <p:cNvPr id="4" name="Θέση ημερομηνίας 3">
            <a:extLst>
              <a:ext uri="{FF2B5EF4-FFF2-40B4-BE49-F238E27FC236}">
                <a16:creationId xmlns:a16="http://schemas.microsoft.com/office/drawing/2014/main" id="{7A9EE08D-885C-32BF-DF19-4CBBCDD43CB0}"/>
              </a:ext>
            </a:extLst>
          </p:cNvPr>
          <p:cNvSpPr>
            <a:spLocks noGrp="1"/>
          </p:cNvSpPr>
          <p:nvPr>
            <p:ph type="dt" sz="half" idx="10"/>
          </p:nvPr>
        </p:nvSpPr>
        <p:spPr/>
        <p:txBody>
          <a:bodyPr/>
          <a:lstStyle/>
          <a:p>
            <a:fld id="{ED62EE29-568B-4550-BF02-ED2C6449BE72}" type="datetime1">
              <a:t>4/21/2026</a:t>
            </a:fld>
            <a:endParaRPr lang="en-US" dirty="0"/>
          </a:p>
        </p:txBody>
      </p:sp>
      <p:sp>
        <p:nvSpPr>
          <p:cNvPr id="5" name="Θέση υποσέλιδου 4">
            <a:extLst>
              <a:ext uri="{FF2B5EF4-FFF2-40B4-BE49-F238E27FC236}">
                <a16:creationId xmlns:a16="http://schemas.microsoft.com/office/drawing/2014/main" id="{0E90AEF4-B660-8EA2-C87B-FB94FC5FCFD6}"/>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EC4B9B08-A17A-9B7C-3AC3-FF8E9B8BE4CD}"/>
              </a:ext>
            </a:extLst>
          </p:cNvPr>
          <p:cNvSpPr>
            <a:spLocks noGrp="1"/>
          </p:cNvSpPr>
          <p:nvPr>
            <p:ph type="sldNum" sz="quarter" idx="12"/>
          </p:nvPr>
        </p:nvSpPr>
        <p:spPr/>
        <p:txBody>
          <a:bodyPr/>
          <a:lstStyle/>
          <a:p>
            <a:fld id="{24578CCF-2EC4-44CB-A694-F6F6E59A3985}" type="slidenum">
              <a:rPr lang="en-US" dirty="0"/>
              <a:t>3</a:t>
            </a:fld>
            <a:endParaRPr lang="en-US" dirty="0"/>
          </a:p>
        </p:txBody>
      </p:sp>
    </p:spTree>
    <p:extLst>
      <p:ext uri="{BB962C8B-B14F-4D97-AF65-F5344CB8AC3E}">
        <p14:creationId xmlns:p14="http://schemas.microsoft.com/office/powerpoint/2010/main" val="1789926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CD2BD68-8316-09CE-D9A7-86A8909A964C}"/>
              </a:ext>
            </a:extLst>
          </p:cNvPr>
          <p:cNvSpPr>
            <a:spLocks noGrp="1"/>
          </p:cNvSpPr>
          <p:nvPr>
            <p:ph idx="1"/>
          </p:nvPr>
        </p:nvSpPr>
        <p:spPr>
          <a:xfrm>
            <a:off x="119958" y="475781"/>
            <a:ext cx="10740476" cy="6157172"/>
          </a:xfrm>
        </p:spPr>
        <p:txBody>
          <a:bodyPr vert="horz" lIns="91440" tIns="45720" rIns="91440" bIns="45720" rtlCol="0" anchor="t">
            <a:normAutofit fontScale="92500"/>
          </a:bodyPr>
          <a:lstStyle/>
          <a:p>
            <a:pPr marL="0" indent="0" algn="just">
              <a:buNone/>
            </a:pPr>
            <a:r>
              <a:rPr lang="el-GR">
                <a:latin typeface="Arial"/>
                <a:ea typeface="+mn-lt"/>
                <a:cs typeface="Arial"/>
              </a:rPr>
              <a:t>2. Τα ακάραια της σκόνης του σπιτιού, ισχυρότατα και συχνά αλλεργιογόνα. Είναι μικρά ζωύφια μη ορατά με γυμνό μάτι τα οποία φωλιάζουν στα μάλλινα ρούχα σε μάλλινα χαλιά και μοκέτες, καθώς και σε βιβλία. </a:t>
            </a:r>
          </a:p>
          <a:p>
            <a:pPr marL="0" indent="0" algn="just">
              <a:buNone/>
            </a:pPr>
            <a:r>
              <a:rPr lang="el-GR">
                <a:latin typeface="Arial"/>
                <a:ea typeface="+mn-lt"/>
                <a:cs typeface="Arial"/>
              </a:rPr>
              <a:t>3. Τα επιθήλια κάποιων ζώων και κυρίως των κατοικίδιων, όπως η γάτα και ο σκύλος, χωρίς να αποκλείονται κάποια άλλα με τα οποία έρχονται σε επαφή επαγγελματικά άνθρωποι με αλλεργικό υπόβαθρο, όπως οι πρωτεΐνες των ούρων πειραματόζωων ή και οικόσιτων ζώων (π.χ. κουνέλια) . </a:t>
            </a:r>
          </a:p>
          <a:p>
            <a:pPr marL="0" indent="0" algn="just">
              <a:buNone/>
            </a:pPr>
            <a:r>
              <a:rPr lang="el-GR" dirty="0">
                <a:latin typeface="Arial"/>
                <a:ea typeface="+mn-lt"/>
                <a:cs typeface="Arial"/>
              </a:rPr>
              <a:t>4. Κάποιοι μύκητες έχουν την ικανότητα να προκαλούν αλλεργία, όπως ο μύκητας Cladosporium, Alternaria, Aspergilus. Τα πρώτα αλλεργιογόνα ευθύνονται για εποχιακή εκδήλωση αλλεργιών η οποία διαρκεί ανάλογα με την περίοδο ανθοφορίας των αντίστοιχων φυτών αλλά και τον ερχομό της άνοιξης (όψιμη ή πρώιμη). Ξεκινά από το Μάρτιο μήνα και μπορεί να διαρκέσει μέχρι τον </a:t>
            </a:r>
            <a:r>
              <a:rPr lang="el-GR">
                <a:latin typeface="Arial"/>
                <a:ea typeface="+mn-lt"/>
                <a:cs typeface="Arial"/>
              </a:rPr>
              <a:t>Ιούνιο. Τα υπόλοιπα αλλεργιογόνα προκαλούν αλλεργίες καθ’ όλη τη διάρκεια του έτους με λίγο </a:t>
            </a:r>
            <a:r>
              <a:rPr lang="el-GR" dirty="0">
                <a:latin typeface="Arial"/>
                <a:ea typeface="+mn-lt"/>
                <a:cs typeface="Arial"/>
              </a:rPr>
              <a:t>πιο έντονη εκδήλωση τους χειμερινούς μήνες λόγω κλειστών χώρων και υγρασίας.</a:t>
            </a:r>
            <a:endParaRPr lang="el-GR" dirty="0">
              <a:latin typeface="Arial"/>
              <a:cs typeface="Arial"/>
            </a:endParaRPr>
          </a:p>
        </p:txBody>
      </p:sp>
      <p:sp>
        <p:nvSpPr>
          <p:cNvPr id="4" name="Θέση ημερομηνίας 3">
            <a:extLst>
              <a:ext uri="{FF2B5EF4-FFF2-40B4-BE49-F238E27FC236}">
                <a16:creationId xmlns:a16="http://schemas.microsoft.com/office/drawing/2014/main" id="{74631335-33C6-10DD-1379-C1533C86EBC8}"/>
              </a:ext>
            </a:extLst>
          </p:cNvPr>
          <p:cNvSpPr>
            <a:spLocks noGrp="1"/>
          </p:cNvSpPr>
          <p:nvPr>
            <p:ph type="dt" sz="half" idx="10"/>
          </p:nvPr>
        </p:nvSpPr>
        <p:spPr/>
        <p:txBody>
          <a:bodyPr/>
          <a:lstStyle/>
          <a:p>
            <a:fld id="{6E7DCCF8-3513-4433-90CD-56734282CADB}" type="datetime1">
              <a:t>4/21/2026</a:t>
            </a:fld>
            <a:endParaRPr lang="en-US" dirty="0"/>
          </a:p>
        </p:txBody>
      </p:sp>
      <p:sp>
        <p:nvSpPr>
          <p:cNvPr id="5" name="Θέση υποσέλιδου 4">
            <a:extLst>
              <a:ext uri="{FF2B5EF4-FFF2-40B4-BE49-F238E27FC236}">
                <a16:creationId xmlns:a16="http://schemas.microsoft.com/office/drawing/2014/main" id="{378A1090-47DC-246C-9558-50CCB4FF0B9A}"/>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8AE46941-87F2-F6CF-1A1C-4BECE1D0E416}"/>
              </a:ext>
            </a:extLst>
          </p:cNvPr>
          <p:cNvSpPr>
            <a:spLocks noGrp="1"/>
          </p:cNvSpPr>
          <p:nvPr>
            <p:ph type="sldNum" sz="quarter" idx="12"/>
          </p:nvPr>
        </p:nvSpPr>
        <p:spPr/>
        <p:txBody>
          <a:bodyPr/>
          <a:lstStyle/>
          <a:p>
            <a:fld id="{24578CCF-2EC4-44CB-A694-F6F6E59A3985}" type="slidenum">
              <a:rPr lang="en-US" dirty="0"/>
              <a:t>4</a:t>
            </a:fld>
            <a:endParaRPr lang="en-US" dirty="0"/>
          </a:p>
        </p:txBody>
      </p:sp>
    </p:spTree>
    <p:extLst>
      <p:ext uri="{BB962C8B-B14F-4D97-AF65-F5344CB8AC3E}">
        <p14:creationId xmlns:p14="http://schemas.microsoft.com/office/powerpoint/2010/main" val="191700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9694835-FCC9-BD85-A313-F9AFE2757AA8}"/>
              </a:ext>
            </a:extLst>
          </p:cNvPr>
          <p:cNvSpPr>
            <a:spLocks noGrp="1"/>
          </p:cNvSpPr>
          <p:nvPr>
            <p:ph idx="1"/>
          </p:nvPr>
        </p:nvSpPr>
        <p:spPr>
          <a:xfrm>
            <a:off x="328725" y="434027"/>
            <a:ext cx="10375134" cy="5791831"/>
          </a:xfrm>
        </p:spPr>
        <p:txBody>
          <a:bodyPr vert="horz" lIns="91440" tIns="45720" rIns="91440" bIns="45720" rtlCol="0" anchor="t">
            <a:normAutofit/>
          </a:bodyPr>
          <a:lstStyle/>
          <a:p>
            <a:pPr algn="just"/>
            <a:r>
              <a:rPr lang="el-GR" b="1">
                <a:latin typeface="Arial"/>
                <a:ea typeface="+mn-lt"/>
                <a:cs typeface="Arial"/>
              </a:rPr>
              <a:t>Τροφικά </a:t>
            </a:r>
            <a:endParaRPr lang="el-GR">
              <a:latin typeface="Arial"/>
              <a:cs typeface="Arial"/>
            </a:endParaRPr>
          </a:p>
          <a:p>
            <a:pPr algn="just">
              <a:buClr>
                <a:srgbClr val="C3B2A7"/>
              </a:buClr>
            </a:pPr>
            <a:r>
              <a:rPr lang="el-GR">
                <a:latin typeface="Arial"/>
                <a:ea typeface="+mn-lt"/>
                <a:cs typeface="Arial"/>
              </a:rPr>
              <a:t>1. Οι πρωτεΐνες κάποιων τροφών, τα λεγόμενα τροφικά αλλεργιογόνα. Πρώτες ξένες ουσίες για τον παρθένο βρεφικό οργανισμό με τις οποίες έρχεται σε επαφή και με μεγάλη ικανότητα ευαισθητοποίησης είναι οι πρωτεΐνες του γάλατος, το ασπράδι του αυγού, τα άλευρα καιτο ψάρι. Άλλες τροφές με αλλεργιογόνο δράση είναι οι ξηροί καρποί, τα οστρακοειδή και κάποια φρούτα με κυρίαρχο τη φράουλα. </a:t>
            </a:r>
          </a:p>
          <a:p>
            <a:pPr algn="just">
              <a:buClr>
                <a:srgbClr val="C3B2A7"/>
              </a:buClr>
            </a:pPr>
            <a:r>
              <a:rPr lang="el-GR" b="1">
                <a:latin typeface="Arial"/>
                <a:ea typeface="+mn-lt"/>
                <a:cs typeface="Arial"/>
              </a:rPr>
              <a:t>Άλλα αλλεργιογόνα</a:t>
            </a:r>
          </a:p>
          <a:p>
            <a:pPr algn="just">
              <a:buClr>
                <a:srgbClr val="C3B2A7"/>
              </a:buClr>
            </a:pPr>
            <a:r>
              <a:rPr lang="el-GR">
                <a:latin typeface="Arial"/>
                <a:ea typeface="+mn-lt"/>
                <a:cs typeface="Arial"/>
              </a:rPr>
              <a:t> 1. Κάποια φάρμακα και κυρίως κοινά αντιβιοτικά και ευρέως χρησιμοποιούμενα που ανήκουν στην ομάδα των β λακταμών και κεφαλοσπορινών, όπως επίσης και κάποιες σκιαγραφικές ουσίες.</a:t>
            </a:r>
            <a:endParaRPr lang="el-GR">
              <a:latin typeface="Arial"/>
              <a:cs typeface="Arial"/>
            </a:endParaRPr>
          </a:p>
        </p:txBody>
      </p:sp>
      <p:sp>
        <p:nvSpPr>
          <p:cNvPr id="4" name="Θέση ημερομηνίας 3">
            <a:extLst>
              <a:ext uri="{FF2B5EF4-FFF2-40B4-BE49-F238E27FC236}">
                <a16:creationId xmlns:a16="http://schemas.microsoft.com/office/drawing/2014/main" id="{B02DE914-2064-085C-AA7B-409AA03C2EA8}"/>
              </a:ext>
            </a:extLst>
          </p:cNvPr>
          <p:cNvSpPr>
            <a:spLocks noGrp="1"/>
          </p:cNvSpPr>
          <p:nvPr>
            <p:ph type="dt" sz="half" idx="10"/>
          </p:nvPr>
        </p:nvSpPr>
        <p:spPr/>
        <p:txBody>
          <a:bodyPr/>
          <a:lstStyle/>
          <a:p>
            <a:fld id="{B3EEC37C-4D04-4474-9164-220E785AFF14}" type="datetime1">
              <a:t>4/21/2026</a:t>
            </a:fld>
            <a:endParaRPr lang="en-US" dirty="0"/>
          </a:p>
        </p:txBody>
      </p:sp>
      <p:sp>
        <p:nvSpPr>
          <p:cNvPr id="5" name="Θέση υποσέλιδου 4">
            <a:extLst>
              <a:ext uri="{FF2B5EF4-FFF2-40B4-BE49-F238E27FC236}">
                <a16:creationId xmlns:a16="http://schemas.microsoft.com/office/drawing/2014/main" id="{362294DE-35F7-6447-2580-2433EDFCB99E}"/>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B8188103-DE8C-4E52-DFED-C46489AB8D72}"/>
              </a:ext>
            </a:extLst>
          </p:cNvPr>
          <p:cNvSpPr>
            <a:spLocks noGrp="1"/>
          </p:cNvSpPr>
          <p:nvPr>
            <p:ph type="sldNum" sz="quarter" idx="12"/>
          </p:nvPr>
        </p:nvSpPr>
        <p:spPr/>
        <p:txBody>
          <a:bodyPr/>
          <a:lstStyle/>
          <a:p>
            <a:fld id="{24578CCF-2EC4-44CB-A694-F6F6E59A3985}" type="slidenum">
              <a:rPr lang="en-US" dirty="0"/>
              <a:t>5</a:t>
            </a:fld>
            <a:endParaRPr lang="en-US" dirty="0"/>
          </a:p>
        </p:txBody>
      </p:sp>
    </p:spTree>
    <p:extLst>
      <p:ext uri="{BB962C8B-B14F-4D97-AF65-F5344CB8AC3E}">
        <p14:creationId xmlns:p14="http://schemas.microsoft.com/office/powerpoint/2010/main" val="1569996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DF798B4-7ED3-99C5-6C48-083D9E701D9C}"/>
              </a:ext>
            </a:extLst>
          </p:cNvPr>
          <p:cNvSpPr>
            <a:spLocks noGrp="1"/>
          </p:cNvSpPr>
          <p:nvPr>
            <p:ph idx="1"/>
          </p:nvPr>
        </p:nvSpPr>
        <p:spPr>
          <a:xfrm>
            <a:off x="506177" y="632356"/>
            <a:ext cx="10197682" cy="5593502"/>
          </a:xfrm>
        </p:spPr>
        <p:txBody>
          <a:bodyPr vert="horz" lIns="91440" tIns="45720" rIns="91440" bIns="45720" rtlCol="0" anchor="t">
            <a:normAutofit/>
          </a:bodyPr>
          <a:lstStyle/>
          <a:p>
            <a:pPr algn="just"/>
            <a:r>
              <a:rPr lang="el-GR">
                <a:latin typeface="Arial"/>
                <a:ea typeface="+mn-lt"/>
                <a:cs typeface="Arial"/>
              </a:rPr>
              <a:t>2. Κάποιες πρωτεΐνες που αφήνουν κατά το τσίμπημα τους οι μέλισσες και οι σφήκες. Εδώ επισημαίνουμε ότι η αλλεργική αντίδραση ενέχει κίνδυνο ακόμη και για την ίδια τη ζωή του αλλεργικού σε αυτές ατόμου. </a:t>
            </a:r>
            <a:endParaRPr lang="el-GR">
              <a:latin typeface="Arial"/>
              <a:cs typeface="Arial"/>
            </a:endParaRPr>
          </a:p>
          <a:p>
            <a:pPr algn="just">
              <a:buClr>
                <a:srgbClr val="C3B2A7"/>
              </a:buClr>
            </a:pPr>
            <a:r>
              <a:rPr lang="el-GR">
                <a:latin typeface="Arial"/>
                <a:ea typeface="+mn-lt"/>
                <a:cs typeface="Arial"/>
              </a:rPr>
              <a:t>3. Κάποιες ουσίες οι οποίες συνδέονται με κάποια επαγγέλματα και ορίζονται ως επαγγελματικά αλλεργιογόνα. Τέτοιες επαγγελματικές ομάδες είναι οι βαφείς αυτοκινήτων, οι λουστραδόροι επίπλων κα οι επαγγελματίες αρτοσκευασμάτων. </a:t>
            </a:r>
          </a:p>
          <a:p>
            <a:pPr>
              <a:buClr>
                <a:srgbClr val="C3B2A7"/>
              </a:buClr>
            </a:pPr>
            <a:endParaRPr lang="el-GR" dirty="0"/>
          </a:p>
        </p:txBody>
      </p:sp>
      <p:sp>
        <p:nvSpPr>
          <p:cNvPr id="4" name="Θέση ημερομηνίας 3">
            <a:extLst>
              <a:ext uri="{FF2B5EF4-FFF2-40B4-BE49-F238E27FC236}">
                <a16:creationId xmlns:a16="http://schemas.microsoft.com/office/drawing/2014/main" id="{C3A54FF3-4B2B-9B70-AD9A-6CFD0898442F}"/>
              </a:ext>
            </a:extLst>
          </p:cNvPr>
          <p:cNvSpPr>
            <a:spLocks noGrp="1"/>
          </p:cNvSpPr>
          <p:nvPr>
            <p:ph type="dt" sz="half" idx="10"/>
          </p:nvPr>
        </p:nvSpPr>
        <p:spPr/>
        <p:txBody>
          <a:bodyPr/>
          <a:lstStyle/>
          <a:p>
            <a:fld id="{E6FD4A91-D405-4135-868B-B5E835941FAB}" type="datetime1">
              <a:t>4/21/2026</a:t>
            </a:fld>
            <a:endParaRPr lang="en-US" dirty="0"/>
          </a:p>
        </p:txBody>
      </p:sp>
      <p:sp>
        <p:nvSpPr>
          <p:cNvPr id="5" name="Θέση υποσέλιδου 4">
            <a:extLst>
              <a:ext uri="{FF2B5EF4-FFF2-40B4-BE49-F238E27FC236}">
                <a16:creationId xmlns:a16="http://schemas.microsoft.com/office/drawing/2014/main" id="{9BF6BA07-3025-6D05-11B0-43CDCCC25906}"/>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6E037ECD-244E-0930-4D53-BE4E3E496AA1}"/>
              </a:ext>
            </a:extLst>
          </p:cNvPr>
          <p:cNvSpPr>
            <a:spLocks noGrp="1"/>
          </p:cNvSpPr>
          <p:nvPr>
            <p:ph type="sldNum" sz="quarter" idx="12"/>
          </p:nvPr>
        </p:nvSpPr>
        <p:spPr/>
        <p:txBody>
          <a:bodyPr/>
          <a:lstStyle/>
          <a:p>
            <a:fld id="{24578CCF-2EC4-44CB-A694-F6F6E59A3985}" type="slidenum">
              <a:rPr lang="en-US" dirty="0"/>
              <a:t>6</a:t>
            </a:fld>
            <a:endParaRPr lang="en-US" dirty="0"/>
          </a:p>
        </p:txBody>
      </p:sp>
    </p:spTree>
    <p:extLst>
      <p:ext uri="{BB962C8B-B14F-4D97-AF65-F5344CB8AC3E}">
        <p14:creationId xmlns:p14="http://schemas.microsoft.com/office/powerpoint/2010/main" val="1659244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BB686F-AC94-6806-EABB-A2D31FF62760}"/>
              </a:ext>
            </a:extLst>
          </p:cNvPr>
          <p:cNvSpPr>
            <a:spLocks noGrp="1"/>
          </p:cNvSpPr>
          <p:nvPr>
            <p:ph type="title"/>
          </p:nvPr>
        </p:nvSpPr>
        <p:spPr/>
        <p:txBody>
          <a:bodyPr/>
          <a:lstStyle/>
          <a:p>
            <a:r>
              <a:rPr lang="el-GR">
                <a:latin typeface="Arial"/>
                <a:ea typeface="+mj-lt"/>
                <a:cs typeface="Arial"/>
              </a:rPr>
              <a:t>Η αλλεργία εκδηλώνεται : </a:t>
            </a:r>
            <a:endParaRPr lang="el-GR">
              <a:latin typeface="Arial"/>
              <a:cs typeface="Arial"/>
            </a:endParaRPr>
          </a:p>
        </p:txBody>
      </p:sp>
      <p:sp>
        <p:nvSpPr>
          <p:cNvPr id="3" name="Θέση περιεχομένου 2">
            <a:extLst>
              <a:ext uri="{FF2B5EF4-FFF2-40B4-BE49-F238E27FC236}">
                <a16:creationId xmlns:a16="http://schemas.microsoft.com/office/drawing/2014/main" id="{4E5B664C-B870-2E88-E05F-A8D0C6C02D85}"/>
              </a:ext>
            </a:extLst>
          </p:cNvPr>
          <p:cNvSpPr>
            <a:spLocks noGrp="1"/>
          </p:cNvSpPr>
          <p:nvPr>
            <p:ph idx="1"/>
          </p:nvPr>
        </p:nvSpPr>
        <p:spPr>
          <a:xfrm>
            <a:off x="1069848" y="1331726"/>
            <a:ext cx="9634011" cy="4894132"/>
          </a:xfrm>
        </p:spPr>
        <p:txBody>
          <a:bodyPr vert="horz" lIns="91440" tIns="45720" rIns="91440" bIns="45720" rtlCol="0" anchor="t">
            <a:normAutofit/>
          </a:bodyPr>
          <a:lstStyle/>
          <a:p>
            <a:pPr marL="0" indent="0">
              <a:buNone/>
            </a:pPr>
            <a:endParaRPr lang="el-GR" dirty="0">
              <a:latin typeface="Arial"/>
              <a:cs typeface="Arial"/>
            </a:endParaRPr>
          </a:p>
          <a:p>
            <a:pPr>
              <a:buClr>
                <a:srgbClr val="C3B2A7"/>
              </a:buClr>
            </a:pPr>
            <a:r>
              <a:rPr lang="el-GR" dirty="0">
                <a:latin typeface="Arial"/>
                <a:cs typeface="Arial"/>
              </a:rPr>
              <a:t> Ως ρινίτιδα με επαναλαμβανόμενο φτέρνισμα, φαγούρα, </a:t>
            </a:r>
            <a:r>
              <a:rPr lang="el-GR">
                <a:latin typeface="Arial"/>
                <a:cs typeface="Arial"/>
              </a:rPr>
              <a:t>καταρροή, μπούκωμα της μύτης. </a:t>
            </a:r>
            <a:endParaRPr lang="el-GR" dirty="0">
              <a:latin typeface="Arial"/>
              <a:cs typeface="Arial"/>
            </a:endParaRPr>
          </a:p>
          <a:p>
            <a:pPr>
              <a:buClr>
                <a:srgbClr val="C3B2A7"/>
              </a:buClr>
            </a:pPr>
            <a:r>
              <a:rPr lang="el-GR">
                <a:latin typeface="Arial"/>
                <a:cs typeface="Arial"/>
              </a:rPr>
              <a:t>Ως άσθμα με βήχα και δύσπνοια. </a:t>
            </a:r>
            <a:endParaRPr lang="el-GR" dirty="0">
              <a:latin typeface="Arial"/>
              <a:cs typeface="Arial"/>
            </a:endParaRPr>
          </a:p>
          <a:p>
            <a:pPr>
              <a:buClr>
                <a:srgbClr val="C3B2A7"/>
              </a:buClr>
            </a:pPr>
            <a:r>
              <a:rPr lang="el-GR">
                <a:latin typeface="Arial"/>
                <a:cs typeface="Arial"/>
              </a:rPr>
              <a:t>Ως επιπεφυκίτιδα με φαγούρα κοκκινίλα και δάκρυσμα των ματιών . </a:t>
            </a:r>
            <a:endParaRPr lang="el-GR" dirty="0">
              <a:latin typeface="Arial"/>
              <a:cs typeface="Arial"/>
            </a:endParaRPr>
          </a:p>
          <a:p>
            <a:pPr>
              <a:buClr>
                <a:srgbClr val="C3B2A7"/>
              </a:buClr>
            </a:pPr>
            <a:r>
              <a:rPr lang="el-GR">
                <a:latin typeface="Arial"/>
                <a:cs typeface="Arial"/>
              </a:rPr>
              <a:t>Ως δερματική αντίδραση με κνησμό, καντήλες φλούμπες, ερύθημα, αγγειοοίδημα. </a:t>
            </a:r>
            <a:endParaRPr lang="el-GR" dirty="0">
              <a:latin typeface="Arial"/>
              <a:cs typeface="Arial"/>
            </a:endParaRPr>
          </a:p>
          <a:p>
            <a:pPr>
              <a:buClr>
                <a:srgbClr val="C3B2A7"/>
              </a:buClr>
            </a:pPr>
            <a:r>
              <a:rPr lang="el-GR">
                <a:latin typeface="Arial"/>
                <a:cs typeface="Arial"/>
              </a:rPr>
              <a:t>Ως αντίδραση από το πεπτικό σύστημα με ναυτία εμετούς, πόνους στην κοιλιά , διάρροια.</a:t>
            </a:r>
            <a:r>
              <a:rPr lang="el-GR" dirty="0"/>
              <a:t> </a:t>
            </a:r>
          </a:p>
        </p:txBody>
      </p:sp>
      <p:sp>
        <p:nvSpPr>
          <p:cNvPr id="4" name="Θέση ημερομηνίας 3">
            <a:extLst>
              <a:ext uri="{FF2B5EF4-FFF2-40B4-BE49-F238E27FC236}">
                <a16:creationId xmlns:a16="http://schemas.microsoft.com/office/drawing/2014/main" id="{13D39AFB-240B-1226-EC69-6828875ED8E4}"/>
              </a:ext>
            </a:extLst>
          </p:cNvPr>
          <p:cNvSpPr>
            <a:spLocks noGrp="1"/>
          </p:cNvSpPr>
          <p:nvPr>
            <p:ph type="dt" sz="half" idx="10"/>
          </p:nvPr>
        </p:nvSpPr>
        <p:spPr/>
        <p:txBody>
          <a:bodyPr/>
          <a:lstStyle/>
          <a:p>
            <a:fld id="{26EDCEE6-8B0A-4940-9F45-18AD0BDC6048}" type="datetime1">
              <a:t>4/21/2026</a:t>
            </a:fld>
            <a:endParaRPr lang="en-US" dirty="0"/>
          </a:p>
        </p:txBody>
      </p:sp>
      <p:sp>
        <p:nvSpPr>
          <p:cNvPr id="5" name="Θέση υποσέλιδου 4">
            <a:extLst>
              <a:ext uri="{FF2B5EF4-FFF2-40B4-BE49-F238E27FC236}">
                <a16:creationId xmlns:a16="http://schemas.microsoft.com/office/drawing/2014/main" id="{3B9F82DF-8EBD-5A71-16D4-976089FD0471}"/>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A88A1022-20F6-52EB-7D21-D767C89014F7}"/>
              </a:ext>
            </a:extLst>
          </p:cNvPr>
          <p:cNvSpPr>
            <a:spLocks noGrp="1"/>
          </p:cNvSpPr>
          <p:nvPr>
            <p:ph type="sldNum" sz="quarter" idx="12"/>
          </p:nvPr>
        </p:nvSpPr>
        <p:spPr/>
        <p:txBody>
          <a:bodyPr/>
          <a:lstStyle/>
          <a:p>
            <a:fld id="{24578CCF-2EC4-44CB-A694-F6F6E59A3985}" type="slidenum">
              <a:rPr lang="en-US" dirty="0"/>
              <a:t>7</a:t>
            </a:fld>
            <a:endParaRPr lang="en-US" dirty="0"/>
          </a:p>
        </p:txBody>
      </p:sp>
    </p:spTree>
    <p:extLst>
      <p:ext uri="{BB962C8B-B14F-4D97-AF65-F5344CB8AC3E}">
        <p14:creationId xmlns:p14="http://schemas.microsoft.com/office/powerpoint/2010/main" val="110214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689C545-A917-65FB-25DC-386DB0FBD42B}"/>
              </a:ext>
            </a:extLst>
          </p:cNvPr>
          <p:cNvSpPr>
            <a:spLocks noGrp="1"/>
          </p:cNvSpPr>
          <p:nvPr>
            <p:ph idx="1"/>
          </p:nvPr>
        </p:nvSpPr>
        <p:spPr>
          <a:xfrm>
            <a:off x="130396" y="862000"/>
            <a:ext cx="10573463" cy="5363858"/>
          </a:xfrm>
        </p:spPr>
        <p:txBody>
          <a:bodyPr vert="horz" lIns="91440" tIns="45720" rIns="91440" bIns="45720" rtlCol="0" anchor="t">
            <a:normAutofit/>
          </a:bodyPr>
          <a:lstStyle/>
          <a:p>
            <a:pPr algn="just"/>
            <a:r>
              <a:rPr lang="el-GR">
                <a:latin typeface="Arial"/>
                <a:ea typeface="+mn-lt"/>
                <a:cs typeface="Arial"/>
              </a:rPr>
              <a:t>Και τέλος ως αναφυλακτική αντίδραση η οποία είναι ταχέως εξελισσόμενη. Στην βαρύτερη της μορφή , συστηματική αναφυλαξία (αλλεργικό Shock) εκδηλώνεται με πτώση της πίεσης, ταχυκαρδία, διαταραχές στην όραση, ζάλη, λιποθυμία. Θεωρείται η πιο σοβαρή μορφή αλλεργίας η οποία μπορεί ακόμη και να ενέχει και κίνδυνο για τη ζωή του ασθενούς και πρέπει πάντα να αντιμετωπίζεται άμεσα σε νοσοκομείο. Προκαλείται συνήθως μετά από αλλεργία σε κάποιο φάρμακο, σε δηλητήρια μέλισσας ή σφήκας ή και ακόμη και σε κάποιο τρόφιμο. Στην ηπιότερη της μορφή η αναφυλακτική αντίδραση εκδηλώνεται με κάποιο άλλο από τα παραπάνω συμπτώματα βήχα, δύσπνοια, κνίδωση, κοιλιακό άλγος, ναυτία</a:t>
            </a:r>
            <a:endParaRPr lang="el-GR">
              <a:latin typeface="Arial"/>
              <a:cs typeface="Arial"/>
            </a:endParaRPr>
          </a:p>
        </p:txBody>
      </p:sp>
      <p:sp>
        <p:nvSpPr>
          <p:cNvPr id="4" name="Θέση ημερομηνίας 3">
            <a:extLst>
              <a:ext uri="{FF2B5EF4-FFF2-40B4-BE49-F238E27FC236}">
                <a16:creationId xmlns:a16="http://schemas.microsoft.com/office/drawing/2014/main" id="{50C403CE-4889-4F24-21AB-9DA603E2D855}"/>
              </a:ext>
            </a:extLst>
          </p:cNvPr>
          <p:cNvSpPr>
            <a:spLocks noGrp="1"/>
          </p:cNvSpPr>
          <p:nvPr>
            <p:ph type="dt" sz="half" idx="10"/>
          </p:nvPr>
        </p:nvSpPr>
        <p:spPr/>
        <p:txBody>
          <a:bodyPr/>
          <a:lstStyle/>
          <a:p>
            <a:fld id="{9B0EC969-6050-4BED-ADEA-0BA627D6E859}" type="datetime1">
              <a:t>4/21/2026</a:t>
            </a:fld>
            <a:endParaRPr lang="en-US" dirty="0"/>
          </a:p>
        </p:txBody>
      </p:sp>
      <p:sp>
        <p:nvSpPr>
          <p:cNvPr id="5" name="Θέση υποσέλιδου 4">
            <a:extLst>
              <a:ext uri="{FF2B5EF4-FFF2-40B4-BE49-F238E27FC236}">
                <a16:creationId xmlns:a16="http://schemas.microsoft.com/office/drawing/2014/main" id="{8AB3FC78-407C-5C61-4471-3F09A4AEF8D8}"/>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1C23779B-A6F7-A70E-3A85-ECDB991E3CA3}"/>
              </a:ext>
            </a:extLst>
          </p:cNvPr>
          <p:cNvSpPr>
            <a:spLocks noGrp="1"/>
          </p:cNvSpPr>
          <p:nvPr>
            <p:ph type="sldNum" sz="quarter" idx="12"/>
          </p:nvPr>
        </p:nvSpPr>
        <p:spPr/>
        <p:txBody>
          <a:bodyPr/>
          <a:lstStyle/>
          <a:p>
            <a:fld id="{24578CCF-2EC4-44CB-A694-F6F6E59A3985}" type="slidenum">
              <a:rPr lang="en-US" dirty="0"/>
              <a:t>8</a:t>
            </a:fld>
            <a:endParaRPr lang="en-US" dirty="0"/>
          </a:p>
        </p:txBody>
      </p:sp>
    </p:spTree>
    <p:extLst>
      <p:ext uri="{BB962C8B-B14F-4D97-AF65-F5344CB8AC3E}">
        <p14:creationId xmlns:p14="http://schemas.microsoft.com/office/powerpoint/2010/main" val="188509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FD7781-A3C7-2780-2623-7FA484844D77}"/>
              </a:ext>
            </a:extLst>
          </p:cNvPr>
          <p:cNvSpPr>
            <a:spLocks noGrp="1"/>
          </p:cNvSpPr>
          <p:nvPr>
            <p:ph type="title"/>
          </p:nvPr>
        </p:nvSpPr>
        <p:spPr/>
        <p:txBody>
          <a:bodyPr/>
          <a:lstStyle/>
          <a:p>
            <a:r>
              <a:rPr lang="el-GR">
                <a:ea typeface="+mj-lt"/>
                <a:cs typeface="+mj-lt"/>
              </a:rPr>
              <a:t>Είναι σημαντικό να γνωρίζει κανείς ότι είναι αλλεργικός; και σε τι; </a:t>
            </a:r>
            <a:endParaRPr lang="el-GR"/>
          </a:p>
        </p:txBody>
      </p:sp>
      <p:sp>
        <p:nvSpPr>
          <p:cNvPr id="3" name="Θέση περιεχομένου 2">
            <a:extLst>
              <a:ext uri="{FF2B5EF4-FFF2-40B4-BE49-F238E27FC236}">
                <a16:creationId xmlns:a16="http://schemas.microsoft.com/office/drawing/2014/main" id="{0D8E60D9-CD10-8AB0-E89F-A32CC75B1CAD}"/>
              </a:ext>
            </a:extLst>
          </p:cNvPr>
          <p:cNvSpPr>
            <a:spLocks noGrp="1"/>
          </p:cNvSpPr>
          <p:nvPr>
            <p:ph idx="1"/>
          </p:nvPr>
        </p:nvSpPr>
        <p:spPr>
          <a:xfrm>
            <a:off x="328725" y="2041534"/>
            <a:ext cx="7107929" cy="4184324"/>
          </a:xfrm>
        </p:spPr>
        <p:txBody>
          <a:bodyPr vert="horz" lIns="91440" tIns="45720" rIns="91440" bIns="45720" rtlCol="0" anchor="t">
            <a:normAutofit/>
          </a:bodyPr>
          <a:lstStyle/>
          <a:p>
            <a:pPr algn="just"/>
            <a:r>
              <a:rPr lang="el-GR">
                <a:latin typeface="Arial"/>
                <a:ea typeface="+mn-lt"/>
                <a:cs typeface="Arial"/>
              </a:rPr>
              <a:t>Φυσικά και είναι διότι αφενός μπορεί να αποφύγει ή να περιορίσει την έκθεση του σε πολλά από τα αλλεργιογόνα και αφετέρου η έγκαιρη και η σωστή αντιμετώπιση του από το θεράποντα γιατρό μπορεί να περιορίσει την βαρύτητα της νόσου. Επίσης η ορθή ενημέρωση του ασθενούς σχετικά με το πρόβλημα του μπορεί σε κάποιες περιπτώσεις ακόμη και να του σώσει τη ζωή, όπως στην περίπτωση νυγμού από μέλισσα η σφήκα η αλλεργία σε κάποιο φάρμακο.</a:t>
            </a:r>
            <a:endParaRPr lang="el-GR">
              <a:latin typeface="Arial"/>
              <a:cs typeface="Arial"/>
            </a:endParaRPr>
          </a:p>
        </p:txBody>
      </p:sp>
      <p:sp>
        <p:nvSpPr>
          <p:cNvPr id="4" name="Θέση ημερομηνίας 3">
            <a:extLst>
              <a:ext uri="{FF2B5EF4-FFF2-40B4-BE49-F238E27FC236}">
                <a16:creationId xmlns:a16="http://schemas.microsoft.com/office/drawing/2014/main" id="{F30758FB-13EA-894D-17F8-9CFE20D9999C}"/>
              </a:ext>
            </a:extLst>
          </p:cNvPr>
          <p:cNvSpPr>
            <a:spLocks noGrp="1"/>
          </p:cNvSpPr>
          <p:nvPr>
            <p:ph type="dt" sz="half" idx="10"/>
          </p:nvPr>
        </p:nvSpPr>
        <p:spPr/>
        <p:txBody>
          <a:bodyPr/>
          <a:lstStyle/>
          <a:p>
            <a:fld id="{7811ECC3-281C-4046-ABB2-29BE6EAEFB51}" type="datetime1">
              <a:t>4/21/2026</a:t>
            </a:fld>
            <a:endParaRPr lang="en-US" dirty="0"/>
          </a:p>
        </p:txBody>
      </p:sp>
      <p:sp>
        <p:nvSpPr>
          <p:cNvPr id="5" name="Θέση υποσέλιδου 4">
            <a:extLst>
              <a:ext uri="{FF2B5EF4-FFF2-40B4-BE49-F238E27FC236}">
                <a16:creationId xmlns:a16="http://schemas.microsoft.com/office/drawing/2014/main" id="{DC6862DD-809D-1C59-AF11-F8DA40950D89}"/>
              </a:ext>
            </a:extLst>
          </p:cNvPr>
          <p:cNvSpPr>
            <a:spLocks noGrp="1"/>
          </p:cNvSpPr>
          <p:nvPr>
            <p:ph type="ftr" sz="quarter" idx="11"/>
          </p:nvPr>
        </p:nvSpPr>
        <p:spPr/>
        <p:txBody>
          <a:bodyPr/>
          <a:lstStyle/>
          <a:p>
            <a:r>
              <a:rPr lang="en-US" dirty="0"/>
              <a:t>
              </a:t>
            </a:r>
          </a:p>
        </p:txBody>
      </p:sp>
      <p:sp>
        <p:nvSpPr>
          <p:cNvPr id="6" name="Θέση αριθμού διαφάνειας 5">
            <a:extLst>
              <a:ext uri="{FF2B5EF4-FFF2-40B4-BE49-F238E27FC236}">
                <a16:creationId xmlns:a16="http://schemas.microsoft.com/office/drawing/2014/main" id="{F67C1B07-A6AD-F561-ABD0-F48BCDA4A5E5}"/>
              </a:ext>
            </a:extLst>
          </p:cNvPr>
          <p:cNvSpPr>
            <a:spLocks noGrp="1"/>
          </p:cNvSpPr>
          <p:nvPr>
            <p:ph type="sldNum" sz="quarter" idx="12"/>
          </p:nvPr>
        </p:nvSpPr>
        <p:spPr/>
        <p:txBody>
          <a:bodyPr/>
          <a:lstStyle/>
          <a:p>
            <a:fld id="{24578CCF-2EC4-44CB-A694-F6F6E59A3985}" type="slidenum">
              <a:rPr lang="en-US" dirty="0"/>
              <a:t>9</a:t>
            </a:fld>
            <a:endParaRPr lang="en-US" dirty="0"/>
          </a:p>
        </p:txBody>
      </p:sp>
      <p:pic>
        <p:nvPicPr>
          <p:cNvPr id="7" name="Εικόνα 6" descr="Εικόνα που περιέχει Υμενόπτερα, μέλισσα, επικονιστής, ασπόνδυλο&#10;&#10;Το περιεχόμενο που δημιουργείται από ΑΙ μπορεί να μην είναι σωστό.">
            <a:extLst>
              <a:ext uri="{FF2B5EF4-FFF2-40B4-BE49-F238E27FC236}">
                <a16:creationId xmlns:a16="http://schemas.microsoft.com/office/drawing/2014/main" id="{800A36E3-8E7E-8646-FBF6-70A18C33909A}"/>
              </a:ext>
            </a:extLst>
          </p:cNvPr>
          <p:cNvPicPr>
            <a:picLocks noChangeAspect="1"/>
          </p:cNvPicPr>
          <p:nvPr/>
        </p:nvPicPr>
        <p:blipFill>
          <a:blip r:embed="rId2"/>
          <a:stretch>
            <a:fillRect/>
          </a:stretch>
        </p:blipFill>
        <p:spPr>
          <a:xfrm>
            <a:off x="7629916" y="1828474"/>
            <a:ext cx="3080359" cy="3159299"/>
          </a:xfrm>
          <a:prstGeom prst="rect">
            <a:avLst/>
          </a:prstGeom>
        </p:spPr>
      </p:pic>
    </p:spTree>
    <p:extLst>
      <p:ext uri="{BB962C8B-B14F-4D97-AF65-F5344CB8AC3E}">
        <p14:creationId xmlns:p14="http://schemas.microsoft.com/office/powerpoint/2010/main" val="217251661"/>
      </p:ext>
    </p:extLst>
  </p:cSld>
  <p:clrMapOvr>
    <a:masterClrMapping/>
  </p:clrMapOvr>
</p:sld>
</file>

<file path=ppt/theme/theme1.xml><?xml version="1.0" encoding="utf-8"?>
<a:theme xmlns:a="http://schemas.openxmlformats.org/drawingml/2006/main" name="BohemianVTI">
  <a:themeElements>
    <a:clrScheme name="BohemianVTI">
      <a:dk1>
        <a:sysClr val="windowText" lastClr="000000"/>
      </a:dk1>
      <a:lt1>
        <a:sysClr val="window" lastClr="FFFFFF"/>
      </a:lt1>
      <a:dk2>
        <a:srgbClr val="323232"/>
      </a:dk2>
      <a:lt2>
        <a:srgbClr val="F4F1EF"/>
      </a:lt2>
      <a:accent1>
        <a:srgbClr val="8F4F58"/>
      </a:accent1>
      <a:accent2>
        <a:srgbClr val="D09182"/>
      </a:accent2>
      <a:accent3>
        <a:srgbClr val="C7A085"/>
      </a:accent3>
      <a:accent4>
        <a:srgbClr val="ADA085"/>
      </a:accent4>
      <a:accent5>
        <a:srgbClr val="5F787F"/>
      </a:accent5>
      <a:accent6>
        <a:srgbClr val="5A6768"/>
      </a:accent6>
      <a:hlink>
        <a:srgbClr val="A25872"/>
      </a:hlink>
      <a:folHlink>
        <a:srgbClr val="667A7E"/>
      </a:folHlink>
    </a:clrScheme>
    <a:fontScheme name="BohemianVTI">
      <a:majorFont>
        <a:latin typeface="Modern Love"/>
        <a:ea typeface=""/>
        <a:cs typeface=""/>
      </a:majorFont>
      <a:minorFont>
        <a:latin typeface="Avenir Next LT Pro"/>
        <a:ea typeface=""/>
        <a:cs typeface=""/>
      </a:minorFont>
    </a:fontScheme>
    <a:fmtScheme name="Bohemian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AA0957B6-9651-4F50-8EB8-D9F009F1C26A}" vid="{D1E7B544-9A8A-44B5-ABA3-322A5F045340}"/>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BohemianVTI</vt:lpstr>
      <vt:lpstr>Αλλεργίες: Μορφές και Αντιδράσεις του οργανισμού</vt:lpstr>
      <vt:lpstr>Τι είναι αλλεργία; </vt:lpstr>
      <vt:lpstr>Ποια είναι τα πιο συχνά αλλεργιογόνα που προκαλούν τις αλλεργίες;</vt:lpstr>
      <vt:lpstr>Παρουσίαση του PowerPoint</vt:lpstr>
      <vt:lpstr>Παρουσίαση του PowerPoint</vt:lpstr>
      <vt:lpstr>Παρουσίαση του PowerPoint</vt:lpstr>
      <vt:lpstr>Η αλλεργία εκδηλώνεται : </vt:lpstr>
      <vt:lpstr>Παρουσίαση του PowerPoint</vt:lpstr>
      <vt:lpstr>Είναι σημαντικό να γνωρίζει κανείς ότι είναι αλλεργικός; και σε τι;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118</cp:revision>
  <dcterms:created xsi:type="dcterms:W3CDTF">2026-04-21T18:13:14Z</dcterms:created>
  <dcterms:modified xsi:type="dcterms:W3CDTF">2026-04-21T18:39:08Z</dcterms:modified>
</cp:coreProperties>
</file>