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Walbaum Display" panose="02070503090703020303" pitchFamily="18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A9AC4E-3D50-412B-A5DC-959939A25DC8}" v="44" dt="2026-04-19T15:55:46.1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6171ba96ff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6171ba96ff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6171ba96f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6171ba96ff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6171ba96f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6171ba96f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171ba96ff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171ba96ff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171ba96ff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171ba96ff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6171ba96ff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6171ba96ff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6171ba96ff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6171ba96ff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D6F5-A9D4-C22B-732C-A31A172FB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657045"/>
          </a:xfrm>
        </p:spPr>
        <p:txBody>
          <a:bodyPr anchor="b">
            <a:normAutofit/>
          </a:bodyPr>
          <a:lstStyle>
            <a:lvl1pPr algn="ctr">
              <a:defRPr sz="6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AFD6E-3459-290F-1147-F0C47ACEE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60080"/>
            <a:ext cx="6858000" cy="800168"/>
          </a:xfrm>
        </p:spPr>
        <p:txBody>
          <a:bodyPr anchor="t">
            <a:normAutofit/>
          </a:bodyPr>
          <a:lstStyle>
            <a:lvl1pPr marL="0" indent="0" algn="ctr">
              <a:buNone/>
              <a:defRPr sz="2844" cap="all" spc="533" baseline="0"/>
            </a:lvl1pPr>
            <a:lvl2pPr marL="812810" indent="0" algn="ctr">
              <a:buNone/>
              <a:defRPr sz="2844"/>
            </a:lvl2pPr>
            <a:lvl3pPr marL="1625620" indent="0" algn="ctr">
              <a:buNone/>
              <a:defRPr sz="2844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674D3-6FB9-5549-B0F2-FD61E82D1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E39B8-A7CB-4B82-AC0C-44B99F546761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39BBC-C979-2C77-493E-CF5498AEB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13B7E-A51C-D9CD-2189-650A9D63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8409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990AE-F72C-4C2E-E2D0-7A8D7EEF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1B46D-142E-8C8E-C4F4-B6B1586A6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D92E3-36AD-2615-0166-6B73C34F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42F6F-0846-489A-A4BC-61B476BE2887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BFB69-319D-2284-2734-217160D39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83B0-C775-5BD2-8EC6-A41D19BC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78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040463-6D41-8D45-088A-540B0D1883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444211"/>
            <a:ext cx="1971675" cy="418851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F2276-7F04-F3F7-E3CE-F81C8DC63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444211"/>
            <a:ext cx="5800725" cy="418851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802BF-9E0C-3251-8FAE-81F07DB05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DF21-A340-467A-94AB-9502647BB771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F1754-5B8F-A9FA-E8B1-06E04CE2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1E6A8-5139-ECD4-CC0C-32FFC6741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252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83098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155F0-A6D4-C39B-394F-0B16E9C9C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1860F-B260-57CE-E12B-2C9486031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45C9F-D94D-E5D3-B73A-20621FA53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3940-CA92-4FEE-A698-62CF7BC5AC36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AB243-BB42-966A-4708-15C9B11D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3A3BD-2CC5-03D3-4CD6-E31A55BA2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762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D8633-AC3B-E617-1C54-84932DDD7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77" y="1136017"/>
            <a:ext cx="6438123" cy="2354156"/>
          </a:xfrm>
        </p:spPr>
        <p:txBody>
          <a:bodyPr anchor="b">
            <a:normAutofit/>
          </a:bodyPr>
          <a:lstStyle>
            <a:lvl1pPr>
              <a:defRPr sz="6400" cap="all" spc="533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8C242-ECAB-AEC3-7E9B-F9854AF31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5677" y="3722914"/>
            <a:ext cx="6438124" cy="844324"/>
          </a:xfrm>
        </p:spPr>
        <p:txBody>
          <a:bodyPr>
            <a:normAutofit/>
          </a:bodyPr>
          <a:lstStyle>
            <a:lvl1pPr marL="0" indent="0">
              <a:buNone/>
              <a:defRPr sz="2844" cap="all" spc="533" baseline="0">
                <a:solidFill>
                  <a:schemeClr val="tx2"/>
                </a:solidFill>
              </a:defRPr>
            </a:lvl1pPr>
            <a:lvl2pPr marL="812810" indent="0">
              <a:buNone/>
              <a:defRPr sz="2844">
                <a:solidFill>
                  <a:schemeClr val="tx1">
                    <a:tint val="82000"/>
                  </a:schemeClr>
                </a:solidFill>
              </a:defRPr>
            </a:lvl2pPr>
            <a:lvl3pPr marL="1625620" indent="0">
              <a:buNone/>
              <a:defRPr sz="2844">
                <a:solidFill>
                  <a:schemeClr val="tx1">
                    <a:tint val="82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82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82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82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82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82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D9B82-EEF4-2CD7-61FE-BAFB2B96D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CD641-6C35-45D1-9313-2719E9EA8AD8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222B6-F7A8-70A5-B023-FCAD5D7C4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5D758-2E38-8A8D-75BC-667F6A23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897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60DFF-11BD-F5F4-35D4-1986ABBD3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D1279-E9A9-702E-144D-61114B788E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8368" y="1619382"/>
            <a:ext cx="3733090" cy="30133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84E624-7A76-56EC-FA0D-E2AA8EF9B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46293" y="1619382"/>
            <a:ext cx="3739339" cy="30133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D7DF5-30AD-AE47-D516-5CEE82770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01268-3A74-4110-8F08-063DFB8BB885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5C503-B649-B083-6341-F6E376AF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3EA35-CF5A-DB36-8B14-5C184B6F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7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BA3D8-FDD9-329B-BCC6-BBF47F01B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012" y="452003"/>
            <a:ext cx="7821977" cy="57669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EF7DC-0699-CB3C-A7CB-39035D89A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1012" y="1272244"/>
            <a:ext cx="3722654" cy="485775"/>
          </a:xfrm>
        </p:spPr>
        <p:txBody>
          <a:bodyPr anchor="b">
            <a:noAutofit/>
          </a:bodyPr>
          <a:lstStyle>
            <a:lvl1pPr marL="0" indent="0">
              <a:buNone/>
              <a:defRPr sz="2489" b="1" cap="all" spc="533" baseline="0"/>
            </a:lvl1pPr>
            <a:lvl2pPr marL="812810" indent="0">
              <a:buNone/>
              <a:defRPr sz="2489" b="1"/>
            </a:lvl2pPr>
            <a:lvl3pPr marL="1625620" indent="0">
              <a:buNone/>
              <a:defRPr sz="2489" b="1"/>
            </a:lvl3pPr>
            <a:lvl4pPr marL="2438430" indent="0">
              <a:buNone/>
              <a:defRPr sz="2489" b="1"/>
            </a:lvl4pPr>
            <a:lvl5pPr marL="3251241" indent="0">
              <a:buNone/>
              <a:defRPr sz="2489" b="1"/>
            </a:lvl5pPr>
            <a:lvl6pPr marL="4064051" indent="0">
              <a:buNone/>
              <a:defRPr sz="2489" b="1"/>
            </a:lvl6pPr>
            <a:lvl7pPr marL="4876861" indent="0">
              <a:buNone/>
              <a:defRPr sz="2489" b="1"/>
            </a:lvl7pPr>
            <a:lvl8pPr marL="5689671" indent="0">
              <a:buNone/>
              <a:defRPr sz="2489" b="1"/>
            </a:lvl8pPr>
            <a:lvl9pPr marL="6502481" indent="0">
              <a:buNone/>
              <a:defRPr sz="2489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52EB40-99E1-CCA4-BAFA-F51AA56CF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1012" y="1758019"/>
            <a:ext cx="3722654" cy="28750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8979BC-6B50-751D-D569-F360938B0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42002" y="1272244"/>
            <a:ext cx="3740987" cy="485775"/>
          </a:xfrm>
        </p:spPr>
        <p:txBody>
          <a:bodyPr anchor="b">
            <a:noAutofit/>
          </a:bodyPr>
          <a:lstStyle>
            <a:lvl1pPr marL="0" indent="0">
              <a:buNone/>
              <a:defRPr sz="2489" b="1" cap="all" spc="533" baseline="0"/>
            </a:lvl1pPr>
            <a:lvl2pPr marL="812810" indent="0">
              <a:buNone/>
              <a:defRPr sz="2489" b="1"/>
            </a:lvl2pPr>
            <a:lvl3pPr marL="1625620" indent="0">
              <a:buNone/>
              <a:defRPr sz="2489" b="1"/>
            </a:lvl3pPr>
            <a:lvl4pPr marL="2438430" indent="0">
              <a:buNone/>
              <a:defRPr sz="2489" b="1"/>
            </a:lvl4pPr>
            <a:lvl5pPr marL="3251241" indent="0">
              <a:buNone/>
              <a:defRPr sz="2489" b="1"/>
            </a:lvl5pPr>
            <a:lvl6pPr marL="4064051" indent="0">
              <a:buNone/>
              <a:defRPr sz="2489" b="1"/>
            </a:lvl6pPr>
            <a:lvl7pPr marL="4876861" indent="0">
              <a:buNone/>
              <a:defRPr sz="2489" b="1"/>
            </a:lvl7pPr>
            <a:lvl8pPr marL="5689671" indent="0">
              <a:buNone/>
              <a:defRPr sz="2489" b="1"/>
            </a:lvl8pPr>
            <a:lvl9pPr marL="6502481" indent="0">
              <a:buNone/>
              <a:defRPr sz="2489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A3A26F-230E-2D25-6BDC-6ECA00FAE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42002" y="1758019"/>
            <a:ext cx="3740987" cy="28750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82A01-DE7C-3BA4-96FF-CDEF2F60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1C1AF-C1FB-48A7-98B4-E595E63F6614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CAA828-0166-8ECD-BCE8-654BEFDD7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90C0D2-459A-04AA-FD90-7687D2FE8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22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D549F-FA71-857F-E02E-3CB63CE68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569611-F911-D3D4-B613-ACCDA56C4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4C44-5F8C-4BEA-BBCE-8694F126DC43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EA1961-0B6B-8FEB-F2CB-C42E90EF2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2AA80E-3139-9F1B-9C3E-2A76628CF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550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F54789-9F96-511A-0FB6-24F6A8418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56F9-C8F2-4EF7-8042-704C94FF2795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780399-ADEF-8F74-9F59-6AD804C9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6A34F-ABAB-9C4E-38A1-C6EEB944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637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E3917-2BF6-1CE2-F34B-49F0D09A1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605901"/>
            <a:ext cx="2730535" cy="1546946"/>
          </a:xfrm>
        </p:spPr>
        <p:txBody>
          <a:bodyPr anchor="t">
            <a:normAutofit/>
          </a:bodyPr>
          <a:lstStyle>
            <a:lvl1pPr>
              <a:defRPr sz="4978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15B8F-A9F3-8583-FFF1-175021F17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4674" y="605901"/>
            <a:ext cx="4441867" cy="3789887"/>
          </a:xfrm>
        </p:spPr>
        <p:txBody>
          <a:bodyPr>
            <a:normAutofit/>
          </a:bodyPr>
          <a:lstStyle>
            <a:lvl1pPr>
              <a:defRPr sz="4267"/>
            </a:lvl1pPr>
            <a:lvl2pPr>
              <a:defRPr sz="3556"/>
            </a:lvl2pPr>
            <a:lvl3pPr>
              <a:defRPr sz="3200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90AFF-A949-CE9E-6B94-C1B619612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250489"/>
            <a:ext cx="2730535" cy="2151252"/>
          </a:xfrm>
        </p:spPr>
        <p:txBody>
          <a:bodyPr anchor="b"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5267E-088F-FB9A-9469-551890F29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932DF-953D-44BD-83F8-5D8DA76EA12A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A3FFC-B3A6-C0B6-5DAE-70BE0D6F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8D35F-BC2E-8D14-060F-449CBAF7C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041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909ED-ED97-A3CE-5569-77B45F414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615661"/>
            <a:ext cx="2729484" cy="1546946"/>
          </a:xfrm>
        </p:spPr>
        <p:txBody>
          <a:bodyPr anchor="t">
            <a:normAutofit/>
          </a:bodyPr>
          <a:lstStyle>
            <a:lvl1pPr>
              <a:defRPr sz="4978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83BB3A-9E24-DE4C-9619-1502F1B6F389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3935557" y="689696"/>
            <a:ext cx="4580984" cy="3760211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4CE1F-29E0-88BB-8489-E58236B8B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250489"/>
            <a:ext cx="2732917" cy="2151252"/>
          </a:xfrm>
        </p:spPr>
        <p:txBody>
          <a:bodyPr anchor="b"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B7212-6816-FFD1-50B2-58844AD38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326D-65F4-4B2F-9A62-9E4BD9402C47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17744-5A24-B7B7-5FD6-E98E6083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DA4D1-A71D-A7A6-3D0C-294E5D280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E196-8A13-4FF7-A07E-102851959EAB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544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858A62-FE72-978B-BE71-05908D82E1A4}"/>
              </a:ext>
            </a:extLst>
          </p:cNvPr>
          <p:cNvSpPr/>
          <p:nvPr/>
        </p:nvSpPr>
        <p:spPr>
          <a:xfrm>
            <a:off x="0" y="0"/>
            <a:ext cx="9144000" cy="5145121"/>
          </a:xfrm>
          <a:prstGeom prst="rect">
            <a:avLst/>
          </a:prstGeom>
          <a:solidFill>
            <a:schemeClr val="bg2">
              <a:lumMod val="75000"/>
              <a:alpha val="15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FA14B7-4740-5D9F-6489-BAD00C3E0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331" y="441184"/>
            <a:ext cx="7837338" cy="9494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0487F-803F-C5AF-BD93-39C0FC738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8368" y="1618489"/>
            <a:ext cx="7831836" cy="2927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6FCEF-4EDF-C2EF-7D81-FEFF7042F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8368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2" cap="all" spc="533" baseline="0">
                <a:solidFill>
                  <a:schemeClr val="tx2"/>
                </a:solidFill>
              </a:defRPr>
            </a:lvl1pPr>
          </a:lstStyle>
          <a:p>
            <a:fld id="{F9B0CB28-85DB-480B-8C99-FD493ACC7120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663BC-4D46-C74D-DDF2-9D25B4D96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49240" y="4767263"/>
            <a:ext cx="322326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2" cap="all" spc="533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B4EAE-CB5C-D14B-77EF-7B155FA68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72500" y="4767263"/>
            <a:ext cx="39090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89">
                <a:solidFill>
                  <a:schemeClr val="tx2"/>
                </a:solidFill>
                <a:latin typeface="+mj-lt"/>
              </a:defRPr>
            </a:lvl1pPr>
          </a:lstStyle>
          <a:p>
            <a:fld id="{5E4DE196-8A13-4FF7-A07E-102851959EAB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238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620" userDrawn="1">
          <p15:clr>
            <a:srgbClr val="F26B43"/>
          </p15:clr>
        </p15:guide>
        <p15:guide id="4" pos="2880" userDrawn="1">
          <p15:clr>
            <a:srgbClr val="F26B43"/>
          </p15:clr>
        </p15:guide>
        <p15:guide id="5" orient="horz" pos="2862" userDrawn="1">
          <p15:clr>
            <a:srgbClr val="F26B43"/>
          </p15:clr>
        </p15:guide>
        <p15:guide id="6" orient="horz" pos="8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137160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36667"/>
              <a:buFont typeface="Arial"/>
              <a:buNone/>
            </a:pPr>
            <a:r>
              <a:rPr lang="el" sz="3000" b="1">
                <a:solidFill>
                  <a:srgbClr val="4A86E8"/>
                </a:solidFill>
              </a:rPr>
              <a:t>Θερμοπληξία και Κρυοπάγημα</a:t>
            </a:r>
            <a:endParaRPr sz="3000" b="1">
              <a:solidFill>
                <a:srgbClr val="4A86E8"/>
              </a:solidFill>
            </a:endParaRPr>
          </a:p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311700" y="279717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3200400" indent="0" algn="l">
              <a:lnSpc>
                <a:spcPct val="80000"/>
              </a:lnSpc>
              <a:buSzPts val="935"/>
            </a:pPr>
            <a:r>
              <a:rPr lang="el" sz="1950" i="1"/>
              <a:t>Mαρία Θεωδοροπούλου</a:t>
            </a:r>
          </a:p>
          <a:p>
            <a:pPr marL="3200400" indent="0" algn="l">
              <a:lnSpc>
                <a:spcPct val="80000"/>
              </a:lnSpc>
              <a:buSzPts val="935"/>
            </a:pPr>
            <a:r>
              <a:rPr lang="el" sz="1950" i="1"/>
              <a:t> Σχολική Νοσιλευτική, 2026</a:t>
            </a:r>
            <a:endParaRPr sz="1480"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Τι είναι η Θερμοπληξία;</a:t>
            </a:r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l" sz="1400">
                <a:solidFill>
                  <a:schemeClr val="dk1"/>
                </a:solidFill>
              </a:rPr>
              <a:t>Είναι μια </a:t>
            </a:r>
            <a:r>
              <a:rPr lang="el" sz="1400" b="1">
                <a:solidFill>
                  <a:schemeClr val="dk1"/>
                </a:solidFill>
              </a:rPr>
              <a:t>επικίνδυνη κατάσταση</a:t>
            </a:r>
            <a:r>
              <a:rPr lang="el" sz="1400">
                <a:solidFill>
                  <a:schemeClr val="dk1"/>
                </a:solidFill>
              </a:rPr>
              <a:t> που προκαλείται όταν το σώμα υπερθερμαίνεται.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l" sz="1400">
                <a:solidFill>
                  <a:schemeClr val="dk1"/>
                </a:solidFill>
              </a:rPr>
              <a:t>Συμβαίνει όταν η </a:t>
            </a:r>
            <a:r>
              <a:rPr lang="el" sz="1400" b="1">
                <a:solidFill>
                  <a:schemeClr val="dk1"/>
                </a:solidFill>
              </a:rPr>
              <a:t>θερμοκρασία του σώματος ξεπερνά τους 40°C</a:t>
            </a:r>
            <a:r>
              <a:rPr lang="el" sz="1400">
                <a:solidFill>
                  <a:schemeClr val="dk1"/>
                </a:solidFill>
              </a:rPr>
              <a:t> και δεν μπορεί να τη ρυθμίσει.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l" sz="1400">
                <a:solidFill>
                  <a:schemeClr val="dk1"/>
                </a:solidFill>
              </a:rPr>
              <a:t>Μπορεί να προκληθεί από: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04165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 sz="1400">
                <a:solidFill>
                  <a:schemeClr val="dk1"/>
                </a:solidFill>
              </a:rPr>
              <a:t>Έντονη σωματική άσκηση σε ζεστό καιρό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041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 sz="1400">
                <a:solidFill>
                  <a:schemeClr val="dk1"/>
                </a:solidFill>
              </a:rPr>
              <a:t>Έκθεση στον ήλιο για πολλή ώρα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041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 sz="1400">
                <a:solidFill>
                  <a:schemeClr val="dk1"/>
                </a:solidFill>
              </a:rPr>
              <a:t>Μη κατανάλωση αρκετών υγρών</a:t>
            </a: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1" name="Google Shape;71;p14" title="Thermoplixia-Newsletter-960x720-copy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7300" y="2259175"/>
            <a:ext cx="2633676" cy="1975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Συμπτώματα Θερμοπληξίας</a:t>
            </a:r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-293211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l">
                <a:solidFill>
                  <a:schemeClr val="dk1"/>
                </a:solidFill>
              </a:rPr>
              <a:t>Υψηλή θερμοκρασία σώματος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marL="457200" lvl="0" indent="-29321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l">
                <a:solidFill>
                  <a:schemeClr val="dk1"/>
                </a:solidFill>
              </a:rPr>
              <a:t>Ξηρό και ζεστό δέρμα (χωρίς ιδρώτα)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marL="457200" lvl="0" indent="-29321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l">
                <a:solidFill>
                  <a:schemeClr val="dk1"/>
                </a:solidFill>
              </a:rPr>
              <a:t>Πονοκέφαλος, ζάλη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marL="457200" lvl="0" indent="-29321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l">
                <a:solidFill>
                  <a:schemeClr val="dk1"/>
                </a:solidFill>
              </a:rPr>
              <a:t>Ταχυκαρδία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marL="457200" lvl="0" indent="-29321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l">
                <a:solidFill>
                  <a:schemeClr val="dk1"/>
                </a:solidFill>
              </a:rPr>
              <a:t>Σύγχυση ή απώλεια συνείδησης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Τι είναι το Κρυοπάγημα;</a:t>
            </a:r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l" sz="1400">
                <a:solidFill>
                  <a:schemeClr val="dk1"/>
                </a:solidFill>
              </a:rPr>
              <a:t>Είναι τραυματισμός που προκαλείται από </a:t>
            </a:r>
            <a:r>
              <a:rPr lang="el" sz="1400" b="1">
                <a:solidFill>
                  <a:schemeClr val="dk1"/>
                </a:solidFill>
              </a:rPr>
              <a:t>παρατεταμένη έκθεση στο ψύχος</a:t>
            </a:r>
            <a:r>
              <a:rPr lang="el" sz="1400">
                <a:solidFill>
                  <a:schemeClr val="dk1"/>
                </a:solidFill>
              </a:rPr>
              <a:t>.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l" sz="1400">
                <a:solidFill>
                  <a:schemeClr val="dk1"/>
                </a:solidFill>
              </a:rPr>
              <a:t>Συμβαίνει όταν το </a:t>
            </a:r>
            <a:r>
              <a:rPr lang="el" sz="1400" b="1">
                <a:solidFill>
                  <a:schemeClr val="dk1"/>
                </a:solidFill>
              </a:rPr>
              <a:t>δέρμα και οι ιστοί παγώνουν</a:t>
            </a:r>
            <a:r>
              <a:rPr lang="el" sz="1400">
                <a:solidFill>
                  <a:schemeClr val="dk1"/>
                </a:solidFill>
              </a:rPr>
              <a:t>, συνήθως στα άκρα (δάχτυλα, μύτη, αυτιά).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l" sz="1400">
                <a:solidFill>
                  <a:schemeClr val="dk1"/>
                </a:solidFill>
              </a:rPr>
              <a:t>Μπορεί να προκληθεί από: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04165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 sz="1400">
                <a:solidFill>
                  <a:schemeClr val="dk1"/>
                </a:solidFill>
              </a:rPr>
              <a:t>Πολύ χαμηλές θερμοκρασίες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041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 sz="1400">
                <a:solidFill>
                  <a:schemeClr val="dk1"/>
                </a:solidFill>
              </a:rPr>
              <a:t>Έκθεση στον άνεμο ή υγρασία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041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 sz="1400">
                <a:solidFill>
                  <a:schemeClr val="dk1"/>
                </a:solidFill>
              </a:rPr>
              <a:t>Ανεπαρκή ρουχισμό</a:t>
            </a: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84" name="Google Shape;84;p16" title="Στιγμιότυπο οθόνης 2025-06-05 164542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52594" y="2278094"/>
            <a:ext cx="2576525" cy="22907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311700" y="4559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 sz="2500" b="1"/>
              <a:t> Συμπτώματα Κρυοπαγήματος</a:t>
            </a:r>
            <a:endParaRPr sz="4200"/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1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l" sz="1400">
                <a:solidFill>
                  <a:schemeClr val="dk1"/>
                </a:solidFill>
              </a:rPr>
              <a:t>Μούδιασμα ή αίσθημα καύσου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l" sz="1400">
                <a:solidFill>
                  <a:schemeClr val="dk1"/>
                </a:solidFill>
              </a:rPr>
              <a:t>Αλλαγή χρώματος στο δέρμα (ωχρό, λευκό, μπλε)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l" sz="1400">
                <a:solidFill>
                  <a:schemeClr val="dk1"/>
                </a:solidFill>
              </a:rPr>
              <a:t>Σκλήρυνση και απώλεια αισθητικότητας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l" sz="1400">
                <a:solidFill>
                  <a:schemeClr val="dk1"/>
                </a:solidFill>
              </a:rPr>
              <a:t>Φουσκάλες σε προχωρημένο στάδιο</a:t>
            </a: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 sz="2500" b="1"/>
              <a:t>Πώς Αντιδρά το Σώμα μας;</a:t>
            </a:r>
            <a:endParaRPr sz="4000"/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 sz="1400" b="1">
                <a:solidFill>
                  <a:schemeClr val="dk1"/>
                </a:solidFill>
              </a:rPr>
              <a:t>Σε Ζεστό Περιβάλλον:</a:t>
            </a:r>
            <a:endParaRPr sz="1400" b="1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l" sz="1400">
                <a:solidFill>
                  <a:schemeClr val="dk1"/>
                </a:solidFill>
              </a:rPr>
              <a:t>Αυξάνεται η εφίδρωση για να </a:t>
            </a:r>
            <a:r>
              <a:rPr lang="el" sz="1400" b="1">
                <a:solidFill>
                  <a:schemeClr val="dk1"/>
                </a:solidFill>
              </a:rPr>
              <a:t>ρίξει τη θερμοκρασία</a:t>
            </a:r>
            <a:r>
              <a:rPr lang="el" sz="1400">
                <a:solidFill>
                  <a:schemeClr val="dk1"/>
                </a:solidFill>
              </a:rPr>
              <a:t>.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l" sz="1400">
                <a:solidFill>
                  <a:schemeClr val="dk1"/>
                </a:solidFill>
              </a:rPr>
              <a:t>Διευρύνονται τα αιμοφόρα αγγεία.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l" sz="1400">
                <a:solidFill>
                  <a:schemeClr val="dk1"/>
                </a:solidFill>
              </a:rPr>
              <a:t>Σε ακραίες περιπτώσεις: </a:t>
            </a:r>
            <a:r>
              <a:rPr lang="el" sz="1400" b="1">
                <a:solidFill>
                  <a:schemeClr val="dk1"/>
                </a:solidFill>
              </a:rPr>
              <a:t>κατάρρευση θερμορύθμισης</a:t>
            </a:r>
            <a:r>
              <a:rPr lang="el" sz="1400">
                <a:solidFill>
                  <a:schemeClr val="dk1"/>
                </a:solidFill>
              </a:rPr>
              <a:t> → θερμοπληξία.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 sz="1400" b="1">
                <a:solidFill>
                  <a:schemeClr val="dk1"/>
                </a:solidFill>
              </a:rPr>
              <a:t>Σε Κρύο Περιβάλλον:</a:t>
            </a:r>
            <a:endParaRPr sz="1400" b="1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l" sz="1400">
                <a:solidFill>
                  <a:schemeClr val="dk1"/>
                </a:solidFill>
              </a:rPr>
              <a:t>Τα αιμοφόρα αγγεία </a:t>
            </a:r>
            <a:r>
              <a:rPr lang="el" sz="1400" b="1">
                <a:solidFill>
                  <a:schemeClr val="dk1"/>
                </a:solidFill>
              </a:rPr>
              <a:t>συστέλλονται</a:t>
            </a:r>
            <a:r>
              <a:rPr lang="el" sz="1400">
                <a:solidFill>
                  <a:schemeClr val="dk1"/>
                </a:solidFill>
              </a:rPr>
              <a:t> για να διατηρηθεί η θερμότητα στα ζωτικά όργανα.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l" sz="1400">
                <a:solidFill>
                  <a:schemeClr val="dk1"/>
                </a:solidFill>
              </a:rPr>
              <a:t>Το σώμα αρχίζει να </a:t>
            </a:r>
            <a:r>
              <a:rPr lang="el" sz="1400" b="1">
                <a:solidFill>
                  <a:schemeClr val="dk1"/>
                </a:solidFill>
              </a:rPr>
              <a:t>τρέμει</a:t>
            </a:r>
            <a:r>
              <a:rPr lang="el" sz="1400">
                <a:solidFill>
                  <a:schemeClr val="dk1"/>
                </a:solidFill>
              </a:rPr>
              <a:t> για να παραχθεί θερμότητα.</a:t>
            </a:r>
            <a:br>
              <a:rPr lang="el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l" sz="1400">
                <a:solidFill>
                  <a:schemeClr val="dk1"/>
                </a:solidFill>
              </a:rPr>
              <a:t>Αν παραμείνει στο ψύχος: </a:t>
            </a:r>
            <a:r>
              <a:rPr lang="el" sz="1400" b="1">
                <a:solidFill>
                  <a:schemeClr val="dk1"/>
                </a:solidFill>
              </a:rPr>
              <a:t>καταστροφή ιστών → κρυοπάγημα</a:t>
            </a:r>
            <a:r>
              <a:rPr lang="el" sz="1400">
                <a:solidFill>
                  <a:schemeClr val="dk1"/>
                </a:solidFill>
              </a:rPr>
              <a:t>.</a:t>
            </a: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 sz="2500" b="1"/>
              <a:t>Πρόληψη</a:t>
            </a:r>
            <a:endParaRPr sz="4000"/>
          </a:p>
        </p:txBody>
      </p:sp>
      <p:sp>
        <p:nvSpPr>
          <p:cNvPr id="102" name="Google Shape;102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457200" lvl="0" indent="-314648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 sz="1936" b="1">
                <a:solidFill>
                  <a:schemeClr val="dk1"/>
                </a:solidFill>
              </a:rPr>
              <a:t>Για τη Θερμοπληξία:</a:t>
            </a:r>
            <a:br>
              <a:rPr lang="el" sz="1936" b="1">
                <a:solidFill>
                  <a:schemeClr val="dk1"/>
                </a:solidFill>
              </a:rPr>
            </a:br>
            <a:endParaRPr sz="1936" b="1">
              <a:solidFill>
                <a:schemeClr val="dk1"/>
              </a:solidFill>
            </a:endParaRPr>
          </a:p>
          <a:p>
            <a:pPr marL="914400" lvl="1" indent="-31464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l" sz="1936">
                <a:solidFill>
                  <a:schemeClr val="dk1"/>
                </a:solidFill>
              </a:rPr>
              <a:t>Ενυδάτωση</a:t>
            </a:r>
            <a:br>
              <a:rPr lang="el" sz="1936">
                <a:solidFill>
                  <a:schemeClr val="dk1"/>
                </a:solidFill>
              </a:rPr>
            </a:br>
            <a:endParaRPr sz="1936">
              <a:solidFill>
                <a:schemeClr val="dk1"/>
              </a:solidFill>
            </a:endParaRPr>
          </a:p>
          <a:p>
            <a:pPr marL="914400" lvl="1" indent="-31464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l" sz="1936">
                <a:solidFill>
                  <a:schemeClr val="dk1"/>
                </a:solidFill>
              </a:rPr>
              <a:t>Αποφυγή έκθεσης στον ήλιο τις ζεστές ώρες</a:t>
            </a:r>
            <a:br>
              <a:rPr lang="el" sz="1936">
                <a:solidFill>
                  <a:schemeClr val="dk1"/>
                </a:solidFill>
              </a:rPr>
            </a:br>
            <a:endParaRPr sz="1936">
              <a:solidFill>
                <a:schemeClr val="dk1"/>
              </a:solidFill>
            </a:endParaRPr>
          </a:p>
          <a:p>
            <a:pPr marL="914400" lvl="1" indent="-31464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l" sz="1936">
                <a:solidFill>
                  <a:schemeClr val="dk1"/>
                </a:solidFill>
              </a:rPr>
              <a:t>Φόρεμα ανοιχτόχρωμων ρούχων</a:t>
            </a:r>
            <a:br>
              <a:rPr lang="el" sz="1936">
                <a:solidFill>
                  <a:schemeClr val="dk1"/>
                </a:solidFill>
              </a:rPr>
            </a:br>
            <a:endParaRPr sz="1936">
              <a:solidFill>
                <a:schemeClr val="dk1"/>
              </a:solidFill>
            </a:endParaRPr>
          </a:p>
          <a:p>
            <a:pPr marL="457200" lvl="0" indent="-31464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 sz="1936" b="1">
                <a:solidFill>
                  <a:schemeClr val="dk1"/>
                </a:solidFill>
              </a:rPr>
              <a:t>Για το Κρυοπάγημα:</a:t>
            </a:r>
            <a:br>
              <a:rPr lang="el" sz="1936" b="1">
                <a:solidFill>
                  <a:schemeClr val="dk1"/>
                </a:solidFill>
              </a:rPr>
            </a:br>
            <a:endParaRPr sz="1936" b="1">
              <a:solidFill>
                <a:schemeClr val="dk1"/>
              </a:solidFill>
            </a:endParaRPr>
          </a:p>
          <a:p>
            <a:pPr marL="914400" lvl="1" indent="-31464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l" sz="1936">
                <a:solidFill>
                  <a:schemeClr val="dk1"/>
                </a:solidFill>
              </a:rPr>
              <a:t>Κατάλληλο ντύσιμο σε στρώσεις</a:t>
            </a:r>
            <a:br>
              <a:rPr lang="el" sz="1936">
                <a:solidFill>
                  <a:schemeClr val="dk1"/>
                </a:solidFill>
              </a:rPr>
            </a:br>
            <a:endParaRPr sz="1936">
              <a:solidFill>
                <a:schemeClr val="dk1"/>
              </a:solidFill>
            </a:endParaRPr>
          </a:p>
          <a:p>
            <a:pPr marL="914400" lvl="1" indent="-31464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l" sz="1936">
                <a:solidFill>
                  <a:schemeClr val="dk1"/>
                </a:solidFill>
              </a:rPr>
              <a:t>Προστασία άκρων</a:t>
            </a:r>
            <a:br>
              <a:rPr lang="el" sz="1936">
                <a:solidFill>
                  <a:schemeClr val="dk1"/>
                </a:solidFill>
              </a:rPr>
            </a:br>
            <a:endParaRPr sz="1936">
              <a:solidFill>
                <a:schemeClr val="dk1"/>
              </a:solidFill>
            </a:endParaRPr>
          </a:p>
          <a:p>
            <a:pPr marL="914400" lvl="1" indent="-31464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l" sz="1936">
                <a:solidFill>
                  <a:schemeClr val="dk1"/>
                </a:solidFill>
              </a:rPr>
              <a:t>Αποφυγή παραμονής σε ψύχος για πολλή ώρα</a:t>
            </a:r>
            <a:br>
              <a:rPr lang="el" sz="1936">
                <a:solidFill>
                  <a:schemeClr val="dk1"/>
                </a:solidFill>
              </a:rPr>
            </a:br>
            <a:endParaRPr sz="1936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182880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l" sz="2100">
                <a:solidFill>
                  <a:schemeClr val="dk1"/>
                </a:solidFill>
              </a:rPr>
              <a:t>Ευχαριστώ για την προσοχή σας!!!!!</a:t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ohoVogueVTI">
  <a:themeElements>
    <a:clrScheme name="BohoVogueVTI">
      <a:dk1>
        <a:sysClr val="windowText" lastClr="000000"/>
      </a:dk1>
      <a:lt1>
        <a:sysClr val="window" lastClr="FFFFFF"/>
      </a:lt1>
      <a:dk2>
        <a:srgbClr val="35403A"/>
      </a:dk2>
      <a:lt2>
        <a:srgbClr val="F1EFEB"/>
      </a:lt2>
      <a:accent1>
        <a:srgbClr val="9E8B50"/>
      </a:accent1>
      <a:accent2>
        <a:srgbClr val="D5966B"/>
      </a:accent2>
      <a:accent3>
        <a:srgbClr val="9BA6BB"/>
      </a:accent3>
      <a:accent4>
        <a:srgbClr val="869880"/>
      </a:accent4>
      <a:accent5>
        <a:srgbClr val="588267"/>
      </a:accent5>
      <a:accent6>
        <a:srgbClr val="B89C46"/>
      </a:accent6>
      <a:hlink>
        <a:srgbClr val="C77138"/>
      </a:hlink>
      <a:folHlink>
        <a:srgbClr val="589374"/>
      </a:folHlink>
    </a:clrScheme>
    <a:fontScheme name="BohoVogueVTI">
      <a:majorFont>
        <a:latin typeface="Walbaum Display"/>
        <a:ea typeface=""/>
        <a:cs typeface=""/>
      </a:majorFont>
      <a:minorFont>
        <a:latin typeface="Aptos Light"/>
        <a:ea typeface=""/>
        <a:cs typeface=""/>
      </a:minorFont>
    </a:fontScheme>
    <a:fmtScheme name="BohoVogue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hoVogueVTI" id="{587E0025-A466-4551-A341-1A9F570FDF06}" vid="{F615CBBD-D1BB-4663-887F-92A47C7C6AB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Προβολή στην οθόνη (16:9)</PresentationFormat>
  <Slides>8</Slides>
  <Notes>8</Notes>
  <HiddenSlides>0</HiddenSlide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BohoVogueVTI</vt:lpstr>
      <vt:lpstr>Θερμοπληξία και Κρυοπάγημα </vt:lpstr>
      <vt:lpstr>Τι είναι η Θερμοπληξία;</vt:lpstr>
      <vt:lpstr>Συμπτώματα Θερμοπληξίας</vt:lpstr>
      <vt:lpstr>Τι είναι το Κρυοπάγημα;</vt:lpstr>
      <vt:lpstr> Συμπτώματα Κρυοπαγήματος</vt:lpstr>
      <vt:lpstr>Πώς Αντιδρά το Σώμα μας;</vt:lpstr>
      <vt:lpstr>Πρόληψη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9</cp:revision>
  <dcterms:modified xsi:type="dcterms:W3CDTF">2026-04-19T15:56:25Z</dcterms:modified>
</cp:coreProperties>
</file>