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61" r:id="rId3"/>
    <p:sldId id="257" r:id="rId4"/>
    <p:sldId id="258" r:id="rId5"/>
    <p:sldId id="259" r:id="rId6"/>
    <p:sldId id="260"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12/28/2025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7123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12/28/2025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0651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12/28/2025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3681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12/28/2025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331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12/28/2025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8335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12/28/2025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9670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12/28/2025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245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12/28/2025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67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12/28/2025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763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12/28/2025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1710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12/28/2025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0347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12/28/2025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441267113"/>
      </p:ext>
    </p:extLst>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47" r:id="rId5"/>
    <p:sldLayoutId id="2147483754" r:id="rId6"/>
    <p:sldLayoutId id="2147483753" r:id="rId7"/>
    <p:sldLayoutId id="2147483752" r:id="rId8"/>
    <p:sldLayoutId id="2147483751" r:id="rId9"/>
    <p:sldLayoutId id="2147483750" r:id="rId10"/>
    <p:sldLayoutId id="2147483749"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Ροζ και μπλε κύβους">
            <a:extLst>
              <a:ext uri="{FF2B5EF4-FFF2-40B4-BE49-F238E27FC236}">
                <a16:creationId xmlns:a16="http://schemas.microsoft.com/office/drawing/2014/main" id="{C9A0FA07-9345-FAA4-22F3-FA7E2F200DB7}"/>
              </a:ext>
            </a:extLst>
          </p:cNvPr>
          <p:cNvPicPr>
            <a:picLocks noChangeAspect="1"/>
          </p:cNvPicPr>
          <p:nvPr/>
        </p:nvPicPr>
        <p:blipFill>
          <a:blip r:embed="rId2">
            <a:alphaModFix amt="60000"/>
          </a:blip>
          <a:srcRect t="13450" b="2280"/>
          <a:stretch>
            <a:fillRect/>
          </a:stretch>
        </p:blipFill>
        <p:spPr>
          <a:xfrm>
            <a:off x="1" y="1"/>
            <a:ext cx="12192000" cy="6857999"/>
          </a:xfrm>
          <a:prstGeom prst="rect">
            <a:avLst/>
          </a:prstGeom>
        </p:spPr>
      </p:pic>
      <p:sp>
        <p:nvSpPr>
          <p:cNvPr id="2" name="Τίτλος 1">
            <a:extLst>
              <a:ext uri="{FF2B5EF4-FFF2-40B4-BE49-F238E27FC236}">
                <a16:creationId xmlns:a16="http://schemas.microsoft.com/office/drawing/2014/main" id="{37B32368-2DBB-A882-467E-B87AA426EB93}"/>
              </a:ext>
            </a:extLst>
          </p:cNvPr>
          <p:cNvSpPr>
            <a:spLocks noGrp="1"/>
          </p:cNvSpPr>
          <p:nvPr>
            <p:ph type="ctrTitle"/>
          </p:nvPr>
        </p:nvSpPr>
        <p:spPr>
          <a:xfrm>
            <a:off x="2301923" y="1482602"/>
            <a:ext cx="7588155" cy="2236264"/>
          </a:xfrm>
        </p:spPr>
        <p:txBody>
          <a:bodyPr>
            <a:normAutofit fontScale="90000"/>
          </a:bodyPr>
          <a:lstStyle/>
          <a:p>
            <a:r>
              <a:rPr lang="el-GR" sz="5400" b="1" dirty="0">
                <a:solidFill>
                  <a:srgbClr val="FFFFFF"/>
                </a:solidFill>
              </a:rPr>
              <a:t>Συγκρίνω και ταξινομώ τους κλασματικούς αριθμούς.</a:t>
            </a:r>
          </a:p>
        </p:txBody>
      </p:sp>
      <p:sp>
        <p:nvSpPr>
          <p:cNvPr id="3" name="Υπότιτλος 2">
            <a:extLst>
              <a:ext uri="{FF2B5EF4-FFF2-40B4-BE49-F238E27FC236}">
                <a16:creationId xmlns:a16="http://schemas.microsoft.com/office/drawing/2014/main" id="{DAF15A0C-854E-19BE-A6CC-B925CD722709}"/>
              </a:ext>
            </a:extLst>
          </p:cNvPr>
          <p:cNvSpPr>
            <a:spLocks noGrp="1"/>
          </p:cNvSpPr>
          <p:nvPr>
            <p:ph type="subTitle" idx="1"/>
          </p:nvPr>
        </p:nvSpPr>
        <p:spPr>
          <a:xfrm>
            <a:off x="2301923" y="3793937"/>
            <a:ext cx="7588155" cy="1414091"/>
          </a:xfrm>
        </p:spPr>
        <p:txBody>
          <a:bodyPr>
            <a:normAutofit/>
          </a:bodyPr>
          <a:lstStyle/>
          <a:p>
            <a:endParaRPr lang="el-GR" sz="2200" b="1" dirty="0">
              <a:solidFill>
                <a:srgbClr val="FFFFFF"/>
              </a:solidFill>
            </a:endParaRPr>
          </a:p>
          <a:p>
            <a:endParaRPr lang="el-GR" sz="2200" b="1" dirty="0">
              <a:solidFill>
                <a:srgbClr val="FFFFFF"/>
              </a:solidFill>
            </a:endParaRPr>
          </a:p>
          <a:p>
            <a:endParaRPr lang="el-GR" sz="2200" b="1" dirty="0">
              <a:solidFill>
                <a:srgbClr val="FFFFFF"/>
              </a:solidFill>
            </a:endParaRPr>
          </a:p>
          <a:p>
            <a:endParaRPr lang="el-GR" sz="2200" b="1" dirty="0">
              <a:solidFill>
                <a:srgbClr val="FFFFFF"/>
              </a:solidFill>
            </a:endParaRPr>
          </a:p>
          <a:p>
            <a:endParaRPr lang="el-GR" sz="2200" b="1" dirty="0">
              <a:solidFill>
                <a:srgbClr val="FFFFFF"/>
              </a:solidFill>
            </a:endParaRPr>
          </a:p>
        </p:txBody>
      </p:sp>
    </p:spTree>
    <p:extLst>
      <p:ext uri="{BB962C8B-B14F-4D97-AF65-F5344CB8AC3E}">
        <p14:creationId xmlns:p14="http://schemas.microsoft.com/office/powerpoint/2010/main" val="40913027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B935B4-25B0-18EF-4ADA-887B50369F88}"/>
              </a:ext>
            </a:extLst>
          </p:cNvPr>
          <p:cNvSpPr>
            <a:spLocks noGrp="1"/>
          </p:cNvSpPr>
          <p:nvPr>
            <p:ph type="title"/>
          </p:nvPr>
        </p:nvSpPr>
        <p:spPr>
          <a:xfrm>
            <a:off x="612648" y="603504"/>
            <a:ext cx="5862396" cy="1527048"/>
          </a:xfrm>
        </p:spPr>
        <p:txBody>
          <a:bodyPr anchor="b">
            <a:normAutofit/>
          </a:bodyPr>
          <a:lstStyle/>
          <a:p>
            <a:r>
              <a:rPr lang="el-GR" dirty="0"/>
              <a:t>Το 1 είναι το όλο.</a:t>
            </a:r>
            <a:br>
              <a:rPr lang="el-GR" dirty="0"/>
            </a:br>
            <a:r>
              <a:rPr lang="el-GR" dirty="0"/>
              <a:t> </a:t>
            </a:r>
          </a:p>
        </p:txBody>
      </p:sp>
      <p:sp>
        <p:nvSpPr>
          <p:cNvPr id="3" name="Θέση περιεχομένου 2">
            <a:extLst>
              <a:ext uri="{FF2B5EF4-FFF2-40B4-BE49-F238E27FC236}">
                <a16:creationId xmlns:a16="http://schemas.microsoft.com/office/drawing/2014/main" id="{D05064E5-D151-45CB-732B-BE5EFE3A71DA}"/>
              </a:ext>
            </a:extLst>
          </p:cNvPr>
          <p:cNvSpPr>
            <a:spLocks noGrp="1"/>
          </p:cNvSpPr>
          <p:nvPr>
            <p:ph idx="1"/>
          </p:nvPr>
        </p:nvSpPr>
        <p:spPr>
          <a:xfrm>
            <a:off x="612648" y="2212848"/>
            <a:ext cx="5862396" cy="4096512"/>
          </a:xfrm>
        </p:spPr>
        <p:txBody>
          <a:bodyPr>
            <a:normAutofit/>
          </a:bodyPr>
          <a:lstStyle/>
          <a:p>
            <a:pPr marL="0" indent="0">
              <a:buNone/>
            </a:pPr>
            <a:r>
              <a:rPr lang="el-GR" sz="1800"/>
              <a:t>Όταν ο αριθμητής και ο παρανομαστής είναι ίδιοι τότε σημαίνει ότι παίρνουμε όλα τα μέρη του όλου, και το κλάσμα ισούται με το 1. Για παράδειγμα έχουμε 5 καραμέλες και τρώμε και τις 5 άρα 5/5. Κάνοντας την διαίρεση 5/5=5:5=1. </a:t>
            </a:r>
          </a:p>
        </p:txBody>
      </p:sp>
      <p:pic>
        <p:nvPicPr>
          <p:cNvPr id="5" name="Εικόνα 4" descr="Εικόνα που περιέχει κείμενο, γραμματοσειρά, στιγμιότυπο οθόνης, διάγραμμα&#10;&#10;Το περιεχόμενο που δημιουργείται από AI ενδέχεται να είναι εσφαλμένο.">
            <a:extLst>
              <a:ext uri="{FF2B5EF4-FFF2-40B4-BE49-F238E27FC236}">
                <a16:creationId xmlns:a16="http://schemas.microsoft.com/office/drawing/2014/main" id="{20BD8431-F86C-31D7-5EF6-E1B58A543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743" y="1981200"/>
            <a:ext cx="5176158" cy="2398294"/>
          </a:xfrm>
          <a:prstGeom prst="rect">
            <a:avLst/>
          </a:prstGeom>
        </p:spPr>
      </p:pic>
    </p:spTree>
    <p:extLst>
      <p:ext uri="{BB962C8B-B14F-4D97-AF65-F5344CB8AC3E}">
        <p14:creationId xmlns:p14="http://schemas.microsoft.com/office/powerpoint/2010/main" val="413025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CA4224-1A80-EDA4-44FB-966559DC2E10}"/>
              </a:ext>
            </a:extLst>
          </p:cNvPr>
          <p:cNvSpPr>
            <a:spLocks noGrp="1"/>
          </p:cNvSpPr>
          <p:nvPr>
            <p:ph type="title"/>
          </p:nvPr>
        </p:nvSpPr>
        <p:spPr>
          <a:xfrm>
            <a:off x="612648" y="1114923"/>
            <a:ext cx="4621553" cy="1360728"/>
          </a:xfrm>
        </p:spPr>
        <p:txBody>
          <a:bodyPr anchor="b">
            <a:normAutofit/>
          </a:bodyPr>
          <a:lstStyle/>
          <a:p>
            <a:r>
              <a:rPr lang="el-GR" dirty="0"/>
              <a:t>Ίδιοι παρανομαστές</a:t>
            </a:r>
            <a:br>
              <a:rPr lang="el-GR" dirty="0"/>
            </a:br>
            <a:r>
              <a:rPr lang="el-GR" dirty="0"/>
              <a:t> </a:t>
            </a:r>
          </a:p>
        </p:txBody>
      </p:sp>
      <p:sp>
        <p:nvSpPr>
          <p:cNvPr id="3" name="Θέση περιεχομένου 2">
            <a:extLst>
              <a:ext uri="{FF2B5EF4-FFF2-40B4-BE49-F238E27FC236}">
                <a16:creationId xmlns:a16="http://schemas.microsoft.com/office/drawing/2014/main" id="{D7208B8B-82D9-E203-E0DF-3E322B7FDCE5}"/>
              </a:ext>
            </a:extLst>
          </p:cNvPr>
          <p:cNvSpPr>
            <a:spLocks noGrp="1"/>
          </p:cNvSpPr>
          <p:nvPr>
            <p:ph idx="1"/>
          </p:nvPr>
        </p:nvSpPr>
        <p:spPr>
          <a:xfrm>
            <a:off x="612648" y="2584058"/>
            <a:ext cx="4621553" cy="3159018"/>
          </a:xfrm>
        </p:spPr>
        <p:txBody>
          <a:bodyPr>
            <a:normAutofit/>
          </a:bodyPr>
          <a:lstStyle/>
          <a:p>
            <a:pPr marL="0" indent="0">
              <a:buNone/>
            </a:pPr>
            <a:r>
              <a:rPr lang="el-GR" sz="1800"/>
              <a:t>Στην σύγκριση δύο κλασμάτων που έχουν τον ίδιο παρανομαστή, το μεγαλύτερο κλάσμα είναι εκείνο με τον μεγαλύτερο αριθμητή, καθώς, δείχνει ότι παίρνουμε περισσότερα μέρη από το όλο. Για παράδειγμα, το κλάσμα 3/5 είναι μεγαλύτερο από το κλάσμα 1/5 αφού τα 3 είναι περισσότερα από το 1. </a:t>
            </a:r>
          </a:p>
        </p:txBody>
      </p:sp>
      <p:pic>
        <p:nvPicPr>
          <p:cNvPr id="5" name="Εικόνα 4" descr="Εικόνα που περιέχει διάγραμμα, κύκλος, λογότυπο, γραμμή&#10;&#10;Το περιεχόμενο που δημιουργείται από AI ενδέχεται να είναι εσφαλμένο.">
            <a:extLst>
              <a:ext uri="{FF2B5EF4-FFF2-40B4-BE49-F238E27FC236}">
                <a16:creationId xmlns:a16="http://schemas.microsoft.com/office/drawing/2014/main" id="{24F0F66B-74FB-A9E8-5E3C-1C5884CE3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261" y="1480641"/>
            <a:ext cx="5837780" cy="3896717"/>
          </a:xfrm>
          <a:prstGeom prst="rect">
            <a:avLst/>
          </a:prstGeom>
        </p:spPr>
      </p:pic>
    </p:spTree>
    <p:extLst>
      <p:ext uri="{BB962C8B-B14F-4D97-AF65-F5344CB8AC3E}">
        <p14:creationId xmlns:p14="http://schemas.microsoft.com/office/powerpoint/2010/main" val="99122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7F8554-7C3B-9743-D857-36C7F42B3733}"/>
              </a:ext>
            </a:extLst>
          </p:cNvPr>
          <p:cNvSpPr>
            <a:spLocks noGrp="1"/>
          </p:cNvSpPr>
          <p:nvPr>
            <p:ph type="title"/>
          </p:nvPr>
        </p:nvSpPr>
        <p:spPr>
          <a:xfrm>
            <a:off x="612648" y="1114923"/>
            <a:ext cx="4621553" cy="1360728"/>
          </a:xfrm>
        </p:spPr>
        <p:txBody>
          <a:bodyPr anchor="b">
            <a:normAutofit/>
          </a:bodyPr>
          <a:lstStyle/>
          <a:p>
            <a:r>
              <a:rPr lang="el-GR" dirty="0"/>
              <a:t>Ίδιοι αριθμητές</a:t>
            </a:r>
          </a:p>
        </p:txBody>
      </p:sp>
      <p:sp>
        <p:nvSpPr>
          <p:cNvPr id="3" name="Θέση περιεχομένου 2">
            <a:extLst>
              <a:ext uri="{FF2B5EF4-FFF2-40B4-BE49-F238E27FC236}">
                <a16:creationId xmlns:a16="http://schemas.microsoft.com/office/drawing/2014/main" id="{C1205AF7-BA16-0F91-6D4C-C932B5529AD0}"/>
              </a:ext>
            </a:extLst>
          </p:cNvPr>
          <p:cNvSpPr>
            <a:spLocks noGrp="1"/>
          </p:cNvSpPr>
          <p:nvPr>
            <p:ph idx="1"/>
          </p:nvPr>
        </p:nvSpPr>
        <p:spPr>
          <a:xfrm>
            <a:off x="612648" y="2584058"/>
            <a:ext cx="4621553" cy="3159018"/>
          </a:xfrm>
        </p:spPr>
        <p:txBody>
          <a:bodyPr>
            <a:normAutofit/>
          </a:bodyPr>
          <a:lstStyle/>
          <a:p>
            <a:pPr marL="0" indent="0">
              <a:buNone/>
            </a:pPr>
            <a:r>
              <a:rPr lang="el-GR" sz="1800"/>
              <a:t>Στην σύγκριση δύο κλασμάτων με ίδιο αριθμητή μεγαλύτερο κλάσμα είναι εκείνο με τον μικρότερο παρανομαστή. Παίρνουμε τον ίδιο αριθμό από μέρη αλλά ο μικρότερος παρανομαστής σημαίνει μεγαλύτερα κομμάτια. Για παράδειγμα, το κλάσμα 8/5 είναι μεγαλύτερο του 8/7.</a:t>
            </a:r>
          </a:p>
        </p:txBody>
      </p:sp>
      <p:pic>
        <p:nvPicPr>
          <p:cNvPr id="5" name="Εικόνα 4" descr="Εικόνα που περιέχει κείμενο, στιγμιότυπο οθόνης, γραμματοσειρά, σχεδίαση&#10;&#10;Το περιεχόμενο που δημιουργείται από AI ενδέχεται να είναι εσφαλμένο.">
            <a:extLst>
              <a:ext uri="{FF2B5EF4-FFF2-40B4-BE49-F238E27FC236}">
                <a16:creationId xmlns:a16="http://schemas.microsoft.com/office/drawing/2014/main" id="{D8740C0E-A84B-F643-17A7-BD05AD623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261" y="1239832"/>
            <a:ext cx="5837780" cy="4378335"/>
          </a:xfrm>
          <a:prstGeom prst="rect">
            <a:avLst/>
          </a:prstGeom>
        </p:spPr>
      </p:pic>
    </p:spTree>
    <p:extLst>
      <p:ext uri="{BB962C8B-B14F-4D97-AF65-F5344CB8AC3E}">
        <p14:creationId xmlns:p14="http://schemas.microsoft.com/office/powerpoint/2010/main" val="113136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D18249-A1DA-B11C-C489-88752A76A9F2}"/>
              </a:ext>
            </a:extLst>
          </p:cNvPr>
          <p:cNvSpPr>
            <a:spLocks noGrp="1"/>
          </p:cNvSpPr>
          <p:nvPr>
            <p:ph type="title"/>
          </p:nvPr>
        </p:nvSpPr>
        <p:spPr>
          <a:xfrm>
            <a:off x="612648" y="603504"/>
            <a:ext cx="5862396" cy="1527048"/>
          </a:xfrm>
        </p:spPr>
        <p:txBody>
          <a:bodyPr anchor="b">
            <a:normAutofit/>
          </a:bodyPr>
          <a:lstStyle/>
          <a:p>
            <a:r>
              <a:rPr lang="el-GR"/>
              <a:t>Μικρότερος παρανομαστής, μεγαλύτερος αριθμητής.</a:t>
            </a:r>
            <a:endParaRPr lang="el-GR" dirty="0"/>
          </a:p>
        </p:txBody>
      </p:sp>
      <p:sp>
        <p:nvSpPr>
          <p:cNvPr id="3" name="Θέση περιεχομένου 2">
            <a:extLst>
              <a:ext uri="{FF2B5EF4-FFF2-40B4-BE49-F238E27FC236}">
                <a16:creationId xmlns:a16="http://schemas.microsoft.com/office/drawing/2014/main" id="{A27EE0B9-395A-9FD0-70E8-7961681EA3C0}"/>
              </a:ext>
            </a:extLst>
          </p:cNvPr>
          <p:cNvSpPr>
            <a:spLocks noGrp="1"/>
          </p:cNvSpPr>
          <p:nvPr>
            <p:ph idx="1"/>
          </p:nvPr>
        </p:nvSpPr>
        <p:spPr>
          <a:xfrm>
            <a:off x="612648" y="2212848"/>
            <a:ext cx="5862396" cy="4096512"/>
          </a:xfrm>
        </p:spPr>
        <p:txBody>
          <a:bodyPr>
            <a:normAutofit/>
          </a:bodyPr>
          <a:lstStyle/>
          <a:p>
            <a:pPr marL="0" indent="0">
              <a:buNone/>
            </a:pPr>
            <a:r>
              <a:rPr lang="el-GR" sz="1800"/>
              <a:t>Όταν ένα κλάσμα έχει μεγαλύτερο αριθμητή και μικρότερο παρανομαστή από ένα άλλο τότε είναι μεγαλύτερο από το άλλο κλάσμα, καθώς παίρνουμε περισσότερα μέρη αλλά και μεγαλύτερα σε μέγεθος. Για παράδειγμα έχουμε δύο ίδιες πίτσες, η μία είναι κομμένη σε 8 κομμάτια και η άλλη σε 12. Από την πρώτη παίρνουμε 5 κομμάτια, δηλαδή 5/8 ενώ από την δεύτερη 3, δηλαδή 3/12. Τα 8 κομμάτια είναι μεγαλύτερα σε μέγεθος από τα 12 και τα 5 μέρη περισσότερα από τα 3.</a:t>
            </a:r>
          </a:p>
        </p:txBody>
      </p:sp>
      <p:pic>
        <p:nvPicPr>
          <p:cNvPr id="5" name="Εικόνα 4" descr="Εικόνα που περιέχει κείμενο, διάγραμμα,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64D120B8-306E-6F9B-07E5-644E6E1EE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659" y="433384"/>
            <a:ext cx="4094978" cy="6019618"/>
          </a:xfrm>
          <a:prstGeom prst="rect">
            <a:avLst/>
          </a:prstGeom>
        </p:spPr>
      </p:pic>
    </p:spTree>
    <p:extLst>
      <p:ext uri="{BB962C8B-B14F-4D97-AF65-F5344CB8AC3E}">
        <p14:creationId xmlns:p14="http://schemas.microsoft.com/office/powerpoint/2010/main" val="344060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CCC0CA2-1622-2793-F782-C6CFD9B02450}"/>
              </a:ext>
            </a:extLst>
          </p:cNvPr>
          <p:cNvSpPr>
            <a:spLocks noGrp="1"/>
          </p:cNvSpPr>
          <p:nvPr>
            <p:ph type="title"/>
          </p:nvPr>
        </p:nvSpPr>
        <p:spPr>
          <a:xfrm>
            <a:off x="612648" y="1114923"/>
            <a:ext cx="4621553" cy="1360728"/>
          </a:xfrm>
        </p:spPr>
        <p:txBody>
          <a:bodyPr anchor="b">
            <a:normAutofit/>
          </a:bodyPr>
          <a:lstStyle/>
          <a:p>
            <a:r>
              <a:rPr lang="el-GR" dirty="0"/>
              <a:t>Κοινό σημείο αναφοράς.</a:t>
            </a:r>
          </a:p>
        </p:txBody>
      </p:sp>
      <p:sp>
        <p:nvSpPr>
          <p:cNvPr id="3" name="Θέση περιεχομένου 2">
            <a:extLst>
              <a:ext uri="{FF2B5EF4-FFF2-40B4-BE49-F238E27FC236}">
                <a16:creationId xmlns:a16="http://schemas.microsoft.com/office/drawing/2014/main" id="{4348ADE5-79D4-00CD-7034-10795C434B06}"/>
              </a:ext>
            </a:extLst>
          </p:cNvPr>
          <p:cNvSpPr>
            <a:spLocks noGrp="1"/>
          </p:cNvSpPr>
          <p:nvPr>
            <p:ph idx="1"/>
          </p:nvPr>
        </p:nvSpPr>
        <p:spPr>
          <a:xfrm>
            <a:off x="612648" y="2584058"/>
            <a:ext cx="4621553" cy="3159018"/>
          </a:xfrm>
        </p:spPr>
        <p:txBody>
          <a:bodyPr>
            <a:normAutofit/>
          </a:bodyPr>
          <a:lstStyle/>
          <a:p>
            <a:pPr marL="0" indent="0">
              <a:lnSpc>
                <a:spcPct val="110000"/>
              </a:lnSpc>
              <a:buNone/>
            </a:pPr>
            <a:r>
              <a:rPr lang="el-GR" sz="1700"/>
              <a:t>Μπορούμε να συγκρίνουμε δύο κλάσματα που δεν έχουνε ούτε τον αριθμητή ούτε τον παρανομαστή κοινό; Φυσικά και μπορούμε θέτοντας ένα κοινό σημείο αναφοράς. Πιο συγκεκριμένα, έχουμε το κλάσμα 12/13 το οποίο είναι μικρότερο από το 1 ,καθώς, το 1 είναι το όλο, δηλαδή 1=13/13. Το 12/13 απέχει μόνο 1/13 από το 1. Το κλάσμα 8/9 απέχει από το όλο (1=9/9) μόνο 1/9, όμως το 1/13 είναι λιγότερο από το 1/9 άρα το  12/13&gt; 8/9.</a:t>
            </a:r>
          </a:p>
          <a:p>
            <a:pPr marL="0" indent="0">
              <a:lnSpc>
                <a:spcPct val="110000"/>
              </a:lnSpc>
              <a:buNone/>
            </a:pPr>
            <a:endParaRPr lang="el-GR" sz="1700"/>
          </a:p>
        </p:txBody>
      </p:sp>
      <p:pic>
        <p:nvPicPr>
          <p:cNvPr id="5" name="Εικόνα 4" descr="Εικόνα που περιέχει κείμενο, γραμματοσειρά, ρολόι,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843210EA-8DFA-183B-D4B4-ACC99FF84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261" y="1239832"/>
            <a:ext cx="5837780" cy="4378334"/>
          </a:xfrm>
          <a:prstGeom prst="rect">
            <a:avLst/>
          </a:prstGeom>
        </p:spPr>
      </p:pic>
    </p:spTree>
    <p:extLst>
      <p:ext uri="{BB962C8B-B14F-4D97-AF65-F5344CB8AC3E}">
        <p14:creationId xmlns:p14="http://schemas.microsoft.com/office/powerpoint/2010/main" val="171997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EEDE6-484B-777A-56B8-2949418EE4B2}"/>
              </a:ext>
            </a:extLst>
          </p:cNvPr>
          <p:cNvSpPr>
            <a:spLocks noGrp="1"/>
          </p:cNvSpPr>
          <p:nvPr>
            <p:ph type="ctrTitle"/>
          </p:nvPr>
        </p:nvSpPr>
        <p:spPr/>
        <p:txBody>
          <a:bodyPr/>
          <a:lstStyle/>
          <a:p>
            <a:r>
              <a:rPr lang="el-GR" dirty="0"/>
              <a:t>Ώρα για απορίες!</a:t>
            </a:r>
            <a:br>
              <a:rPr lang="el-GR" dirty="0"/>
            </a:br>
            <a:endParaRPr lang="el-GR" dirty="0"/>
          </a:p>
        </p:txBody>
      </p:sp>
      <p:sp>
        <p:nvSpPr>
          <p:cNvPr id="3" name="Υπότιτλος 2">
            <a:extLst>
              <a:ext uri="{FF2B5EF4-FFF2-40B4-BE49-F238E27FC236}">
                <a16:creationId xmlns:a16="http://schemas.microsoft.com/office/drawing/2014/main" id="{830B5E66-416B-629B-19FF-3F14B13BA139}"/>
              </a:ext>
            </a:extLst>
          </p:cNvPr>
          <p:cNvSpPr>
            <a:spLocks noGrp="1"/>
          </p:cNvSpPr>
          <p:nvPr>
            <p:ph type="subTitle" idx="1"/>
          </p:nvPr>
        </p:nvSpPr>
        <p:spPr/>
        <p:txBody>
          <a:bodyPr/>
          <a:lstStyle/>
          <a:p>
            <a:endParaRPr lang="el-GR" dirty="0"/>
          </a:p>
          <a:p>
            <a:endParaRPr lang="el-GR" dirty="0"/>
          </a:p>
        </p:txBody>
      </p:sp>
    </p:spTree>
    <p:extLst>
      <p:ext uri="{BB962C8B-B14F-4D97-AF65-F5344CB8AC3E}">
        <p14:creationId xmlns:p14="http://schemas.microsoft.com/office/powerpoint/2010/main" val="2952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C10C5-E855-024D-2E05-7B1D4562B0BE}"/>
              </a:ext>
            </a:extLst>
          </p:cNvPr>
          <p:cNvSpPr>
            <a:spLocks noGrp="1"/>
          </p:cNvSpPr>
          <p:nvPr>
            <p:ph type="ctrTitle"/>
          </p:nvPr>
        </p:nvSpPr>
        <p:spPr/>
        <p:txBody>
          <a:bodyPr/>
          <a:lstStyle/>
          <a:p>
            <a:r>
              <a:rPr lang="el-GR" dirty="0"/>
              <a:t>Ευχαριστώ για την προσοχή σας!</a:t>
            </a:r>
            <a:br>
              <a:rPr lang="el-GR" dirty="0"/>
            </a:br>
            <a:endParaRPr lang="el-GR" dirty="0"/>
          </a:p>
        </p:txBody>
      </p:sp>
      <p:sp>
        <p:nvSpPr>
          <p:cNvPr id="3" name="Υπότιτλος 2">
            <a:extLst>
              <a:ext uri="{FF2B5EF4-FFF2-40B4-BE49-F238E27FC236}">
                <a16:creationId xmlns:a16="http://schemas.microsoft.com/office/drawing/2014/main" id="{AD84FCBF-615A-5FE2-FFC5-6967C633DB84}"/>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99275143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1526</TotalTime>
  <Words>354</Words>
  <Application>Microsoft Office PowerPoint</Application>
  <PresentationFormat>Ευρεία οθόνη</PresentationFormat>
  <Paragraphs>16</Paragraphs>
  <Slides>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Arial</vt:lpstr>
      <vt:lpstr>Neue Haas Grotesk Text Pro</vt:lpstr>
      <vt:lpstr>VanillaVTI</vt:lpstr>
      <vt:lpstr>Συγκρίνω και ταξινομώ τους κλασματικούς αριθμούς.</vt:lpstr>
      <vt:lpstr>Το 1 είναι το όλο.  </vt:lpstr>
      <vt:lpstr>Ίδιοι παρανομαστές  </vt:lpstr>
      <vt:lpstr>Ίδιοι αριθμητές</vt:lpstr>
      <vt:lpstr>Μικρότερος παρανομαστής, μεγαλύτερος αριθμητής.</vt:lpstr>
      <vt:lpstr>Κοινό σημείο αναφοράς.</vt:lpstr>
      <vt:lpstr>Ώρα για απορίες! </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ROUVA RAFAILIA</dc:creator>
  <cp:lastModifiedBy>ROUVA RAFAILIA</cp:lastModifiedBy>
  <cp:revision>1</cp:revision>
  <dcterms:created xsi:type="dcterms:W3CDTF">2025-12-27T12:18:46Z</dcterms:created>
  <dcterms:modified xsi:type="dcterms:W3CDTF">2025-12-28T13:45:24Z</dcterms:modified>
</cp:coreProperties>
</file>