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45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2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6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6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8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4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0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1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17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6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6B8213-9BA0-4B5C-8C36-33F36FB81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4" name="Picture 3" descr="Σχολικό θρανίο με βιβλία και μολύβια και μαυροπίνακα στο φόντο">
            <a:extLst>
              <a:ext uri="{FF2B5EF4-FFF2-40B4-BE49-F238E27FC236}">
                <a16:creationId xmlns:a16="http://schemas.microsoft.com/office/drawing/2014/main" id="{E9F24821-0636-53B4-85DB-984D152C45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FC8D519-5A24-4E2E-8D97-C6F37BD48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7108"/>
            <a:ext cx="12192000" cy="538089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200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4B36DD3-A1F3-81FD-BD27-D758816B8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141" y="1714500"/>
            <a:ext cx="4499314" cy="2953616"/>
          </a:xfrm>
        </p:spPr>
        <p:txBody>
          <a:bodyPr anchor="b">
            <a:normAutofit/>
          </a:bodyPr>
          <a:lstStyle/>
          <a:p>
            <a:pPr algn="ctr"/>
            <a:r>
              <a:rPr lang="el-GR" sz="4800">
                <a:solidFill>
                  <a:srgbClr val="FFFFFF"/>
                </a:solidFill>
              </a:rPr>
              <a:t>Μαθαίνω το κλάσμα ως πηλίκο διαίρεσης!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D560000-3ED7-692C-C575-F44F7E502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8141" y="4888523"/>
            <a:ext cx="4499315" cy="756029"/>
          </a:xfrm>
        </p:spPr>
        <p:txBody>
          <a:bodyPr>
            <a:normAutofit/>
          </a:bodyPr>
          <a:lstStyle/>
          <a:p>
            <a:pPr algn="ctr"/>
            <a:endParaRPr lang="el-GR">
              <a:solidFill>
                <a:srgbClr val="FFFFFF"/>
              </a:solidFill>
            </a:endParaRPr>
          </a:p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B38E94-7AD1-4965-A70D-3F3098D23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66997" y="726177"/>
            <a:ext cx="5241603" cy="5343721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noFill/>
          <a:ln w="7620">
            <a:solidFill>
              <a:srgbClr val="FFFFFF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58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7DA71F-1679-ED26-8AB6-EE63AA87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510675"/>
            <a:ext cx="10515600" cy="1116811"/>
          </a:xfrm>
        </p:spPr>
        <p:txBody>
          <a:bodyPr>
            <a:normAutofit/>
          </a:bodyPr>
          <a:lstStyle/>
          <a:p>
            <a:r>
              <a:rPr lang="el-GR" b="1" dirty="0"/>
              <a:t>Τι εκφράζει κάθε κλάσμα;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8B4434-9AB8-9609-6426-78AE48E14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805286"/>
            <a:ext cx="5359400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Κάθε κλασματικός αριθμός εκφράζει το πηλίκο της διαίρεσης που απεικονίζει, δηλαδή του αριθμητή δια του παρανομαστή.</a:t>
            </a:r>
          </a:p>
        </p:txBody>
      </p:sp>
      <p:pic>
        <p:nvPicPr>
          <p:cNvPr id="9" name="Εικόνα 8" descr="Εικόνα που περιέχει κείμενο, γραμματοσειρά, καρτού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251E844-DDAA-AA43-E266-2875A7B20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1627486"/>
            <a:ext cx="5486400" cy="384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6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3FC612-7CA0-0AC0-2633-B2E1994E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Μπορεί ένας φυσικός αριθμός να γραφτεί ως κλάσμα;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EDB0D3-F4DB-F8AD-9A67-D42E69173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469"/>
            <a:ext cx="5651500" cy="4114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800" dirty="0"/>
              <a:t>Ναι, είναι η σωστή απάντηση, ένας φυσικός αριθμός μπορεί να γραφτεί ως κλάσμα. Κάθε φυσικός αριθμός όπως το 5, το 13, το 100 έχει παρανομαστή. Ο </a:t>
            </a:r>
            <a:r>
              <a:rPr lang="el-GR" sz="2800" dirty="0" err="1"/>
              <a:t>παρανομαστής</a:t>
            </a:r>
            <a:r>
              <a:rPr lang="el-GR" sz="2800" dirty="0"/>
              <a:t> κάθε φυσικού αριθμού είναι το 1. Για παράδειγμα, </a:t>
            </a:r>
          </a:p>
          <a:p>
            <a:r>
              <a:rPr lang="el-GR" sz="2800" dirty="0"/>
              <a:t>5=5:1=5/1 </a:t>
            </a:r>
          </a:p>
          <a:p>
            <a:r>
              <a:rPr lang="el-GR" sz="2800" dirty="0"/>
              <a:t>13=13:1=13/1</a:t>
            </a:r>
          </a:p>
          <a:p>
            <a:r>
              <a:rPr lang="el-GR" sz="2800" dirty="0"/>
              <a:t>100=100:1=100/1</a:t>
            </a:r>
          </a:p>
        </p:txBody>
      </p:sp>
      <p:pic>
        <p:nvPicPr>
          <p:cNvPr id="5" name="Εικόνα 4" descr="Εικόνα που περιέχει στιγμιότυπο οθόνης, κείμενο, γραμματοσειρά, σύμβολ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7C204D4-EB15-9960-092A-912C8266E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84300"/>
            <a:ext cx="55626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E7B0D4-3EBA-F42F-A432-0916CC546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Στρατηγικές διαχείρισης των αριθμών.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05F9CE-607B-2BE2-DE5A-E754122F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469"/>
            <a:ext cx="3517900" cy="4114801"/>
          </a:xfrm>
        </p:spPr>
        <p:txBody>
          <a:bodyPr>
            <a:normAutofit/>
          </a:bodyPr>
          <a:lstStyle/>
          <a:p>
            <a:r>
              <a:rPr lang="el-GR" sz="2800" dirty="0"/>
              <a:t>Μετατροπή ενός κλάσματος σε δεκαδικό αριθμό.</a:t>
            </a:r>
          </a:p>
          <a:p>
            <a:r>
              <a:rPr lang="el-GR" sz="2800" dirty="0"/>
              <a:t>Μετατροπή ενός κλάσματος μεγαλύτερου της μονάδας σε μεικτό αριθμό.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A4FAE3F-8C41-279F-B72C-27AB2544B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578099"/>
            <a:ext cx="5195887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2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357D25-8241-2C10-E18C-C2327D89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Μετατροπή ενός κλάσματος σε δεκαδικό αριθμό.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355817-32CD-3B46-49B0-E0D56FE95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469"/>
            <a:ext cx="4546600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Για να μετατρέψουμε ένα κλάσμα σε δεκαδικό αριθμό το μόνο που πρέπει να κάνουμε είναι να διαιρέσουμε τον αριθμητή του με τον παρανομαστή του.</a:t>
            </a:r>
          </a:p>
          <a:p>
            <a:pPr marL="0" indent="0">
              <a:buNone/>
            </a:pPr>
            <a:endParaRPr lang="el-GR" sz="2800" dirty="0"/>
          </a:p>
        </p:txBody>
      </p:sp>
      <p:pic>
        <p:nvPicPr>
          <p:cNvPr id="5" name="Εικόνα 4" descr="Εικόνα που περιέχει κείμενο, στιγμιότυπο οθόνης, γραμματοσειρά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C4907E9-92F8-74CC-B437-9D561F16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46200"/>
            <a:ext cx="60579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7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B35A07-FB78-4625-AAEB-02CAA2595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DAB2E1D-F848-A812-DB7E-BB815114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9" y="3815256"/>
            <a:ext cx="3955932" cy="2405848"/>
          </a:xfrm>
        </p:spPr>
        <p:txBody>
          <a:bodyPr anchor="t">
            <a:normAutofit/>
          </a:bodyPr>
          <a:lstStyle/>
          <a:p>
            <a:pPr algn="ctr"/>
            <a:r>
              <a:rPr lang="el-GR" sz="3300" b="1"/>
              <a:t>Μετατροπή ενός κλάσματος μεγαλύτερου της μονάδας σε μεικτό αριθμό.</a:t>
            </a:r>
          </a:p>
        </p:txBody>
      </p:sp>
      <p:pic>
        <p:nvPicPr>
          <p:cNvPr id="7" name="Εικόνα 6" descr="Εικόνα που περιέχει γραμμή, κίτρινο, γραμματοσειρά, διάγραμ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6CDB008-62F3-FEFC-D2A3-79C8F9008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9" y="1469262"/>
            <a:ext cx="2689411" cy="1786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82FDDB-12BA-4531-A762-4803DABD6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23488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82F272-9284-A412-2EA3-A6062F834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862" y="838200"/>
            <a:ext cx="5489937" cy="533876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/>
              <a:t>Για να μετατρέψουμε ένα κλάσμα μεγαλύτερο της μονάδας σε μεικτό αριθμό ακολουθούμε τα εξής βήματα:</a:t>
            </a:r>
          </a:p>
          <a:p>
            <a:r>
              <a:rPr lang="el-GR"/>
              <a:t>Διαιρούμε τον αριθμητή με τον παρανομαστή, όπως: 35/4=35:4</a:t>
            </a:r>
          </a:p>
          <a:p>
            <a:r>
              <a:rPr lang="el-GR"/>
              <a:t>Το πηλίκο της διαίρεσης αποτελεί τον ακέραιο αριθμό του μεικτού αριθμού ,δηλαδή το 8.</a:t>
            </a:r>
          </a:p>
          <a:p>
            <a:r>
              <a:rPr lang="el-GR"/>
              <a:t>Το υπόλοιπο της διαίρεσης αποτελεί τον αριθμητή ,δηλαδή το 3.</a:t>
            </a:r>
          </a:p>
          <a:p>
            <a:r>
              <a:rPr lang="el-GR"/>
              <a:t>Τέλος ο </a:t>
            </a:r>
            <a:r>
              <a:rPr lang="el-GR" err="1"/>
              <a:t>παρανομαστής</a:t>
            </a:r>
            <a:r>
              <a:rPr lang="el-GR"/>
              <a:t> του μεικτού αριθμού είναι το 4.</a:t>
            </a:r>
          </a:p>
          <a:p>
            <a:r>
              <a:rPr lang="el-GR"/>
              <a:t>Ο ακέραιος αριθμός δείχνει πόσες τετράδες χωράνε στο 35.</a:t>
            </a:r>
          </a:p>
        </p:txBody>
      </p:sp>
    </p:spTree>
    <p:extLst>
      <p:ext uri="{BB962C8B-B14F-4D97-AF65-F5344CB8AC3E}">
        <p14:creationId xmlns:p14="http://schemas.microsoft.com/office/powerpoint/2010/main" val="117539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1A4A838-9D24-42AD-BFAA-184829F4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2A47AED-46A3-3EC3-A63A-DC04F0EC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043" y="2052740"/>
            <a:ext cx="5697901" cy="28800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/>
              <a:t>Ήρθε η ώρα να λύσουμε απορίες!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2A7FF43-8020-40F2-A76C-BA4E0C55E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013448" y="189999"/>
            <a:ext cx="6147312" cy="7167155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  <a:gd name="connsiteX0" fmla="*/ 0 w 5325805"/>
              <a:gd name="connsiteY0" fmla="*/ 0 h 5429563"/>
              <a:gd name="connsiteX1" fmla="*/ 668836 w 5325805"/>
              <a:gd name="connsiteY1" fmla="*/ 0 h 5429563"/>
              <a:gd name="connsiteX2" fmla="*/ 1942188 w 5325805"/>
              <a:gd name="connsiteY2" fmla="*/ 0 h 5429563"/>
              <a:gd name="connsiteX3" fmla="*/ 2611024 w 5325805"/>
              <a:gd name="connsiteY3" fmla="*/ 0 h 5429563"/>
              <a:gd name="connsiteX4" fmla="*/ 5325805 w 5325805"/>
              <a:gd name="connsiteY4" fmla="*/ 2714782 h 5429563"/>
              <a:gd name="connsiteX5" fmla="*/ 2611024 w 5325805"/>
              <a:gd name="connsiteY5" fmla="*/ 5429563 h 5429563"/>
              <a:gd name="connsiteX6" fmla="*/ 1942188 w 5325805"/>
              <a:gd name="connsiteY6" fmla="*/ 5429563 h 5429563"/>
              <a:gd name="connsiteX7" fmla="*/ 668836 w 5325805"/>
              <a:gd name="connsiteY7" fmla="*/ 5429563 h 5429563"/>
              <a:gd name="connsiteX8" fmla="*/ 0 w 5325805"/>
              <a:gd name="connsiteY8" fmla="*/ 5429563 h 5429563"/>
              <a:gd name="connsiteX9" fmla="*/ 69271 w 5325805"/>
              <a:gd name="connsiteY9" fmla="*/ 69271 h 5429563"/>
              <a:gd name="connsiteX0" fmla="*/ 0 w 5325805"/>
              <a:gd name="connsiteY0" fmla="*/ 0 h 5429563"/>
              <a:gd name="connsiteX1" fmla="*/ 668836 w 5325805"/>
              <a:gd name="connsiteY1" fmla="*/ 0 h 5429563"/>
              <a:gd name="connsiteX2" fmla="*/ 1942188 w 5325805"/>
              <a:gd name="connsiteY2" fmla="*/ 0 h 5429563"/>
              <a:gd name="connsiteX3" fmla="*/ 2611024 w 5325805"/>
              <a:gd name="connsiteY3" fmla="*/ 0 h 5429563"/>
              <a:gd name="connsiteX4" fmla="*/ 5325805 w 5325805"/>
              <a:gd name="connsiteY4" fmla="*/ 2714782 h 5429563"/>
              <a:gd name="connsiteX5" fmla="*/ 2611024 w 5325805"/>
              <a:gd name="connsiteY5" fmla="*/ 5429563 h 5429563"/>
              <a:gd name="connsiteX6" fmla="*/ 1942188 w 5325805"/>
              <a:gd name="connsiteY6" fmla="*/ 5429563 h 5429563"/>
              <a:gd name="connsiteX7" fmla="*/ 668836 w 5325805"/>
              <a:gd name="connsiteY7" fmla="*/ 5429563 h 5429563"/>
              <a:gd name="connsiteX8" fmla="*/ 0 w 5325805"/>
              <a:gd name="connsiteY8" fmla="*/ 5429563 h 5429563"/>
              <a:gd name="connsiteX0" fmla="*/ 0 w 5325805"/>
              <a:gd name="connsiteY0" fmla="*/ 0 h 5429563"/>
              <a:gd name="connsiteX1" fmla="*/ 668836 w 5325805"/>
              <a:gd name="connsiteY1" fmla="*/ 0 h 5429563"/>
              <a:gd name="connsiteX2" fmla="*/ 1942188 w 5325805"/>
              <a:gd name="connsiteY2" fmla="*/ 0 h 5429563"/>
              <a:gd name="connsiteX3" fmla="*/ 2611024 w 5325805"/>
              <a:gd name="connsiteY3" fmla="*/ 0 h 5429563"/>
              <a:gd name="connsiteX4" fmla="*/ 5325805 w 5325805"/>
              <a:gd name="connsiteY4" fmla="*/ 2714782 h 5429563"/>
              <a:gd name="connsiteX5" fmla="*/ 2611024 w 5325805"/>
              <a:gd name="connsiteY5" fmla="*/ 5429563 h 5429563"/>
              <a:gd name="connsiteX6" fmla="*/ 1942188 w 5325805"/>
              <a:gd name="connsiteY6" fmla="*/ 5429563 h 5429563"/>
              <a:gd name="connsiteX7" fmla="*/ 668836 w 5325805"/>
              <a:gd name="connsiteY7" fmla="*/ 5429563 h 5429563"/>
              <a:gd name="connsiteX0" fmla="*/ 0 w 4656969"/>
              <a:gd name="connsiteY0" fmla="*/ 0 h 5429563"/>
              <a:gd name="connsiteX1" fmla="*/ 1273352 w 4656969"/>
              <a:gd name="connsiteY1" fmla="*/ 0 h 5429563"/>
              <a:gd name="connsiteX2" fmla="*/ 1942188 w 4656969"/>
              <a:gd name="connsiteY2" fmla="*/ 0 h 5429563"/>
              <a:gd name="connsiteX3" fmla="*/ 4656969 w 4656969"/>
              <a:gd name="connsiteY3" fmla="*/ 2714782 h 5429563"/>
              <a:gd name="connsiteX4" fmla="*/ 1942188 w 4656969"/>
              <a:gd name="connsiteY4" fmla="*/ 5429563 h 5429563"/>
              <a:gd name="connsiteX5" fmla="*/ 1273352 w 4656969"/>
              <a:gd name="connsiteY5" fmla="*/ 5429563 h 5429563"/>
              <a:gd name="connsiteX6" fmla="*/ 0 w 4656969"/>
              <a:gd name="connsiteY6" fmla="*/ 5429563 h 5429563"/>
              <a:gd name="connsiteX0" fmla="*/ 0 w 4656969"/>
              <a:gd name="connsiteY0" fmla="*/ 0 h 5429563"/>
              <a:gd name="connsiteX1" fmla="*/ 1942188 w 4656969"/>
              <a:gd name="connsiteY1" fmla="*/ 0 h 5429563"/>
              <a:gd name="connsiteX2" fmla="*/ 4656969 w 4656969"/>
              <a:gd name="connsiteY2" fmla="*/ 2714782 h 5429563"/>
              <a:gd name="connsiteX3" fmla="*/ 1942188 w 4656969"/>
              <a:gd name="connsiteY3" fmla="*/ 5429563 h 5429563"/>
              <a:gd name="connsiteX4" fmla="*/ 1273352 w 4656969"/>
              <a:gd name="connsiteY4" fmla="*/ 5429563 h 5429563"/>
              <a:gd name="connsiteX5" fmla="*/ 0 w 4656969"/>
              <a:gd name="connsiteY5" fmla="*/ 5429563 h 5429563"/>
              <a:gd name="connsiteX0" fmla="*/ 0 w 4656969"/>
              <a:gd name="connsiteY0" fmla="*/ 0 h 5429563"/>
              <a:gd name="connsiteX1" fmla="*/ 1942188 w 4656969"/>
              <a:gd name="connsiteY1" fmla="*/ 0 h 5429563"/>
              <a:gd name="connsiteX2" fmla="*/ 4656969 w 4656969"/>
              <a:gd name="connsiteY2" fmla="*/ 2714782 h 5429563"/>
              <a:gd name="connsiteX3" fmla="*/ 1942188 w 4656969"/>
              <a:gd name="connsiteY3" fmla="*/ 5429563 h 5429563"/>
              <a:gd name="connsiteX4" fmla="*/ 0 w 4656969"/>
              <a:gd name="connsiteY4" fmla="*/ 5429563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6969" h="5429563">
                <a:moveTo>
                  <a:pt x="0" y="0"/>
                </a:moveTo>
                <a:lnTo>
                  <a:pt x="1942188" y="0"/>
                </a:lnTo>
                <a:cubicBezTo>
                  <a:pt x="3441520" y="0"/>
                  <a:pt x="4656969" y="1215450"/>
                  <a:pt x="4656969" y="2714782"/>
                </a:cubicBezTo>
                <a:cubicBezTo>
                  <a:pt x="4656969" y="4214114"/>
                  <a:pt x="3441520" y="5429563"/>
                  <a:pt x="1942188" y="5429563"/>
                </a:cubicBezTo>
                <a:lnTo>
                  <a:pt x="0" y="5429563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25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D773F0-5006-48E9-B041-F79FD53F8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97E2E5D-CAB0-28EB-55C9-EC9A7A54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810"/>
            <a:ext cx="8728881" cy="38341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dirty="0" err="1"/>
              <a:t>Ευχ</a:t>
            </a:r>
            <a:r>
              <a:rPr lang="en-US" sz="5400" b="1" dirty="0"/>
              <a:t>αριστώ για την προσοχή σας!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8CC7D-ADE8-4FEE-A9AF-A7CE40FEA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13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236</Words>
  <Application>Microsoft Office PowerPoint</Application>
  <PresentationFormat>Ευρεία οθόνη</PresentationFormat>
  <Paragraphs>22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Felix Titling</vt:lpstr>
      <vt:lpstr>Goudy Old Style</vt:lpstr>
      <vt:lpstr>ArchwayVTI</vt:lpstr>
      <vt:lpstr>Μαθαίνω το κλάσμα ως πηλίκο διαίρεσης!</vt:lpstr>
      <vt:lpstr>Τι εκφράζει κάθε κλάσμα;</vt:lpstr>
      <vt:lpstr>Μπορεί ένας φυσικός αριθμός να γραφτεί ως κλάσμα;</vt:lpstr>
      <vt:lpstr>Στρατηγικές διαχείρισης των αριθμών.</vt:lpstr>
      <vt:lpstr>Μετατροπή ενός κλάσματος σε δεκαδικό αριθμό.</vt:lpstr>
      <vt:lpstr>Μετατροπή ενός κλάσματος μεγαλύτερου της μονάδας σε μεικτό αριθμό.</vt:lpstr>
      <vt:lpstr>Ήρθε η ώρα να λύσουμε απορίες!</vt:lpstr>
      <vt:lpstr>Ευχαριστώ για την προσοχή σας!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ROUVA RAFAILIA</dc:creator>
  <cp:lastModifiedBy>ROUVA RAFAILIA</cp:lastModifiedBy>
  <cp:revision>1</cp:revision>
  <dcterms:created xsi:type="dcterms:W3CDTF">2025-12-27T11:55:32Z</dcterms:created>
  <dcterms:modified xsi:type="dcterms:W3CDTF">2025-12-27T11:58:05Z</dcterms:modified>
</cp:coreProperties>
</file>