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1" r:id="rId1"/>
  </p:sldMasterIdLst>
  <p:sldIdLst>
    <p:sldId id="256" r:id="rId2"/>
    <p:sldId id="259" r:id="rId3"/>
    <p:sldId id="260" r:id="rId4"/>
    <p:sldId id="257" r:id="rId5"/>
    <p:sldId id="258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E28AF6-D03C-46F8-C8A9-74252D1B636D}" v="12" dt="2025-12-06T00:31:24.125"/>
    <p1510:client id="{AC309450-297A-9E43-83B3-C9C4BA5E6965}" v="3" dt="2025-12-04T11:34:33.0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2629" y="1371600"/>
            <a:ext cx="5935540" cy="2696866"/>
          </a:xfrm>
        </p:spPr>
        <p:txBody>
          <a:bodyPr anchor="t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2629" y="4584879"/>
            <a:ext cx="593554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D83F1-BF6E-4A98-8153-BAC9ABDE7CE3}" type="datetimeFigureOut">
              <a:rPr lang="en-US" dirty="0"/>
              <a:t>12/26/2025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8650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76E92-E5C8-4FF8-B2BE-A516F6A1724E}" type="datetimeFigureOut">
              <a:rPr lang="en-US" dirty="0"/>
              <a:t>12/26/2025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530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9" y="1709738"/>
            <a:ext cx="9214884" cy="3159974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2628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DB232-C681-46A2-B21F-2BD21E9CA134}" type="datetimeFigureOut">
              <a:rPr lang="en-US" dirty="0"/>
              <a:t>12/26/2025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699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2849526"/>
            <a:ext cx="5105400" cy="321047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849526"/>
            <a:ext cx="5105400" cy="3210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BE26E-66F9-4E5F-9E07-CA7CDB200281}" type="datetimeFigureOut">
              <a:rPr lang="en-US" dirty="0"/>
              <a:t>12/26/2025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027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371599"/>
            <a:ext cx="10442760" cy="93975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2628" y="2311353"/>
            <a:ext cx="5084947" cy="69537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2628" y="3006725"/>
            <a:ext cx="5084947" cy="318293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311353"/>
            <a:ext cx="5183188" cy="69537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06725"/>
            <a:ext cx="5183188" cy="318293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1A01C-F286-49E7-998E-3D5BB613F99A}" type="datetimeFigureOut">
              <a:rPr lang="en-US" dirty="0"/>
              <a:t>12/26/2025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221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2C0A-F771-42D9-AAB0-90C3A2B0FEAD}" type="datetimeFigureOut">
              <a:rPr lang="en-US" dirty="0"/>
              <a:t>12/26/2025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418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2A270-409D-4410-9649-B7481576446C}" type="datetimeFigureOut">
              <a:rPr lang="en-US" dirty="0"/>
              <a:t>12/26/2025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411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463038"/>
            <a:ext cx="3859397" cy="147154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2628" y="2934586"/>
            <a:ext cx="3859397" cy="29344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00AA3-798A-4433-8927-6E115914B6EF}" type="datetimeFigureOut">
              <a:rPr lang="en-US" dirty="0"/>
              <a:t>12/26/2025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113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463038"/>
            <a:ext cx="3859397" cy="147154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2628" y="2934586"/>
            <a:ext cx="3859397" cy="29344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22871-0F85-43DC-99D7-CA8E7437E2EC}" type="datetimeFigureOut">
              <a:rPr lang="en-US" dirty="0"/>
              <a:t>12/26/2025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99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BE5A2-57A1-4629-B29D-D386573AF9F3}" type="datetimeFigureOut">
              <a:rPr lang="en-US" dirty="0"/>
              <a:t>12/26/2025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068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98077" y="1401097"/>
            <a:ext cx="2155722" cy="4775865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401097"/>
            <a:ext cx="8232058" cy="477586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72485-1B57-41B4-A998-97848CC136C2}" type="datetimeFigureOut">
              <a:rPr lang="en-US" dirty="0"/>
              <a:t>12/26/2025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676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371601"/>
            <a:ext cx="10363200" cy="118757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399" y="2559171"/>
            <a:ext cx="10363200" cy="33826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26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E857DF4D-D974-434D-9D64-40B7405DF5F0}" type="datetimeFigureOut">
              <a:rPr lang="en-US" dirty="0"/>
              <a:t>12/26/2025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209B62C-3402-4623-9A7C-AA048B56F8C3}"/>
              </a:ext>
            </a:extLst>
          </p:cNvPr>
          <p:cNvCxnSpPr>
            <a:cxnSpLocks/>
          </p:cNvCxnSpPr>
          <p:nvPr/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9957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  <p15:guide id="5" pos="576">
          <p15:clr>
            <a:srgbClr val="F26B43"/>
          </p15:clr>
        </p15:guide>
        <p15:guide id="6" orient="horz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ythagoreionip.blogspot.com/2015/01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eos-project.eu/marinepollution/marinepollution-c02-s12-p02.fr.html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pngimg.com/png/93317-graphic-umbrella-wallpaper-rain-computer-design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pianetablunews.wordpress.com/tag/vasi-di-plastica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DHx-SBsSKnA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 rot="-10800000" flipV="1">
            <a:off x="-1373010" y="-618677"/>
            <a:ext cx="14635817" cy="4265302"/>
          </a:xfrm>
        </p:spPr>
        <p:txBody>
          <a:bodyPr anchor="b">
            <a:normAutofit/>
          </a:bodyPr>
          <a:lstStyle/>
          <a:p>
            <a:pPr algn="ctr"/>
            <a:r>
              <a:rPr lang="el-GR" sz="6600" b="1" dirty="0">
                <a:solidFill>
                  <a:schemeClr val="accent1">
                    <a:lumMod val="76000"/>
                    <a:lumOff val="24000"/>
                  </a:schemeClr>
                </a:solidFill>
              </a:rPr>
              <a:t>Ο ΚΥΚΛΟΣ ΤΟΥ ΝΕΡΟΥ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8601075" y="5763835"/>
            <a:ext cx="3333750" cy="820435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el-GR" dirty="0">
                <a:solidFill>
                  <a:schemeClr val="accent1">
                    <a:lumMod val="76000"/>
                    <a:lumOff val="24000"/>
                  </a:schemeClr>
                </a:solidFill>
              </a:rPr>
              <a:t>Δ' ΔΗΜΟΤΙΚΟΥ </a:t>
            </a:r>
          </a:p>
          <a:p>
            <a:pPr algn="ctr">
              <a:lnSpc>
                <a:spcPct val="120000"/>
              </a:lnSpc>
            </a:pPr>
            <a:r>
              <a:rPr lang="el-GR" dirty="0">
                <a:solidFill>
                  <a:schemeClr val="accent1">
                    <a:lumMod val="76000"/>
                    <a:lumOff val="24000"/>
                  </a:schemeClr>
                </a:solidFill>
              </a:rPr>
              <a:t>ΦΥΣΙΚΗ</a:t>
            </a:r>
          </a:p>
        </p:txBody>
      </p:sp>
    </p:spTree>
    <p:extLst>
      <p:ext uri="{BB962C8B-B14F-4D97-AF65-F5344CB8AC3E}">
        <p14:creationId xmlns:p14="http://schemas.microsoft.com/office/powerpoint/2010/main" val="23251222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CF84F19-F05A-C0C9-6968-280834D55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312" y="314108"/>
            <a:ext cx="6184179" cy="1127829"/>
          </a:xfrm>
        </p:spPr>
        <p:txBody>
          <a:bodyPr>
            <a:normAutofit fontScale="90000"/>
          </a:bodyPr>
          <a:lstStyle/>
          <a:p>
            <a:r>
              <a:rPr lang="el-GR" dirty="0">
                <a:ea typeface="+mj-lt"/>
                <a:cs typeface="+mj-lt"/>
              </a:rPr>
              <a:t>Τι είναι ο Κύκλος του Νερού..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2043C00-09F5-9145-CD6A-3516B308D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2" y="7560"/>
            <a:ext cx="6548203" cy="8087330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l-GR" sz="2400" dirty="0">
              <a:ea typeface="+mn-lt"/>
              <a:cs typeface="+mn-lt"/>
            </a:endParaRPr>
          </a:p>
          <a:p>
            <a:endParaRPr lang="el-GR" sz="2400" dirty="0">
              <a:ea typeface="+mn-lt"/>
              <a:cs typeface="+mn-lt"/>
            </a:endParaRPr>
          </a:p>
          <a:p>
            <a:r>
              <a:rPr lang="el-GR" sz="2400" dirty="0">
                <a:ea typeface="+mn-lt"/>
                <a:cs typeface="+mn-lt"/>
              </a:rPr>
              <a:t>Ο κύκλος του νερού δείχνει πώς το νερό κινείται συνεχώς από τη γη στον αέρα και πίσω στη γη.</a:t>
            </a:r>
            <a:endParaRPr lang="el-GR" sz="2400"/>
          </a:p>
          <a:p>
            <a:pPr>
              <a:buClr>
                <a:srgbClr val="FFFFFF"/>
              </a:buClr>
            </a:pPr>
            <a:r>
              <a:rPr lang="el-GR" sz="2400" dirty="0">
                <a:ea typeface="+mn-lt"/>
                <a:cs typeface="+mn-lt"/>
              </a:rPr>
              <a:t>Το νερό εξατμίζεται από λίμνες, ποτάμια και θάλασσες.</a:t>
            </a:r>
            <a:endParaRPr lang="el-GR" sz="2400" dirty="0"/>
          </a:p>
          <a:p>
            <a:pPr>
              <a:buClr>
                <a:srgbClr val="FFFFFF"/>
              </a:buClr>
            </a:pPr>
            <a:r>
              <a:rPr lang="el-GR" sz="2400" dirty="0">
                <a:ea typeface="+mn-lt"/>
                <a:cs typeface="+mn-lt"/>
              </a:rPr>
              <a:t>Ο ατμός ανεβαίνει στον ουρανό.</a:t>
            </a:r>
            <a:endParaRPr lang="el-GR" sz="2400"/>
          </a:p>
          <a:p>
            <a:pPr>
              <a:buClr>
                <a:srgbClr val="FFFFFF"/>
              </a:buClr>
            </a:pPr>
            <a:r>
              <a:rPr lang="el-GR" sz="2400" dirty="0">
                <a:ea typeface="+mn-lt"/>
                <a:cs typeface="+mn-lt"/>
              </a:rPr>
              <a:t>Σχηματίζονται σύννεφα.</a:t>
            </a:r>
            <a:endParaRPr lang="el-GR" sz="2400"/>
          </a:p>
          <a:p>
            <a:pPr>
              <a:buClr>
                <a:srgbClr val="FFFFFF"/>
              </a:buClr>
            </a:pPr>
            <a:r>
              <a:rPr lang="el-GR" sz="2400" dirty="0">
                <a:ea typeface="+mn-lt"/>
                <a:cs typeface="+mn-lt"/>
              </a:rPr>
              <a:t>Το νερό επιστρέφει στη γη με βροχή από τα σύννεφα ή  με χιόνι.</a:t>
            </a:r>
            <a:endParaRPr lang="el-GR" sz="2400" dirty="0"/>
          </a:p>
          <a:p>
            <a:pPr>
              <a:buClr>
                <a:srgbClr val="FFFFFF"/>
              </a:buClr>
            </a:pPr>
            <a:endParaRPr lang="el-GR" dirty="0"/>
          </a:p>
        </p:txBody>
      </p:sp>
      <p:pic>
        <p:nvPicPr>
          <p:cNvPr id="4" name="Εικόνα 3" descr="η εικόνα αυτη, απεικονίζει σχεδιαγραμματικα τον κυκλο του νερου.">
            <a:extLst>
              <a:ext uri="{FF2B5EF4-FFF2-40B4-BE49-F238E27FC236}">
                <a16:creationId xmlns:a16="http://schemas.microsoft.com/office/drawing/2014/main" id="{868B31E6-9ACA-BC59-0D18-4069DD2AD3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310203" y="-5622"/>
            <a:ext cx="4879299" cy="6869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852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2D36D30-7C35-835F-B30D-7CD488598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425" y="145840"/>
            <a:ext cx="10545050" cy="1572993"/>
          </a:xfrm>
        </p:spPr>
        <p:txBody>
          <a:bodyPr/>
          <a:lstStyle/>
          <a:p>
            <a:r>
              <a:rPr lang="el-GR" dirty="0"/>
              <a:t>Στάδιο εξάτμισης..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B0D27AD-E625-2401-83F4-802C31E1A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821770"/>
            <a:ext cx="5695717" cy="5519405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buNone/>
            </a:pPr>
            <a:endParaRPr lang="el-GR" sz="2400" dirty="0"/>
          </a:p>
          <a:p>
            <a:pPr>
              <a:buClr>
                <a:srgbClr val="FFFFFF"/>
              </a:buClr>
            </a:pPr>
            <a:r>
              <a:rPr lang="el-GR" sz="2400" dirty="0">
                <a:ea typeface="+mn-lt"/>
                <a:cs typeface="+mn-lt"/>
              </a:rPr>
              <a:t>Η εξάτμιση είναι η διαδικασία όπου το νερό από λίμνες, ποτάμια ή θάλασσες μετατρέπεται σε ατμό και ανεβαίνει στον ουρανό.</a:t>
            </a:r>
            <a:endParaRPr lang="el-GR" sz="2400"/>
          </a:p>
          <a:p>
            <a:pPr>
              <a:buClr>
                <a:srgbClr val="FFFFFF"/>
              </a:buClr>
            </a:pPr>
            <a:r>
              <a:rPr lang="el-GR" sz="2400" dirty="0">
                <a:ea typeface="+mn-lt"/>
                <a:cs typeface="+mn-lt"/>
              </a:rPr>
              <a:t>Συμβαίνει όταν ο ήλιος θερμαίνει το νερό.</a:t>
            </a:r>
            <a:endParaRPr lang="el-GR" sz="2400"/>
          </a:p>
          <a:p>
            <a:pPr>
              <a:buClr>
                <a:srgbClr val="FFFFFF"/>
              </a:buClr>
            </a:pPr>
            <a:r>
              <a:rPr lang="el-GR" sz="2400" dirty="0">
                <a:ea typeface="+mn-lt"/>
                <a:cs typeface="+mn-lt"/>
              </a:rPr>
              <a:t>Είναι η πρώτη φάση του κύκλου του νερού.</a:t>
            </a:r>
          </a:p>
          <a:p>
            <a:pPr marL="0" indent="0" algn="ctr">
              <a:buNone/>
            </a:pPr>
            <a:r>
              <a:rPr lang="el-GR" sz="2400" dirty="0">
                <a:ea typeface="+mn-lt"/>
                <a:cs typeface="+mn-lt"/>
              </a:rPr>
              <a:t>  </a:t>
            </a:r>
            <a:endParaRPr lang="el-GR" sz="2400"/>
          </a:p>
        </p:txBody>
      </p:sp>
      <p:pic>
        <p:nvPicPr>
          <p:cNvPr id="13" name="Εικόνα 12" descr="η εικόνα αυτη απεικονίζει μία λίμνη κατα την διάρκεια του σταδίου της εξάτμισης.">
            <a:extLst>
              <a:ext uri="{FF2B5EF4-FFF2-40B4-BE49-F238E27FC236}">
                <a16:creationId xmlns:a16="http://schemas.microsoft.com/office/drawing/2014/main" id="{89843047-A317-DAD8-FB1B-B1AC2818F9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471934" y="5089"/>
            <a:ext cx="4871021" cy="6856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716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2D87373-1997-8A98-4E8F-0CC774343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966" y="222806"/>
            <a:ext cx="7029686" cy="785173"/>
          </a:xfrm>
        </p:spPr>
        <p:txBody>
          <a:bodyPr>
            <a:normAutofit/>
          </a:bodyPr>
          <a:lstStyle/>
          <a:p>
            <a:r>
              <a:rPr lang="el-GR" dirty="0"/>
              <a:t>Στάδιο συμπύκνωσης..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2721134-8549-4F46-1442-1E98B701BA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4738" y="792747"/>
            <a:ext cx="5178927" cy="5821056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endParaRPr lang="el-GR" sz="2400" b="1" dirty="0"/>
          </a:p>
          <a:p>
            <a:pPr marL="0" indent="0">
              <a:buClr>
                <a:srgbClr val="FFFFFF"/>
              </a:buClr>
              <a:buNone/>
            </a:pPr>
            <a:r>
              <a:rPr lang="el-GR" sz="2400" dirty="0">
                <a:ea typeface="+mn-lt"/>
                <a:cs typeface="+mn-lt"/>
              </a:rPr>
              <a:t>Η συμπύκνωση συμβαίνει όταν ο ατμός κρυώνει στον αέρα και σχηματίζει σύννεφα.</a:t>
            </a:r>
            <a:endParaRPr lang="el-GR" sz="2400"/>
          </a:p>
          <a:p>
            <a:pPr marL="0" indent="0">
              <a:buClr>
                <a:srgbClr val="FFFFFF"/>
              </a:buClr>
              <a:buNone/>
            </a:pPr>
            <a:r>
              <a:rPr lang="el-GR" sz="2400" dirty="0">
                <a:ea typeface="+mn-lt"/>
                <a:cs typeface="+mn-lt"/>
              </a:rPr>
              <a:t>Ο ατμός μετατρέπεται σε μικρές σταγόνες νερού.</a:t>
            </a:r>
            <a:endParaRPr lang="el-GR" sz="2400"/>
          </a:p>
          <a:p>
            <a:pPr marL="0" indent="0">
              <a:buClr>
                <a:srgbClr val="FFFFFF"/>
              </a:buClr>
              <a:buNone/>
            </a:pPr>
            <a:r>
              <a:rPr lang="el-GR" sz="2400" dirty="0">
                <a:ea typeface="+mn-lt"/>
                <a:cs typeface="+mn-lt"/>
              </a:rPr>
              <a:t>Οι σταγόνες αυτές ενώνονται και μεγαλώνουν.</a:t>
            </a:r>
            <a:br>
              <a:rPr lang="el-GR" sz="2400" dirty="0">
                <a:ea typeface="+mn-lt"/>
                <a:cs typeface="+mn-lt"/>
              </a:rPr>
            </a:br>
            <a:r>
              <a:rPr lang="el-GR" sz="2400" dirty="0">
                <a:ea typeface="+mn-lt"/>
                <a:cs typeface="+mn-lt"/>
              </a:rPr>
              <a:t> </a:t>
            </a:r>
          </a:p>
          <a:p>
            <a:pPr marL="0" indent="0">
              <a:buClr>
                <a:srgbClr val="FFFFFF"/>
              </a:buClr>
              <a:buNone/>
            </a:pPr>
            <a:r>
              <a:rPr lang="el-GR" sz="2400" dirty="0">
                <a:ea typeface="+mn-lt"/>
                <a:cs typeface="+mn-lt"/>
              </a:rPr>
              <a:t>Αυτή η φάση είναι σημαντική γιατί δημιουργεί τα σύννεφα που φέρνουν τη βροχή.</a:t>
            </a:r>
            <a:br>
              <a:rPr lang="el-GR" sz="2400" dirty="0">
                <a:ea typeface="+mn-lt"/>
                <a:cs typeface="+mn-lt"/>
              </a:rPr>
            </a:br>
            <a:r>
              <a:rPr lang="el-GR" sz="2400" dirty="0">
                <a:ea typeface="+mn-lt"/>
                <a:cs typeface="+mn-lt"/>
              </a:rPr>
              <a:t> </a:t>
            </a:r>
            <a:endParaRPr lang="el-GR" sz="2400" dirty="0"/>
          </a:p>
          <a:p>
            <a:pPr>
              <a:buClr>
                <a:srgbClr val="FFFFFF"/>
              </a:buClr>
            </a:pPr>
            <a:endParaRPr lang="el-GR" dirty="0"/>
          </a:p>
        </p:txBody>
      </p:sp>
      <p:pic>
        <p:nvPicPr>
          <p:cNvPr id="6" name="Εικόνα 5" descr="η εικόνα αυτή απεικονίζει σύννεφα στον ουρανό.">
            <a:extLst>
              <a:ext uri="{FF2B5EF4-FFF2-40B4-BE49-F238E27FC236}">
                <a16:creationId xmlns:a16="http://schemas.microsoft.com/office/drawing/2014/main" id="{7EB87E5E-F394-CD6E-883A-FD4B5D1516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3982" y="5076"/>
            <a:ext cx="4808019" cy="685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408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96F03E0-059A-5578-1BDE-C54F9A18E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9148" y="301551"/>
            <a:ext cx="9217684" cy="1204355"/>
          </a:xfrm>
        </p:spPr>
        <p:txBody>
          <a:bodyPr>
            <a:normAutofit/>
          </a:bodyPr>
          <a:lstStyle/>
          <a:p>
            <a:r>
              <a:rPr lang="el-GR" dirty="0"/>
              <a:t>Η βροχόπτωση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257F5D6-F6C0-4A51-D47D-B8AD11F7DC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3938" y="1009390"/>
            <a:ext cx="4954045" cy="5849074"/>
          </a:xfrm>
        </p:spPr>
        <p:txBody>
          <a:bodyPr/>
          <a:lstStyle/>
          <a:p>
            <a:pPr marL="0" indent="0">
              <a:buNone/>
            </a:pPr>
            <a:r>
              <a:rPr lang="el-GR" sz="2400" dirty="0">
                <a:ea typeface="+mn-lt"/>
                <a:cs typeface="+mn-lt"/>
              </a:rPr>
              <a:t>Η βροχόπτωση συμβαίνει όταν οι σταγόνες στα σύννεφα γίνονται βαριές και πέφτουν στη γη.</a:t>
            </a:r>
            <a:endParaRPr lang="el-GR" sz="2400" dirty="0"/>
          </a:p>
          <a:p>
            <a:pPr marL="0" indent="0">
              <a:buClr>
                <a:srgbClr val="FFFFFF"/>
              </a:buClr>
              <a:buNone/>
            </a:pPr>
            <a:r>
              <a:rPr lang="el-GR" sz="2400" dirty="0">
                <a:ea typeface="+mn-lt"/>
                <a:cs typeface="+mn-lt"/>
              </a:rPr>
              <a:t>Μπορεί να είναι βροχή, χιόνι ή χαλάζι.</a:t>
            </a:r>
            <a:endParaRPr lang="el-GR" sz="2400" dirty="0"/>
          </a:p>
          <a:p>
            <a:pPr marL="0" indent="0">
              <a:buClr>
                <a:srgbClr val="FFFFFF"/>
              </a:buClr>
              <a:buNone/>
            </a:pPr>
            <a:r>
              <a:rPr lang="el-GR" sz="2400" dirty="0">
                <a:ea typeface="+mn-lt"/>
                <a:cs typeface="+mn-lt"/>
              </a:rPr>
              <a:t>Το νερό επιστρέφει σε λίμνες, ποτάμια και τη γη.</a:t>
            </a:r>
            <a:br>
              <a:rPr lang="el-GR" sz="2400" dirty="0">
                <a:ea typeface="+mn-lt"/>
                <a:cs typeface="+mn-lt"/>
              </a:rPr>
            </a:br>
            <a:r>
              <a:rPr lang="el-GR" sz="2400" dirty="0">
                <a:ea typeface="+mn-lt"/>
                <a:cs typeface="+mn-lt"/>
              </a:rPr>
              <a:t> Σημείωση: Η βροχή τροφοδοτεί τα φυτά και τα ζώα με νερό και βοηθά στη γεωργία.</a:t>
            </a:r>
            <a:br>
              <a:rPr lang="el-GR" sz="2400" dirty="0">
                <a:ea typeface="+mn-lt"/>
                <a:cs typeface="+mn-lt"/>
              </a:rPr>
            </a:br>
            <a:r>
              <a:rPr lang="el-GR" sz="2400" dirty="0">
                <a:ea typeface="+mn-lt"/>
                <a:cs typeface="+mn-lt"/>
              </a:rPr>
              <a:t> </a:t>
            </a:r>
            <a:endParaRPr lang="el-GR" sz="2400" dirty="0"/>
          </a:p>
          <a:p>
            <a:pPr>
              <a:buClr>
                <a:srgbClr val="FFFFFF"/>
              </a:buClr>
            </a:pPr>
            <a:endParaRPr lang="el-GR" sz="2400" dirty="0"/>
          </a:p>
        </p:txBody>
      </p:sp>
      <p:pic>
        <p:nvPicPr>
          <p:cNvPr id="4" name="Εικόνα 3" descr="Εικόνα που περιέχει ομπρέλα, βροχή.">
            <a:extLst>
              <a:ext uri="{FF2B5EF4-FFF2-40B4-BE49-F238E27FC236}">
                <a16:creationId xmlns:a16="http://schemas.microsoft.com/office/drawing/2014/main" id="{6D291412-6A25-A478-5043-FD04FB3CFE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396609" y="-1566"/>
            <a:ext cx="4795194" cy="685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2817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99A1DD7-370E-27CB-96F9-284D3AC5B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1135" y="198640"/>
            <a:ext cx="8534400" cy="1831853"/>
          </a:xfrm>
        </p:spPr>
        <p:txBody>
          <a:bodyPr/>
          <a:lstStyle/>
          <a:p>
            <a:pPr algn="ctr"/>
            <a:r>
              <a:rPr lang="el-GR" dirty="0"/>
              <a:t>Συλλογή..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8F45272-A336-3929-2623-F00A6F4BD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134" y="1423937"/>
            <a:ext cx="11558539" cy="49717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Clr>
                <a:prstClr val="white"/>
              </a:buClr>
              <a:buNone/>
            </a:pPr>
            <a:br>
              <a:rPr lang="el-GR" b="1" dirty="0">
                <a:ea typeface="+mn-lt"/>
                <a:cs typeface="+mn-lt"/>
              </a:rPr>
            </a:br>
            <a:r>
              <a:rPr lang="el-GR" b="1" dirty="0">
                <a:ea typeface="+mn-lt"/>
                <a:cs typeface="+mn-lt"/>
              </a:rPr>
              <a:t> </a:t>
            </a:r>
            <a:r>
              <a:rPr lang="el-GR" sz="2400" dirty="0">
                <a:ea typeface="+mn-lt"/>
                <a:cs typeface="+mn-lt"/>
              </a:rPr>
              <a:t>Η συλλογή είναι η διαδικασία όπου το νερό συγκεντρώνεται σε λίμνες, ποτάμια, θάλασσες και υπόγεια.</a:t>
            </a:r>
            <a:endParaRPr lang="el-GR" sz="2400"/>
          </a:p>
          <a:p>
            <a:pPr marL="0" indent="0">
              <a:buClr>
                <a:srgbClr val="FFFFFF"/>
              </a:buClr>
              <a:buNone/>
            </a:pPr>
            <a:r>
              <a:rPr lang="el-GR" sz="2400" dirty="0">
                <a:ea typeface="+mn-lt"/>
                <a:cs typeface="+mn-lt"/>
              </a:rPr>
              <a:t>Από εδώ θα εξατμιστεί ξανά και θα συνεχιστεί ο κύκλος.</a:t>
            </a:r>
            <a:endParaRPr lang="el-GR" sz="2400"/>
          </a:p>
          <a:p>
            <a:pPr marL="0" indent="0">
              <a:buClr>
                <a:srgbClr val="FFFFFF"/>
              </a:buClr>
              <a:buNone/>
            </a:pPr>
            <a:r>
              <a:rPr lang="el-GR" sz="2400" dirty="0">
                <a:ea typeface="+mn-lt"/>
                <a:cs typeface="+mn-lt"/>
              </a:rPr>
              <a:t>Όλα τα ζωντανά πλάσματα εξαρτώνται από αυτή τη διαδικασία.</a:t>
            </a:r>
            <a:br>
              <a:rPr lang="el-GR" sz="2400" dirty="0">
                <a:ea typeface="+mn-lt"/>
                <a:cs typeface="+mn-lt"/>
              </a:rPr>
            </a:br>
            <a:r>
              <a:rPr lang="el-GR" sz="2400" dirty="0">
                <a:ea typeface="+mn-lt"/>
                <a:cs typeface="+mn-lt"/>
              </a:rPr>
              <a:t> </a:t>
            </a:r>
          </a:p>
          <a:p>
            <a:pPr marL="0" indent="0">
              <a:buClr>
                <a:srgbClr val="FFFFFF"/>
              </a:buClr>
              <a:buNone/>
            </a:pPr>
            <a:r>
              <a:rPr lang="el-GR" sz="2400" dirty="0">
                <a:ea typeface="+mn-lt"/>
                <a:cs typeface="+mn-lt"/>
              </a:rPr>
              <a:t>Σημείωση: Η συλλογή είναι σημαντική για την αποθήκευση νερού που χρησιμοποιούμε καθημερινά.</a:t>
            </a:r>
            <a:br>
              <a:rPr lang="el-GR" sz="2400" dirty="0">
                <a:ea typeface="+mn-lt"/>
                <a:cs typeface="+mn-lt"/>
              </a:rPr>
            </a:br>
            <a:r>
              <a:rPr lang="el-GR" sz="2400" dirty="0">
                <a:ea typeface="+mn-lt"/>
                <a:cs typeface="+mn-lt"/>
              </a:rPr>
              <a:t> 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3729731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F7D47E5-562A-A09E-7028-DA2160D6C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264" y="305967"/>
            <a:ext cx="7360168" cy="794048"/>
          </a:xfrm>
        </p:spPr>
        <p:txBody>
          <a:bodyPr>
            <a:normAutofit fontScale="90000"/>
          </a:bodyPr>
          <a:lstStyle/>
          <a:p>
            <a:pPr algn="ctr"/>
            <a:r>
              <a:rPr lang="el-GR" dirty="0"/>
              <a:t>Ο κύκλος του νερού και της ζωής μας...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1217FFC-4FC7-A9CD-7088-E2B3AE5FA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131" y="567467"/>
            <a:ext cx="7571907" cy="60010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Clr>
                <a:prstClr val="white"/>
              </a:buClr>
              <a:buNone/>
            </a:pPr>
            <a:br>
              <a:rPr lang="el-GR" dirty="0">
                <a:ea typeface="+mn-lt"/>
                <a:cs typeface="+mn-lt"/>
              </a:rPr>
            </a:br>
            <a:r>
              <a:rPr lang="el-GR" sz="2400" dirty="0">
                <a:ea typeface="+mn-lt"/>
                <a:cs typeface="+mn-lt"/>
              </a:rPr>
              <a:t> </a:t>
            </a:r>
          </a:p>
          <a:p>
            <a:pPr marL="0" indent="0">
              <a:buNone/>
            </a:pPr>
            <a:r>
              <a:rPr lang="el-GR" sz="2400" dirty="0">
                <a:ea typeface="+mn-lt"/>
                <a:cs typeface="+mn-lt"/>
              </a:rPr>
              <a:t>Ο κύκλος του νερού είναι σημαντικός για όλα τα ζωντανά πλάσματα:</a:t>
            </a:r>
            <a:endParaRPr lang="el-GR" sz="2400"/>
          </a:p>
          <a:p>
            <a:pPr marL="0" indent="0">
              <a:buClr>
                <a:srgbClr val="FFFFFF"/>
              </a:buClr>
              <a:buNone/>
            </a:pPr>
            <a:r>
              <a:rPr lang="el-GR" sz="2400" dirty="0">
                <a:ea typeface="+mn-lt"/>
                <a:cs typeface="+mn-lt"/>
              </a:rPr>
              <a:t>Τα φυτά χρειάζονται νερό για να μεγαλώσουν.</a:t>
            </a:r>
            <a:endParaRPr lang="el-GR" sz="2400" dirty="0"/>
          </a:p>
          <a:p>
            <a:pPr>
              <a:buClr>
                <a:srgbClr val="FFFFFF"/>
              </a:buClr>
            </a:pPr>
            <a:endParaRPr lang="el-GR" sz="2400" dirty="0">
              <a:ea typeface="+mn-lt"/>
              <a:cs typeface="+mn-lt"/>
            </a:endParaRPr>
          </a:p>
          <a:p>
            <a:pPr marL="0" indent="0">
              <a:buClr>
                <a:srgbClr val="FFFFFF"/>
              </a:buClr>
              <a:buNone/>
            </a:pPr>
            <a:r>
              <a:rPr lang="el-GR" sz="2400" dirty="0">
                <a:ea typeface="+mn-lt"/>
                <a:cs typeface="+mn-lt"/>
              </a:rPr>
              <a:t>Τα ζώα χρειάζονται νερό για να ζήσουν.</a:t>
            </a:r>
            <a:endParaRPr lang="el-GR" sz="2400" dirty="0"/>
          </a:p>
          <a:p>
            <a:pPr>
              <a:buClr>
                <a:srgbClr val="FFFFFF"/>
              </a:buClr>
            </a:pPr>
            <a:endParaRPr lang="el-GR" sz="2400" dirty="0">
              <a:ea typeface="+mn-lt"/>
              <a:cs typeface="+mn-lt"/>
            </a:endParaRPr>
          </a:p>
          <a:p>
            <a:pPr marL="0" indent="0">
              <a:buClr>
                <a:srgbClr val="FFFFFF"/>
              </a:buClr>
              <a:buNone/>
            </a:pPr>
            <a:r>
              <a:rPr lang="el-GR" sz="2400" dirty="0">
                <a:ea typeface="+mn-lt"/>
                <a:cs typeface="+mn-lt"/>
              </a:rPr>
              <a:t>Οι άνθρωποι χρησιμοποιούν το νερό καθημερινά για να </a:t>
            </a:r>
            <a:r>
              <a:rPr lang="el-GR" sz="2400" dirty="0" err="1">
                <a:ea typeface="+mn-lt"/>
                <a:cs typeface="+mn-lt"/>
              </a:rPr>
              <a:t>πιουν</a:t>
            </a:r>
            <a:r>
              <a:rPr lang="el-GR" sz="2400" dirty="0">
                <a:ea typeface="+mn-lt"/>
                <a:cs typeface="+mn-lt"/>
              </a:rPr>
              <a:t>, να καθαριστούν και να καλλιεργήσουν φαγητό.</a:t>
            </a:r>
            <a:br>
              <a:rPr lang="el-GR" sz="2400" dirty="0">
                <a:ea typeface="+mn-lt"/>
                <a:cs typeface="+mn-lt"/>
              </a:rPr>
            </a:br>
            <a:r>
              <a:rPr lang="el-GR" sz="2400" dirty="0">
                <a:ea typeface="+mn-lt"/>
                <a:cs typeface="+mn-lt"/>
              </a:rPr>
              <a:t> </a:t>
            </a:r>
            <a:endParaRPr lang="el-GR" sz="2400"/>
          </a:p>
        </p:txBody>
      </p:sp>
      <p:pic>
        <p:nvPicPr>
          <p:cNvPr id="4" name="Εικόνα 3" descr="η εικόνα απεικονίζει καμηλοπαρδάλεις που πίνουν νερό">
            <a:extLst>
              <a:ext uri="{FF2B5EF4-FFF2-40B4-BE49-F238E27FC236}">
                <a16:creationId xmlns:a16="http://schemas.microsoft.com/office/drawing/2014/main" id="{EEC931E9-F3CE-9BB8-3F83-22C0210757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0250" y="-2888"/>
            <a:ext cx="4357447" cy="3598297"/>
          </a:xfrm>
          <a:prstGeom prst="rect">
            <a:avLst/>
          </a:prstGeom>
        </p:spPr>
      </p:pic>
      <p:pic>
        <p:nvPicPr>
          <p:cNvPr id="5" name="Εικόνα 4" descr="Εικόνα που περιέχει λουλούδια που ποτίζονται.">
            <a:extLst>
              <a:ext uri="{FF2B5EF4-FFF2-40B4-BE49-F238E27FC236}">
                <a16:creationId xmlns:a16="http://schemas.microsoft.com/office/drawing/2014/main" id="{524478EB-6F15-70F7-8575-EC554D2228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841044" y="3568931"/>
            <a:ext cx="4354983" cy="3283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727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9CAD23E-24CC-3E4A-7F00-2BF4109C7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254370"/>
            <a:ext cx="10626971" cy="1343877"/>
          </a:xfrm>
        </p:spPr>
        <p:txBody>
          <a:bodyPr>
            <a:noAutofit/>
          </a:bodyPr>
          <a:lstStyle/>
          <a:p>
            <a:pPr algn="ctr"/>
            <a:r>
              <a:rPr lang="el-GR" sz="2400" b="1" dirty="0">
                <a:ea typeface="+mj-lt"/>
                <a:cs typeface="+mj-lt"/>
              </a:rPr>
              <a:t>Παρακολουθήστε το βίντεο και προσέξτε πού πηγαίνει το νερό! Μπορείτε να δείτε την εξάτμιση, τη συμπύκνωση, τη βροχή και τη συλλογή; </a:t>
            </a:r>
            <a:br>
              <a:rPr lang="el-GR" sz="2400" b="1" dirty="0">
                <a:ea typeface="+mj-lt"/>
                <a:cs typeface="+mj-lt"/>
              </a:rPr>
            </a:br>
            <a:r>
              <a:rPr lang="el-GR" sz="2400" b="1">
                <a:ea typeface="+mj-lt"/>
                <a:cs typeface="+mj-lt"/>
              </a:rPr>
              <a:t>Σημειώστε τις φάσεις που αναγνωρίζετε!</a:t>
            </a:r>
            <a:endParaRPr lang="el-GR" sz="2400" b="1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36F0787-9BAC-5F62-7D06-6DE501125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7476" y="2598247"/>
            <a:ext cx="4706817" cy="1155274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el-GR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l-GR" sz="2400" dirty="0">
                <a:ea typeface="+mn-lt"/>
                <a:cs typeface="+mn-lt"/>
              </a:rPr>
              <a:t> https://youtu.</a:t>
            </a:r>
            <a:r>
              <a:rPr lang="el-GR" sz="2400" dirty="0">
                <a:ea typeface="+mn-lt"/>
                <a:cs typeface="+mn-lt"/>
                <a:hlinkClick r:id="rId2"/>
              </a:rPr>
              <a:t>be</a:t>
            </a:r>
            <a:r>
              <a:rPr lang="el-GR" sz="2400" dirty="0">
                <a:ea typeface="+mn-lt"/>
                <a:cs typeface="+mn-lt"/>
              </a:rPr>
              <a:t>/DHx-SBsSKnA</a:t>
            </a:r>
            <a:endParaRPr lang="el-GR" sz="2400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EC2798A-9D35-474A-D5A6-F699A05F0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11093-FF46-4A22-8BC4-F2247EF45487}" type="datetime1">
              <a:t>26/12/2025</a:t>
            </a:fld>
            <a:endParaRPr lang="en-US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3071FD4-730A-4C28-B854-4098D00B7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F9653B7-209C-890E-33F6-20D81A6DA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dirty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489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F2A8EE6-0346-D5DB-1E5A-1BDF63B37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         Και τώρα πάμε να δούμε τι μάθαμε...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B50305C-100C-6AB0-F775-E582F49B1E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588479"/>
            <a:ext cx="10363200" cy="335335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l-GR" sz="2800" dirty="0">
                <a:ea typeface="+mn-lt"/>
                <a:cs typeface="+mn-lt"/>
              </a:rPr>
              <a:t>Τώρα ήρθε η ώρα για το κουίζ! </a:t>
            </a:r>
            <a:endParaRPr lang="el-GR" dirty="0">
              <a:ea typeface="+mn-lt"/>
              <a:cs typeface="+mn-lt"/>
            </a:endParaRPr>
          </a:p>
          <a:p>
            <a:pPr marL="0" indent="0" algn="ctr">
              <a:buNone/>
            </a:pPr>
            <a:r>
              <a:rPr lang="el-GR" sz="2800" dirty="0">
                <a:ea typeface="+mn-lt"/>
                <a:cs typeface="+mn-lt"/>
              </a:rPr>
              <a:t>Πηγαίνετε στο </a:t>
            </a:r>
            <a:r>
              <a:rPr lang="el-GR" sz="2800" dirty="0" err="1">
                <a:ea typeface="+mn-lt"/>
                <a:cs typeface="+mn-lt"/>
              </a:rPr>
              <a:t>eClass</a:t>
            </a:r>
            <a:r>
              <a:rPr lang="el-GR" sz="2800" dirty="0">
                <a:ea typeface="+mn-lt"/>
                <a:cs typeface="+mn-lt"/>
              </a:rPr>
              <a:t> και απαντήστε τις ερωτήσεις..</a:t>
            </a:r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3DE7741-70A2-A96C-25F1-32D3FED1F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DDF68-866B-420A-8BAC-BB86DDF81795}" type="datetime1">
              <a:t>26/12/2025</a:t>
            </a:fld>
            <a:endParaRPr lang="en-US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679797F-888C-090E-E6BD-13B3E34D5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36E6F46-0442-5CD3-81AF-751EA3B1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dirty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71568"/>
      </p:ext>
    </p:extLst>
  </p:cSld>
  <p:clrMapOvr>
    <a:masterClrMapping/>
  </p:clrMapOvr>
</p:sld>
</file>

<file path=ppt/theme/theme1.xml><?xml version="1.0" encoding="utf-8"?>
<a:theme xmlns:a="http://schemas.openxmlformats.org/drawingml/2006/main" name="DashVTI">
  <a:themeElements>
    <a:clrScheme name="DashVTI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DashVTI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DashVTI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E0E31462-65AE-4087-9B94-B3347EE711B2}" vid="{CA8B31CB-369F-4872-A917-A9EAAF91827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Ευρεία οθόνη</PresentationFormat>
  <Paragraphs>0</Paragraphs>
  <Slides>9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9</vt:i4>
      </vt:variant>
    </vt:vector>
  </HeadingPairs>
  <TitlesOfParts>
    <vt:vector size="10" baseType="lpstr">
      <vt:lpstr>DashVTI</vt:lpstr>
      <vt:lpstr>Ο ΚΥΚΛΟΣ ΤΟΥ ΝΕΡΟΥ</vt:lpstr>
      <vt:lpstr>Τι είναι ο Κύκλος του Νερού..</vt:lpstr>
      <vt:lpstr>Στάδιο εξάτμισης..</vt:lpstr>
      <vt:lpstr>Στάδιο συμπύκνωσης..</vt:lpstr>
      <vt:lpstr>Η βροχόπτωση</vt:lpstr>
      <vt:lpstr>Συλλογή..</vt:lpstr>
      <vt:lpstr>Ο κύκλος του νερού και της ζωής μας...</vt:lpstr>
      <vt:lpstr>Παρακολουθήστε το βίντεο και προσέξτε πού πηγαίνει το νερό! Μπορείτε να δείτε την εξάτμιση, τη συμπύκνωση, τη βροχή και τη συλλογή;  Σημειώστε τις φάσεις που αναγνωρίζετε!</vt:lpstr>
      <vt:lpstr>         Και τώρα πάμε να δούμε τι μάθαμε...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530</cp:revision>
  <dcterms:created xsi:type="dcterms:W3CDTF">2025-12-01T23:31:09Z</dcterms:created>
  <dcterms:modified xsi:type="dcterms:W3CDTF">2025-12-26T12:04:40Z</dcterms:modified>
</cp:coreProperties>
</file>