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ooper BT Bold" charset="1" panose="0208080404030B020404"/>
      <p:regular r:id="rId14"/>
    </p:embeddedFont>
    <p:embeddedFont>
      <p:font typeface="Quicksand Bold" charset="1" panose="00000000000000000000"/>
      <p:regular r:id="rId15"/>
    </p:embeddedFont>
    <p:embeddedFont>
      <p:font typeface="Helvetica World Bold" charset="1" panose="020B0800040000020004"/>
      <p:regular r:id="rId16"/>
    </p:embeddedFont>
    <p:embeddedFont>
      <p:font typeface="Roboto Condensed" charset="1" panose="02000000000000000000"/>
      <p:regular r:id="rId17"/>
    </p:embeddedFont>
    <p:embeddedFont>
      <p:font typeface="Roboto Condensed Bold" charset="1" panose="02000000000000000000"/>
      <p:regular r:id="rId18"/>
    </p:embeddedFont>
    <p:embeddedFont>
      <p:font typeface="Arimo Bold" charset="1" panose="020B0704020202020204"/>
      <p:regular r:id="rId19"/>
    </p:embeddedFont>
    <p:embeddedFont>
      <p:font typeface="Arimo" charset="1" panose="020B0604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2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0531" y="949093"/>
            <a:ext cx="16186937" cy="8505424"/>
            <a:chOff x="0" y="0"/>
            <a:chExt cx="21582583" cy="113405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552143" cy="11340566"/>
            </a:xfrm>
            <a:custGeom>
              <a:avLst/>
              <a:gdLst/>
              <a:ahLst/>
              <a:cxnLst/>
              <a:rect r="r" b="b" t="t" l="l"/>
              <a:pathLst>
                <a:path h="11340566" w="17552143">
                  <a:moveTo>
                    <a:pt x="0" y="0"/>
                  </a:moveTo>
                  <a:lnTo>
                    <a:pt x="17552143" y="0"/>
                  </a:lnTo>
                  <a:lnTo>
                    <a:pt x="17552143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030439" y="0"/>
              <a:ext cx="17552143" cy="11340566"/>
            </a:xfrm>
            <a:custGeom>
              <a:avLst/>
              <a:gdLst/>
              <a:ahLst/>
              <a:cxnLst/>
              <a:rect r="r" b="b" t="t" l="l"/>
              <a:pathLst>
                <a:path h="11340566" w="17552143">
                  <a:moveTo>
                    <a:pt x="0" y="0"/>
                  </a:moveTo>
                  <a:lnTo>
                    <a:pt x="17552144" y="0"/>
                  </a:lnTo>
                  <a:lnTo>
                    <a:pt x="17552144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694213" y="7043706"/>
            <a:ext cx="3730050" cy="1315691"/>
          </a:xfrm>
          <a:custGeom>
            <a:avLst/>
            <a:gdLst/>
            <a:ahLst/>
            <a:cxnLst/>
            <a:rect r="r" b="b" t="t" l="l"/>
            <a:pathLst>
              <a:path h="1315691" w="3730050">
                <a:moveTo>
                  <a:pt x="0" y="0"/>
                </a:moveTo>
                <a:lnTo>
                  <a:pt x="3730050" y="0"/>
                </a:lnTo>
                <a:lnTo>
                  <a:pt x="3730050" y="1315690"/>
                </a:lnTo>
                <a:lnTo>
                  <a:pt x="0" y="131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572349">
            <a:off x="13815457" y="6148967"/>
            <a:ext cx="1357399" cy="2505266"/>
          </a:xfrm>
          <a:custGeom>
            <a:avLst/>
            <a:gdLst/>
            <a:ahLst/>
            <a:cxnLst/>
            <a:rect r="r" b="b" t="t" l="l"/>
            <a:pathLst>
              <a:path h="2505266" w="1357399">
                <a:moveTo>
                  <a:pt x="0" y="0"/>
                </a:moveTo>
                <a:lnTo>
                  <a:pt x="1357399" y="0"/>
                </a:lnTo>
                <a:lnTo>
                  <a:pt x="1357399" y="2505267"/>
                </a:lnTo>
                <a:lnTo>
                  <a:pt x="0" y="25052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179833">
            <a:off x="6561264" y="-88403"/>
            <a:ext cx="1394079" cy="3899515"/>
          </a:xfrm>
          <a:custGeom>
            <a:avLst/>
            <a:gdLst/>
            <a:ahLst/>
            <a:cxnLst/>
            <a:rect r="r" b="b" t="t" l="l"/>
            <a:pathLst>
              <a:path h="3899515" w="1394079">
                <a:moveTo>
                  <a:pt x="0" y="0"/>
                </a:moveTo>
                <a:lnTo>
                  <a:pt x="1394079" y="0"/>
                </a:lnTo>
                <a:lnTo>
                  <a:pt x="1394079" y="3899515"/>
                </a:lnTo>
                <a:lnTo>
                  <a:pt x="0" y="38995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9884" t="-158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130535" y="2948796"/>
            <a:ext cx="4144154" cy="4114800"/>
          </a:xfrm>
          <a:custGeom>
            <a:avLst/>
            <a:gdLst/>
            <a:ahLst/>
            <a:cxnLst/>
            <a:rect r="r" b="b" t="t" l="l"/>
            <a:pathLst>
              <a:path h="4114800" w="4144154">
                <a:moveTo>
                  <a:pt x="0" y="0"/>
                </a:moveTo>
                <a:lnTo>
                  <a:pt x="4144155" y="0"/>
                </a:lnTo>
                <a:lnTo>
                  <a:pt x="41441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694213" y="3822220"/>
            <a:ext cx="7912369" cy="2306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13"/>
              </a:lnSpc>
            </a:pPr>
            <a:r>
              <a:rPr lang="en-US" sz="8813" b="true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Εισαγωγή στα κλάσματα.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0" y="7321219"/>
            <a:ext cx="2991216" cy="39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90"/>
              </a:lnSpc>
            </a:pPr>
            <a:r>
              <a:rPr lang="en-US" b="true" sz="29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ΕΝΌΤΗΤΑ 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70496" y="2287675"/>
            <a:ext cx="5170464" cy="3929553"/>
          </a:xfrm>
          <a:custGeom>
            <a:avLst/>
            <a:gdLst/>
            <a:ahLst/>
            <a:cxnLst/>
            <a:rect r="r" b="b" t="t" l="l"/>
            <a:pathLst>
              <a:path h="3929553" w="5170464">
                <a:moveTo>
                  <a:pt x="0" y="0"/>
                </a:moveTo>
                <a:lnTo>
                  <a:pt x="5170464" y="0"/>
                </a:lnTo>
                <a:lnTo>
                  <a:pt x="5170464" y="3929552"/>
                </a:lnTo>
                <a:lnTo>
                  <a:pt x="0" y="392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4793122"/>
            <a:ext cx="6043736" cy="5341151"/>
          </a:xfrm>
          <a:custGeom>
            <a:avLst/>
            <a:gdLst/>
            <a:ahLst/>
            <a:cxnLst/>
            <a:rect r="r" b="b" t="t" l="l"/>
            <a:pathLst>
              <a:path h="5341151" w="6043736">
                <a:moveTo>
                  <a:pt x="0" y="0"/>
                </a:moveTo>
                <a:lnTo>
                  <a:pt x="6043736" y="0"/>
                </a:lnTo>
                <a:lnTo>
                  <a:pt x="6043736" y="5341151"/>
                </a:lnTo>
                <a:lnTo>
                  <a:pt x="0" y="5341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26750" y="3803635"/>
            <a:ext cx="5414211" cy="448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2"/>
              </a:lnSpc>
              <a:spcBef>
                <a:spcPct val="0"/>
              </a:spcBef>
            </a:pPr>
            <a:r>
              <a:rPr lang="en-US" b="true" sz="243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ΤΙ ΕΙΝΑΙ ΑΡΑΓΕ ΕΝΑ ΚΛΑΣΜΑ?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174065"/>
            <a:ext cx="18288000" cy="1138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42"/>
              </a:lnSpc>
              <a:spcBef>
                <a:spcPct val="0"/>
              </a:spcBef>
            </a:pPr>
            <a:r>
              <a:rPr lang="en-US" b="true" sz="303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Ο ΜΙΚΡΟΣ ΓΙΩΡΓΟΣ, Ο ΟΠΟΙΟΣ ΕΙΝΑΙ ΜΑΘΗΤΗΣ ΤΗΣ Γ’ ΔΗΜΟΤΙΚΟΥ ΑΝΑΡΩΤΙΕΤΑΙ ΤΙ ΜΠΟΡΕΙ ΝΑ ΕΙΝΑΙ ΕΝΑ ΚΛΑΣΜΑ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0531" y="949093"/>
            <a:ext cx="16186937" cy="8505424"/>
            <a:chOff x="0" y="0"/>
            <a:chExt cx="21582583" cy="113405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552143" cy="11340566"/>
            </a:xfrm>
            <a:custGeom>
              <a:avLst/>
              <a:gdLst/>
              <a:ahLst/>
              <a:cxnLst/>
              <a:rect r="r" b="b" t="t" l="l"/>
              <a:pathLst>
                <a:path h="11340566" w="17552143">
                  <a:moveTo>
                    <a:pt x="0" y="0"/>
                  </a:moveTo>
                  <a:lnTo>
                    <a:pt x="17552143" y="0"/>
                  </a:lnTo>
                  <a:lnTo>
                    <a:pt x="17552143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030439" y="0"/>
              <a:ext cx="17552143" cy="11340566"/>
            </a:xfrm>
            <a:custGeom>
              <a:avLst/>
              <a:gdLst/>
              <a:ahLst/>
              <a:cxnLst/>
              <a:rect r="r" b="b" t="t" l="l"/>
              <a:pathLst>
                <a:path h="11340566" w="17552143">
                  <a:moveTo>
                    <a:pt x="0" y="0"/>
                  </a:moveTo>
                  <a:lnTo>
                    <a:pt x="17552144" y="0"/>
                  </a:lnTo>
                  <a:lnTo>
                    <a:pt x="17552144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4572349">
            <a:off x="15202270" y="7047871"/>
            <a:ext cx="1357399" cy="2505266"/>
          </a:xfrm>
          <a:custGeom>
            <a:avLst/>
            <a:gdLst/>
            <a:ahLst/>
            <a:cxnLst/>
            <a:rect r="r" b="b" t="t" l="l"/>
            <a:pathLst>
              <a:path h="2505266" w="1357399">
                <a:moveTo>
                  <a:pt x="0" y="0"/>
                </a:moveTo>
                <a:lnTo>
                  <a:pt x="1357399" y="0"/>
                </a:lnTo>
                <a:lnTo>
                  <a:pt x="1357399" y="2505266"/>
                </a:lnTo>
                <a:lnTo>
                  <a:pt x="0" y="2505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179833">
            <a:off x="15183930" y="-490112"/>
            <a:ext cx="1394079" cy="3899515"/>
          </a:xfrm>
          <a:custGeom>
            <a:avLst/>
            <a:gdLst/>
            <a:ahLst/>
            <a:cxnLst/>
            <a:rect r="r" b="b" t="t" l="l"/>
            <a:pathLst>
              <a:path h="3899515" w="1394079">
                <a:moveTo>
                  <a:pt x="0" y="0"/>
                </a:moveTo>
                <a:lnTo>
                  <a:pt x="1394079" y="0"/>
                </a:lnTo>
                <a:lnTo>
                  <a:pt x="1394079" y="3899515"/>
                </a:lnTo>
                <a:lnTo>
                  <a:pt x="0" y="38995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9884" t="-158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44527" y="1392970"/>
            <a:ext cx="11875735" cy="346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2457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ΈΧΟΥΜΕ ΜΙΑ ΛΑΧΤΑΡΙΣΤΗ ΠΙΤΣΑ ΑΛΛΑ ΘΕΛΟΥΜΕ ΝΑ ΤΗ ΜΟΙΡΑΣΤΟΥΜΕ ΔΙΚΑΙΑ</a:t>
            </a:r>
          </a:p>
          <a:p>
            <a:pPr algn="ctr">
              <a:lnSpc>
                <a:spcPts val="3440"/>
              </a:lnSpc>
            </a:pPr>
            <a:r>
              <a:rPr lang="en-US" sz="2457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ΜΕ ΤΟ ΦΙΛΟ ΜΑΣ.</a:t>
            </a:r>
          </a:p>
          <a:p>
            <a:pPr algn="ctr">
              <a:lnSpc>
                <a:spcPts val="3440"/>
              </a:lnSpc>
            </a:pPr>
          </a:p>
          <a:p>
            <a:pPr algn="ctr">
              <a:lnSpc>
                <a:spcPts val="3440"/>
              </a:lnSpc>
            </a:pPr>
            <a:r>
              <a:rPr lang="en-US" sz="2457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ΤΙ ΘΑ ΚΑΝΟΥΜΕ ΛΟΙΠΟΝ;</a:t>
            </a:r>
          </a:p>
          <a:p>
            <a:pPr algn="ctr">
              <a:lnSpc>
                <a:spcPts val="3440"/>
              </a:lnSpc>
            </a:pPr>
          </a:p>
          <a:p>
            <a:pPr algn="ctr">
              <a:lnSpc>
                <a:spcPts val="3440"/>
              </a:lnSpc>
            </a:pPr>
            <a:r>
              <a:rPr lang="en-US" sz="2457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ΘΑ ΤΗΝ ΚΟΨΟΥΜΕ ΣΕ ΔΥΟ ΙΣΑ ΜΕΡΗ ΚΑΙ ΘΑ ΠΑΡΕΙ Ο ΚΑΘΕΝΑΣ ΜΑΣ ΑΠΟ 1 ΚΟΜΜΑΤΙ ΠΙΤΣΑΣ</a:t>
            </a:r>
            <a:r>
              <a:rPr lang="en-US" b="true" sz="2457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.</a:t>
            </a:r>
          </a:p>
          <a:p>
            <a:pPr algn="ctr">
              <a:lnSpc>
                <a:spcPts val="3440"/>
              </a:lnSpc>
            </a:pPr>
          </a:p>
          <a:p>
            <a:pPr algn="ctr">
              <a:lnSpc>
                <a:spcPts val="3440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644527" y="4523595"/>
            <a:ext cx="3002988" cy="3002988"/>
          </a:xfrm>
          <a:custGeom>
            <a:avLst/>
            <a:gdLst/>
            <a:ahLst/>
            <a:cxnLst/>
            <a:rect r="r" b="b" t="t" l="l"/>
            <a:pathLst>
              <a:path h="3002988" w="3002988">
                <a:moveTo>
                  <a:pt x="0" y="0"/>
                </a:moveTo>
                <a:lnTo>
                  <a:pt x="3002988" y="0"/>
                </a:lnTo>
                <a:lnTo>
                  <a:pt x="3002988" y="3002987"/>
                </a:lnTo>
                <a:lnTo>
                  <a:pt x="0" y="30029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36346" y="4523595"/>
            <a:ext cx="3002988" cy="3002988"/>
          </a:xfrm>
          <a:custGeom>
            <a:avLst/>
            <a:gdLst/>
            <a:ahLst/>
            <a:cxnLst/>
            <a:rect r="r" b="b" t="t" l="l"/>
            <a:pathLst>
              <a:path h="3002988" w="3002988">
                <a:moveTo>
                  <a:pt x="0" y="0"/>
                </a:moveTo>
                <a:lnTo>
                  <a:pt x="3002988" y="0"/>
                </a:lnTo>
                <a:lnTo>
                  <a:pt x="3002988" y="3002987"/>
                </a:lnTo>
                <a:lnTo>
                  <a:pt x="0" y="30029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237840" y="4185704"/>
            <a:ext cx="56579" cy="4114800"/>
          </a:xfrm>
          <a:custGeom>
            <a:avLst/>
            <a:gdLst/>
            <a:ahLst/>
            <a:cxnLst/>
            <a:rect r="r" b="b" t="t" l="l"/>
            <a:pathLst>
              <a:path h="4114800" w="56579">
                <a:moveTo>
                  <a:pt x="0" y="0"/>
                </a:moveTo>
                <a:lnTo>
                  <a:pt x="56578" y="0"/>
                </a:lnTo>
                <a:lnTo>
                  <a:pt x="56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44527" y="7676917"/>
            <a:ext cx="3002988" cy="448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2"/>
              </a:lnSpc>
              <a:spcBef>
                <a:spcPct val="0"/>
              </a:spcBef>
            </a:pPr>
            <a:r>
              <a:rPr lang="en-US" b="true" sz="243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ΟΛΟΚΛΗΡΗ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69860" y="7478957"/>
            <a:ext cx="16186937" cy="448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2"/>
              </a:lnSpc>
              <a:spcBef>
                <a:spcPct val="0"/>
              </a:spcBef>
            </a:pPr>
            <a:r>
              <a:rPr lang="en-US" b="true" sz="243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ΕΝΑ ΚΟΜΜΑΤΙ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11048" y="0"/>
            <a:ext cx="9711487" cy="7636383"/>
          </a:xfrm>
          <a:custGeom>
            <a:avLst/>
            <a:gdLst/>
            <a:ahLst/>
            <a:cxnLst/>
            <a:rect r="r" b="b" t="t" l="l"/>
            <a:pathLst>
              <a:path h="7636383" w="9711487">
                <a:moveTo>
                  <a:pt x="0" y="0"/>
                </a:moveTo>
                <a:lnTo>
                  <a:pt x="9711487" y="0"/>
                </a:lnTo>
                <a:lnTo>
                  <a:pt x="9711487" y="7636383"/>
                </a:lnTo>
                <a:lnTo>
                  <a:pt x="0" y="7636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360" y="5421518"/>
            <a:ext cx="3972518" cy="5004747"/>
          </a:xfrm>
          <a:custGeom>
            <a:avLst/>
            <a:gdLst/>
            <a:ahLst/>
            <a:cxnLst/>
            <a:rect r="r" b="b" t="t" l="l"/>
            <a:pathLst>
              <a:path h="5004747" w="3972518">
                <a:moveTo>
                  <a:pt x="0" y="0"/>
                </a:moveTo>
                <a:lnTo>
                  <a:pt x="3972518" y="0"/>
                </a:lnTo>
                <a:lnTo>
                  <a:pt x="3972518" y="5004746"/>
                </a:lnTo>
                <a:lnTo>
                  <a:pt x="0" y="5004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88345" y="3424640"/>
            <a:ext cx="8156893" cy="2856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Η σοφή κουκουβάγια μας λέει:</a:t>
            </a:r>
          </a:p>
          <a:p>
            <a:pPr algn="ctr">
              <a:lnSpc>
                <a:spcPts val="4460"/>
              </a:lnSpc>
            </a:pPr>
          </a:p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&lt;&lt;Ένα κλάσμα μας δείχνει</a:t>
            </a:r>
          </a:p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ένα μέρος/ κομμάτι από ένα </a:t>
            </a:r>
          </a:p>
          <a:p>
            <a:pPr algn="ctr">
              <a:lnSpc>
                <a:spcPts val="4460"/>
              </a:lnSpc>
              <a:spcBef>
                <a:spcPct val="0"/>
              </a:spcBef>
            </a:pPr>
            <a:r>
              <a:rPr lang="en-US" b="true" sz="44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ολόκληρο αντικείμενο&gt;&gt;</a:t>
            </a:r>
            <a:r>
              <a:rPr lang="en-US" sz="44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2697" y="1028700"/>
            <a:ext cx="5006045" cy="6883312"/>
          </a:xfrm>
          <a:custGeom>
            <a:avLst/>
            <a:gdLst/>
            <a:ahLst/>
            <a:cxnLst/>
            <a:rect r="r" b="b" t="t" l="l"/>
            <a:pathLst>
              <a:path h="6883312" w="5006045">
                <a:moveTo>
                  <a:pt x="0" y="0"/>
                </a:moveTo>
                <a:lnTo>
                  <a:pt x="5006046" y="0"/>
                </a:lnTo>
                <a:lnTo>
                  <a:pt x="5006046" y="6883312"/>
                </a:lnTo>
                <a:lnTo>
                  <a:pt x="0" y="6883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685657" y="1536301"/>
            <a:ext cx="5836596" cy="4114800"/>
          </a:xfrm>
          <a:custGeom>
            <a:avLst/>
            <a:gdLst/>
            <a:ahLst/>
            <a:cxnLst/>
            <a:rect r="r" b="b" t="t" l="l"/>
            <a:pathLst>
              <a:path h="4114800" w="5836596">
                <a:moveTo>
                  <a:pt x="0" y="0"/>
                </a:moveTo>
                <a:lnTo>
                  <a:pt x="5836596" y="0"/>
                </a:lnTo>
                <a:lnTo>
                  <a:pt x="58365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92940" y="6455228"/>
            <a:ext cx="3541097" cy="2416799"/>
          </a:xfrm>
          <a:custGeom>
            <a:avLst/>
            <a:gdLst/>
            <a:ahLst/>
            <a:cxnLst/>
            <a:rect r="r" b="b" t="t" l="l"/>
            <a:pathLst>
              <a:path h="2416799" w="3541097">
                <a:moveTo>
                  <a:pt x="0" y="0"/>
                </a:moveTo>
                <a:lnTo>
                  <a:pt x="3541097" y="0"/>
                </a:lnTo>
                <a:lnTo>
                  <a:pt x="3541097" y="2416798"/>
                </a:lnTo>
                <a:lnTo>
                  <a:pt x="0" y="2416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25961" y="2232486"/>
            <a:ext cx="4719518" cy="4542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Για παράδειγμα,</a:t>
            </a:r>
          </a:p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μια πίτσα που έχει 7 κομμάτια.</a:t>
            </a:r>
          </a:p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Αν πάρω να φάω το 1 κομμάτι της πίτσας τότε έχω ένα κλάσμα 1/7 .</a:t>
            </a:r>
          </a:p>
          <a:p>
            <a:pPr algn="ctr">
              <a:lnSpc>
                <a:spcPts val="44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46994" y="4890413"/>
            <a:ext cx="3062563" cy="5396587"/>
          </a:xfrm>
          <a:custGeom>
            <a:avLst/>
            <a:gdLst/>
            <a:ahLst/>
            <a:cxnLst/>
            <a:rect r="r" b="b" t="t" l="l"/>
            <a:pathLst>
              <a:path h="5396587" w="3062563">
                <a:moveTo>
                  <a:pt x="0" y="0"/>
                </a:moveTo>
                <a:lnTo>
                  <a:pt x="3062563" y="0"/>
                </a:lnTo>
                <a:lnTo>
                  <a:pt x="3062563" y="5396587"/>
                </a:lnTo>
                <a:lnTo>
                  <a:pt x="0" y="5396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12346" y="0"/>
            <a:ext cx="10203620" cy="7346607"/>
          </a:xfrm>
          <a:custGeom>
            <a:avLst/>
            <a:gdLst/>
            <a:ahLst/>
            <a:cxnLst/>
            <a:rect r="r" b="b" t="t" l="l"/>
            <a:pathLst>
              <a:path h="7346607" w="10203620">
                <a:moveTo>
                  <a:pt x="0" y="0"/>
                </a:moveTo>
                <a:lnTo>
                  <a:pt x="10203620" y="0"/>
                </a:lnTo>
                <a:lnTo>
                  <a:pt x="10203620" y="7346607"/>
                </a:lnTo>
                <a:lnTo>
                  <a:pt x="0" y="7346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81807" y="1331069"/>
            <a:ext cx="8864699" cy="5270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3741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ΕΝΑ ΚΛΑΣΜΑ ΛΟΙΠΟΝ ΓΡΑΦΕΤΑΙ ΕΤΣΙ:</a:t>
            </a:r>
          </a:p>
          <a:p>
            <a:pPr algn="ctr">
              <a:lnSpc>
                <a:spcPts val="3741"/>
              </a:lnSpc>
            </a:pPr>
          </a:p>
          <a:p>
            <a:pPr algn="ctr">
              <a:lnSpc>
                <a:spcPts val="3741"/>
              </a:lnSpc>
            </a:pPr>
            <a:r>
              <a:rPr lang="en-US" sz="3741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1/2 , 1/4 , 2/6..</a:t>
            </a:r>
          </a:p>
          <a:p>
            <a:pPr algn="ctr">
              <a:lnSpc>
                <a:spcPts val="3741"/>
              </a:lnSpc>
            </a:pPr>
          </a:p>
          <a:p>
            <a:pPr algn="ctr">
              <a:lnSpc>
                <a:spcPts val="3741"/>
              </a:lnSpc>
            </a:pPr>
            <a:r>
              <a:rPr lang="en-US" sz="3741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Και προφέρεται : ένα δεύτερο, ένα τέταρτο, δύο έκτα.</a:t>
            </a:r>
          </a:p>
          <a:p>
            <a:pPr algn="ctr">
              <a:lnSpc>
                <a:spcPts val="3741"/>
              </a:lnSpc>
            </a:pPr>
          </a:p>
          <a:p>
            <a:pPr algn="ctr">
              <a:lnSpc>
                <a:spcPts val="3741"/>
              </a:lnSpc>
            </a:pPr>
            <a:r>
              <a:rPr lang="en-US" sz="3741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Έχει δηλαδή, έναν αριθμό πάνω, έναν αριθμό κάτω και μια γραμμή στη μέση.</a:t>
            </a:r>
          </a:p>
          <a:p>
            <a:pPr algn="ctr">
              <a:lnSpc>
                <a:spcPts val="374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143500"/>
            <a:ext cx="3978170" cy="5011867"/>
          </a:xfrm>
          <a:custGeom>
            <a:avLst/>
            <a:gdLst/>
            <a:ahLst/>
            <a:cxnLst/>
            <a:rect r="r" b="b" t="t" l="l"/>
            <a:pathLst>
              <a:path h="5011867" w="3978170">
                <a:moveTo>
                  <a:pt x="0" y="0"/>
                </a:moveTo>
                <a:lnTo>
                  <a:pt x="3978170" y="0"/>
                </a:lnTo>
                <a:lnTo>
                  <a:pt x="3978170" y="5011867"/>
                </a:lnTo>
                <a:lnTo>
                  <a:pt x="0" y="5011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12642" y="1028700"/>
            <a:ext cx="7526916" cy="4629053"/>
          </a:xfrm>
          <a:custGeom>
            <a:avLst/>
            <a:gdLst/>
            <a:ahLst/>
            <a:cxnLst/>
            <a:rect r="r" b="b" t="t" l="l"/>
            <a:pathLst>
              <a:path h="4629053" w="7526916">
                <a:moveTo>
                  <a:pt x="0" y="0"/>
                </a:moveTo>
                <a:lnTo>
                  <a:pt x="7526916" y="0"/>
                </a:lnTo>
                <a:lnTo>
                  <a:pt x="7526916" y="4629053"/>
                </a:lnTo>
                <a:lnTo>
                  <a:pt x="0" y="46290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2273733" y="4839854"/>
            <a:ext cx="1344327" cy="1997128"/>
          </a:xfrm>
          <a:custGeom>
            <a:avLst/>
            <a:gdLst/>
            <a:ahLst/>
            <a:cxnLst/>
            <a:rect r="r" b="b" t="t" l="l"/>
            <a:pathLst>
              <a:path h="1997128" w="1344327">
                <a:moveTo>
                  <a:pt x="0" y="0"/>
                </a:moveTo>
                <a:lnTo>
                  <a:pt x="1344327" y="0"/>
                </a:lnTo>
                <a:lnTo>
                  <a:pt x="1344327" y="1997127"/>
                </a:lnTo>
                <a:lnTo>
                  <a:pt x="0" y="1997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82363" y="1285827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0922727" y="3598164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409647" y="2113658"/>
            <a:ext cx="4332905" cy="3029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66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Χωρίζω κάτι σε 2 μέρη και παίρνω το 1.</a:t>
            </a:r>
          </a:p>
          <a:p>
            <a:pPr algn="ctr">
              <a:lnSpc>
                <a:spcPts val="2660"/>
              </a:lnSpc>
            </a:pPr>
            <a:r>
              <a:rPr lang="en-US" sz="266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για παράδειγμα, η διπλανή πίτσα που είναι κομμένη σε 2 μεγάλα κομμάτια.</a:t>
            </a:r>
          </a:p>
          <a:p>
            <a:pPr algn="ctr">
              <a:lnSpc>
                <a:spcPts val="2660"/>
              </a:lnSpc>
            </a:pPr>
            <a:r>
              <a:rPr lang="en-US" sz="266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Το 1 κομμάτι είναι το κλάσμα 1/2.</a:t>
            </a:r>
          </a:p>
          <a:p>
            <a:pPr algn="ctr">
              <a:lnSpc>
                <a:spcPts val="26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01714" y="0"/>
            <a:ext cx="9497339" cy="8654450"/>
          </a:xfrm>
          <a:custGeom>
            <a:avLst/>
            <a:gdLst/>
            <a:ahLst/>
            <a:cxnLst/>
            <a:rect r="r" b="b" t="t" l="l"/>
            <a:pathLst>
              <a:path h="8654450" w="9497339">
                <a:moveTo>
                  <a:pt x="0" y="0"/>
                </a:moveTo>
                <a:lnTo>
                  <a:pt x="9497339" y="0"/>
                </a:lnTo>
                <a:lnTo>
                  <a:pt x="9497339" y="8654450"/>
                </a:lnTo>
                <a:lnTo>
                  <a:pt x="0" y="86544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00619" y="4097904"/>
            <a:ext cx="3512312" cy="6189096"/>
          </a:xfrm>
          <a:custGeom>
            <a:avLst/>
            <a:gdLst/>
            <a:ahLst/>
            <a:cxnLst/>
            <a:rect r="r" b="b" t="t" l="l"/>
            <a:pathLst>
              <a:path h="6189096" w="3512312">
                <a:moveTo>
                  <a:pt x="0" y="0"/>
                </a:moveTo>
                <a:lnTo>
                  <a:pt x="3512312" y="0"/>
                </a:lnTo>
                <a:lnTo>
                  <a:pt x="3512312" y="6189096"/>
                </a:lnTo>
                <a:lnTo>
                  <a:pt x="0" y="6189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76817" y="3278354"/>
            <a:ext cx="7747133" cy="510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Κλάσμα σημαίνει: </a:t>
            </a:r>
          </a:p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μέρος/κομμάτι από κάτι ολόκληρο.</a:t>
            </a:r>
          </a:p>
          <a:p>
            <a:pPr algn="ctr">
              <a:lnSpc>
                <a:spcPts val="4460"/>
              </a:lnSpc>
              <a:spcBef>
                <a:spcPct val="0"/>
              </a:spcBef>
            </a:pPr>
            <a:r>
              <a:rPr lang="en-US" b="true" sz="44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Μία πίτσα χωρισμένη σε ίσα κομμάτια, ένας κύκλος χωρισμένος σε κομμάτι, μία σοκολάτα κομμένη σε κομμάτια και πολλά άλλα που θα δούμε σε λίγο..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63786" y="3316454"/>
            <a:ext cx="3115310" cy="981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  <a:spcBef>
                <a:spcPct val="0"/>
              </a:spcBef>
            </a:pPr>
            <a:r>
              <a:rPr lang="en-US" b="true" sz="71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ΑΡΑ.....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DAG8mQmWEkk</dc:identifier>
  <dcterms:modified xsi:type="dcterms:W3CDTF">2011-08-01T06:04:30Z</dcterms:modified>
  <cp:revision>1</cp:revision>
  <dc:title>ΚΛΑΣΜΑΤΑ</dc:title>
</cp:coreProperties>
</file>