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Barriecito" charset="1" panose="00000500000000000000"/>
      <p:regular r:id="rId13"/>
    </p:embeddedFont>
    <p:embeddedFont>
      <p:font typeface="Playpen Sans" charset="1" panose="00000000000000000000"/>
      <p:regular r:id="rId14"/>
    </p:embeddedFont>
    <p:embeddedFont>
      <p:font typeface="Playpen Sans Bold" charset="1" panose="00000000000000000000"/>
      <p:regular r:id="rId15"/>
    </p:embeddedFont>
    <p:embeddedFont>
      <p:font typeface="Le Petit Cochon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32.png" Type="http://schemas.openxmlformats.org/officeDocument/2006/relationships/image"/><Relationship Id="rId13" Target="../media/image33.png" Type="http://schemas.openxmlformats.org/officeDocument/2006/relationships/image"/><Relationship Id="rId14" Target="../media/image34.svg" Type="http://schemas.openxmlformats.org/officeDocument/2006/relationships/image"/><Relationship Id="rId2" Target="../media/image1.jpe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Relationship Id="rId7" Target="../media/image29.pn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38.png" Type="http://schemas.openxmlformats.org/officeDocument/2006/relationships/image"/><Relationship Id="rId6" Target="../media/image39.svg" Type="http://schemas.openxmlformats.org/officeDocument/2006/relationships/image"/><Relationship Id="rId7" Target="../media/image4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1.jpeg" Type="http://schemas.openxmlformats.org/officeDocument/2006/relationships/image"/><Relationship Id="rId4" Target="../media/image42.png" Type="http://schemas.openxmlformats.org/officeDocument/2006/relationships/image"/><Relationship Id="rId5" Target="../media/image4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44.png" Type="http://schemas.openxmlformats.org/officeDocument/2006/relationships/image"/><Relationship Id="rId12" Target="../media/image45.png" Type="http://schemas.openxmlformats.org/officeDocument/2006/relationships/image"/><Relationship Id="rId13" Target="../media/image46.svg" Type="http://schemas.openxmlformats.org/officeDocument/2006/relationships/image"/><Relationship Id="rId14" Target="../media/image47.png" Type="http://schemas.openxmlformats.org/officeDocument/2006/relationships/image"/><Relationship Id="rId15" Target="../media/image48.svg" Type="http://schemas.openxmlformats.org/officeDocument/2006/relationships/image"/><Relationship Id="rId16" Target="../media/image49.png" Type="http://schemas.openxmlformats.org/officeDocument/2006/relationships/image"/><Relationship Id="rId17" Target="../media/image50.svg" Type="http://schemas.openxmlformats.org/officeDocument/2006/relationships/image"/><Relationship Id="rId2" Target="../media/image1.jpe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1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31" t="-10555" r="-2457" b="-4722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88741">
            <a:off x="-1583316" y="2776144"/>
            <a:ext cx="20127023" cy="4464540"/>
          </a:xfrm>
          <a:custGeom>
            <a:avLst/>
            <a:gdLst/>
            <a:ahLst/>
            <a:cxnLst/>
            <a:rect r="r" b="b" t="t" l="l"/>
            <a:pathLst>
              <a:path h="4464540" w="20127023">
                <a:moveTo>
                  <a:pt x="0" y="0"/>
                </a:moveTo>
                <a:lnTo>
                  <a:pt x="20127023" y="0"/>
                </a:lnTo>
                <a:lnTo>
                  <a:pt x="20127023" y="4464539"/>
                </a:lnTo>
                <a:lnTo>
                  <a:pt x="0" y="44645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474703" y="6767210"/>
            <a:ext cx="2834022" cy="3092620"/>
          </a:xfrm>
          <a:custGeom>
            <a:avLst/>
            <a:gdLst/>
            <a:ahLst/>
            <a:cxnLst/>
            <a:rect r="r" b="b" t="t" l="l"/>
            <a:pathLst>
              <a:path h="3092620" w="2834022">
                <a:moveTo>
                  <a:pt x="0" y="0"/>
                </a:moveTo>
                <a:lnTo>
                  <a:pt x="2834022" y="0"/>
                </a:lnTo>
                <a:lnTo>
                  <a:pt x="2834022" y="3092620"/>
                </a:lnTo>
                <a:lnTo>
                  <a:pt x="0" y="30926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77440">
            <a:off x="1068643" y="1019641"/>
            <a:ext cx="4440475" cy="3005531"/>
          </a:xfrm>
          <a:custGeom>
            <a:avLst/>
            <a:gdLst/>
            <a:ahLst/>
            <a:cxnLst/>
            <a:rect r="r" b="b" t="t" l="l"/>
            <a:pathLst>
              <a:path h="3005531" w="4440475">
                <a:moveTo>
                  <a:pt x="0" y="0"/>
                </a:moveTo>
                <a:lnTo>
                  <a:pt x="4440475" y="0"/>
                </a:lnTo>
                <a:lnTo>
                  <a:pt x="4440475" y="3005531"/>
                </a:lnTo>
                <a:lnTo>
                  <a:pt x="0" y="30055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983335" y="758762"/>
            <a:ext cx="2314557" cy="1674898"/>
          </a:xfrm>
          <a:custGeom>
            <a:avLst/>
            <a:gdLst/>
            <a:ahLst/>
            <a:cxnLst/>
            <a:rect r="r" b="b" t="t" l="l"/>
            <a:pathLst>
              <a:path h="1674898" w="2314557">
                <a:moveTo>
                  <a:pt x="0" y="0"/>
                </a:moveTo>
                <a:lnTo>
                  <a:pt x="2314557" y="0"/>
                </a:lnTo>
                <a:lnTo>
                  <a:pt x="2314557" y="1674897"/>
                </a:lnTo>
                <a:lnTo>
                  <a:pt x="0" y="16748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709294" y="3414614"/>
            <a:ext cx="10869411" cy="2557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81"/>
              </a:lnSpc>
              <a:spcBef>
                <a:spcPct val="0"/>
              </a:spcBef>
            </a:pPr>
            <a:r>
              <a:rPr lang="en-US" sz="16734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rPr>
              <a:t>ΚΛΑΣΜΑΤΑ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43916" y="5639446"/>
            <a:ext cx="2840868" cy="4220384"/>
          </a:xfrm>
          <a:custGeom>
            <a:avLst/>
            <a:gdLst/>
            <a:ahLst/>
            <a:cxnLst/>
            <a:rect r="r" b="b" t="t" l="l"/>
            <a:pathLst>
              <a:path h="4220384" w="2840868">
                <a:moveTo>
                  <a:pt x="0" y="0"/>
                </a:moveTo>
                <a:lnTo>
                  <a:pt x="2840868" y="0"/>
                </a:lnTo>
                <a:lnTo>
                  <a:pt x="2840868" y="4220384"/>
                </a:lnTo>
                <a:lnTo>
                  <a:pt x="0" y="42203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363830" y="0"/>
            <a:ext cx="1944895" cy="3568615"/>
          </a:xfrm>
          <a:custGeom>
            <a:avLst/>
            <a:gdLst/>
            <a:ahLst/>
            <a:cxnLst/>
            <a:rect r="r" b="b" t="t" l="l"/>
            <a:pathLst>
              <a:path h="3568615" w="1944895">
                <a:moveTo>
                  <a:pt x="0" y="0"/>
                </a:moveTo>
                <a:lnTo>
                  <a:pt x="1944895" y="0"/>
                </a:lnTo>
                <a:lnTo>
                  <a:pt x="1944895" y="3568615"/>
                </a:lnTo>
                <a:lnTo>
                  <a:pt x="0" y="35686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983335" y="6475995"/>
            <a:ext cx="3675050" cy="3675050"/>
          </a:xfrm>
          <a:custGeom>
            <a:avLst/>
            <a:gdLst/>
            <a:ahLst/>
            <a:cxnLst/>
            <a:rect r="r" b="b" t="t" l="l"/>
            <a:pathLst>
              <a:path h="3675050" w="3675050">
                <a:moveTo>
                  <a:pt x="0" y="0"/>
                </a:moveTo>
                <a:lnTo>
                  <a:pt x="3675050" y="0"/>
                </a:lnTo>
                <a:lnTo>
                  <a:pt x="3675050" y="3675050"/>
                </a:lnTo>
                <a:lnTo>
                  <a:pt x="0" y="367505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578706" y="37797"/>
            <a:ext cx="3530818" cy="3530818"/>
          </a:xfrm>
          <a:custGeom>
            <a:avLst/>
            <a:gdLst/>
            <a:ahLst/>
            <a:cxnLst/>
            <a:rect r="r" b="b" t="t" l="l"/>
            <a:pathLst>
              <a:path h="3530818" w="3530818">
                <a:moveTo>
                  <a:pt x="0" y="0"/>
                </a:moveTo>
                <a:lnTo>
                  <a:pt x="3530817" y="0"/>
                </a:lnTo>
                <a:lnTo>
                  <a:pt x="3530817" y="3530818"/>
                </a:lnTo>
                <a:lnTo>
                  <a:pt x="0" y="353081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271167" y="4709810"/>
            <a:ext cx="4145894" cy="4114800"/>
          </a:xfrm>
          <a:custGeom>
            <a:avLst/>
            <a:gdLst/>
            <a:ahLst/>
            <a:cxnLst/>
            <a:rect r="r" b="b" t="t" l="l"/>
            <a:pathLst>
              <a:path h="4114800" w="4145894">
                <a:moveTo>
                  <a:pt x="0" y="0"/>
                </a:moveTo>
                <a:lnTo>
                  <a:pt x="4145895" y="0"/>
                </a:lnTo>
                <a:lnTo>
                  <a:pt x="41458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31" t="-10555" r="-2457" b="-4722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20761" y="3677173"/>
            <a:ext cx="11971296" cy="5289136"/>
          </a:xfrm>
          <a:custGeom>
            <a:avLst/>
            <a:gdLst/>
            <a:ahLst/>
            <a:cxnLst/>
            <a:rect r="r" b="b" t="t" l="l"/>
            <a:pathLst>
              <a:path h="5289136" w="11971296">
                <a:moveTo>
                  <a:pt x="0" y="0"/>
                </a:moveTo>
                <a:lnTo>
                  <a:pt x="11971295" y="0"/>
                </a:lnTo>
                <a:lnTo>
                  <a:pt x="11971295" y="5289136"/>
                </a:lnTo>
                <a:lnTo>
                  <a:pt x="0" y="52891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2363023" y="1973531"/>
            <a:ext cx="3407283" cy="3407283"/>
          </a:xfrm>
          <a:custGeom>
            <a:avLst/>
            <a:gdLst/>
            <a:ahLst/>
            <a:cxnLst/>
            <a:rect r="r" b="b" t="t" l="l"/>
            <a:pathLst>
              <a:path h="3407283" w="3407283">
                <a:moveTo>
                  <a:pt x="0" y="0"/>
                </a:moveTo>
                <a:lnTo>
                  <a:pt x="3407283" y="0"/>
                </a:lnTo>
                <a:lnTo>
                  <a:pt x="3407283" y="3407283"/>
                </a:lnTo>
                <a:lnTo>
                  <a:pt x="0" y="34072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30132" y="717737"/>
            <a:ext cx="1032890" cy="2511588"/>
          </a:xfrm>
          <a:custGeom>
            <a:avLst/>
            <a:gdLst/>
            <a:ahLst/>
            <a:cxnLst/>
            <a:rect r="r" b="b" t="t" l="l"/>
            <a:pathLst>
              <a:path h="2511588" w="1032890">
                <a:moveTo>
                  <a:pt x="0" y="0"/>
                </a:moveTo>
                <a:lnTo>
                  <a:pt x="1032891" y="0"/>
                </a:lnTo>
                <a:lnTo>
                  <a:pt x="1032891" y="2511588"/>
                </a:lnTo>
                <a:lnTo>
                  <a:pt x="0" y="25115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909899" y="6694795"/>
            <a:ext cx="3378101" cy="3592205"/>
          </a:xfrm>
          <a:custGeom>
            <a:avLst/>
            <a:gdLst/>
            <a:ahLst/>
            <a:cxnLst/>
            <a:rect r="r" b="b" t="t" l="l"/>
            <a:pathLst>
              <a:path h="3592205" w="3378101">
                <a:moveTo>
                  <a:pt x="0" y="0"/>
                </a:moveTo>
                <a:lnTo>
                  <a:pt x="3378101" y="0"/>
                </a:lnTo>
                <a:lnTo>
                  <a:pt x="3378101" y="3592205"/>
                </a:lnTo>
                <a:lnTo>
                  <a:pt x="0" y="35922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464653" y="0"/>
            <a:ext cx="10883511" cy="1286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43"/>
              </a:lnSpc>
              <a:spcBef>
                <a:spcPct val="0"/>
              </a:spcBef>
            </a:pPr>
            <a:r>
              <a:rPr lang="en-US" sz="8452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ΘΥΜΗΣΟΥ...</a:t>
            </a:r>
          </a:p>
        </p:txBody>
      </p:sp>
      <p:sp>
        <p:nvSpPr>
          <p:cNvPr name="TextBox 8" id="8"/>
          <p:cNvSpPr txBox="true"/>
          <p:nvPr/>
        </p:nvSpPr>
        <p:spPr>
          <a:xfrm rot="-165447">
            <a:off x="5768931" y="3928149"/>
            <a:ext cx="8057439" cy="4562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58"/>
              </a:lnSpc>
            </a:pPr>
            <a:r>
              <a:rPr lang="en-US" sz="2612">
                <a:solidFill>
                  <a:srgbClr val="FFFFFF"/>
                </a:solidFill>
                <a:latin typeface="Playpen Sans"/>
                <a:ea typeface="Playpen Sans"/>
                <a:cs typeface="Playpen Sans"/>
                <a:sym typeface="Playpen Sans"/>
              </a:rPr>
              <a:t>Στο προηγούμενο βίντεο που είδαμε, μάθαμε ότι το 1/2,1/3,1/5 κτλπ... είναι κλάσματα και διαβάζονται: ένα δεύτερο, ένα τρίτο, ένα πέμπτο κτλπ..</a:t>
            </a:r>
          </a:p>
          <a:p>
            <a:pPr algn="ctr">
              <a:lnSpc>
                <a:spcPts val="3658"/>
              </a:lnSpc>
            </a:pPr>
          </a:p>
          <a:p>
            <a:pPr algn="ctr">
              <a:lnSpc>
                <a:spcPts val="3658"/>
              </a:lnSpc>
            </a:pPr>
            <a:r>
              <a:rPr lang="en-US" sz="2612">
                <a:solidFill>
                  <a:srgbClr val="FFFFFF"/>
                </a:solidFill>
                <a:latin typeface="Playpen Sans"/>
                <a:ea typeface="Playpen Sans"/>
                <a:cs typeface="Playpen Sans"/>
                <a:sym typeface="Playpen Sans"/>
              </a:rPr>
              <a:t>Για να έχουμε κλάσμα, χωρίζουμε ένα αντικείμενο σε ίσα μέρη.</a:t>
            </a:r>
          </a:p>
          <a:p>
            <a:pPr algn="ctr">
              <a:lnSpc>
                <a:spcPts val="3658"/>
              </a:lnSpc>
            </a:pPr>
          </a:p>
          <a:p>
            <a:pPr algn="ctr">
              <a:lnSpc>
                <a:spcPts val="3658"/>
              </a:lnSpc>
            </a:pPr>
            <a:r>
              <a:rPr lang="en-US" sz="2612">
                <a:solidFill>
                  <a:srgbClr val="FFFFFF"/>
                </a:solidFill>
                <a:latin typeface="Playpen Sans"/>
                <a:ea typeface="Playpen Sans"/>
                <a:cs typeface="Playpen Sans"/>
                <a:sym typeface="Playpen Sans"/>
              </a:rPr>
              <a:t>Όμως... Κάτι ακούσαμε για αριθμητή και παρονομαστή..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31" t="-10555" r="-2457" b="-4722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410910" y="3740384"/>
            <a:ext cx="12813217" cy="5661112"/>
          </a:xfrm>
          <a:custGeom>
            <a:avLst/>
            <a:gdLst/>
            <a:ahLst/>
            <a:cxnLst/>
            <a:rect r="r" b="b" t="t" l="l"/>
            <a:pathLst>
              <a:path h="5661112" w="12813217">
                <a:moveTo>
                  <a:pt x="0" y="0"/>
                </a:moveTo>
                <a:lnTo>
                  <a:pt x="12813217" y="0"/>
                </a:lnTo>
                <a:lnTo>
                  <a:pt x="12813217" y="5661112"/>
                </a:lnTo>
                <a:lnTo>
                  <a:pt x="0" y="56611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-217569">
            <a:off x="3431147" y="4266946"/>
            <a:ext cx="10259565" cy="4562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58"/>
              </a:lnSpc>
            </a:pPr>
            <a:r>
              <a:rPr lang="en-US" sz="2612">
                <a:solidFill>
                  <a:srgbClr val="FFFFFF"/>
                </a:solidFill>
                <a:latin typeface="Playpen Sans"/>
                <a:ea typeface="Playpen Sans"/>
                <a:cs typeface="Playpen Sans"/>
                <a:sym typeface="Playpen Sans"/>
              </a:rPr>
              <a:t>Ένα κλάσμα λοιπόν γράφεται έτσι: 1/2.</a:t>
            </a:r>
          </a:p>
          <a:p>
            <a:pPr algn="ctr">
              <a:lnSpc>
                <a:spcPts val="3658"/>
              </a:lnSpc>
            </a:pPr>
            <a:r>
              <a:rPr lang="en-US" sz="2612">
                <a:solidFill>
                  <a:srgbClr val="FFFFFF"/>
                </a:solidFill>
                <a:latin typeface="Playpen Sans"/>
                <a:ea typeface="Playpen Sans"/>
                <a:cs typeface="Playpen Sans"/>
                <a:sym typeface="Playpen Sans"/>
              </a:rPr>
              <a:t>έχει έναν αριθμό επάνω και έναν αριθμό κάτω.</a:t>
            </a:r>
          </a:p>
          <a:p>
            <a:pPr algn="ctr">
              <a:lnSpc>
                <a:spcPts val="3658"/>
              </a:lnSpc>
            </a:pPr>
          </a:p>
          <a:p>
            <a:pPr algn="ctr">
              <a:lnSpc>
                <a:spcPts val="3658"/>
              </a:lnSpc>
            </a:pPr>
            <a:r>
              <a:rPr lang="en-US" sz="2612">
                <a:solidFill>
                  <a:srgbClr val="FFFFFF"/>
                </a:solidFill>
                <a:latin typeface="Playpen Sans"/>
                <a:ea typeface="Playpen Sans"/>
                <a:cs typeface="Playpen Sans"/>
                <a:sym typeface="Playpen Sans"/>
              </a:rPr>
              <a:t>Ο αριθμός που βρίσκεται επάνω, ονομάζεται </a:t>
            </a:r>
            <a:r>
              <a:rPr lang="en-US" sz="2612" b="true">
                <a:solidFill>
                  <a:srgbClr val="00000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ΑΡΙΘΜΗΤΗΣ.</a:t>
            </a:r>
          </a:p>
          <a:p>
            <a:pPr algn="ctr">
              <a:lnSpc>
                <a:spcPts val="3658"/>
              </a:lnSpc>
            </a:pPr>
          </a:p>
          <a:p>
            <a:pPr algn="ctr">
              <a:lnSpc>
                <a:spcPts val="3658"/>
              </a:lnSpc>
            </a:pPr>
            <a:r>
              <a:rPr lang="en-US" sz="2612">
                <a:solidFill>
                  <a:srgbClr val="FFFFFF"/>
                </a:solidFill>
                <a:latin typeface="Playpen Sans"/>
                <a:ea typeface="Playpen Sans"/>
                <a:cs typeface="Playpen Sans"/>
                <a:sym typeface="Playpen Sans"/>
              </a:rPr>
              <a:t>Ενώ ο αριθμός που βρίσκεται κάτω, ονομάζεται</a:t>
            </a:r>
          </a:p>
          <a:p>
            <a:pPr algn="ctr">
              <a:lnSpc>
                <a:spcPts val="3658"/>
              </a:lnSpc>
            </a:pPr>
            <a:r>
              <a:rPr lang="en-US" sz="2612" b="true">
                <a:solidFill>
                  <a:srgbClr val="00000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ΠΑΡΟΝΟΜΑΣΤΗΣ.</a:t>
            </a:r>
          </a:p>
          <a:p>
            <a:pPr algn="ctr">
              <a:lnSpc>
                <a:spcPts val="3658"/>
              </a:lnSpc>
            </a:pPr>
          </a:p>
          <a:p>
            <a:pPr algn="ctr">
              <a:lnSpc>
                <a:spcPts val="3658"/>
              </a:lnSpc>
            </a:pPr>
            <a:r>
              <a:rPr lang="en-US" sz="2612">
                <a:solidFill>
                  <a:srgbClr val="FFFFFF"/>
                </a:solidFill>
                <a:latin typeface="Playpen Sans"/>
                <a:ea typeface="Playpen Sans"/>
                <a:cs typeface="Playpen Sans"/>
                <a:sym typeface="Playpen Sans"/>
              </a:rPr>
              <a:t>Η γραμμή στη μέση ονομάζεται</a:t>
            </a:r>
            <a:r>
              <a:rPr lang="en-US" b="true" sz="2612">
                <a:solidFill>
                  <a:srgbClr val="00000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 ΚΛΑΣΜΑΤΙΚΗ ΓΡΑΜΜΗ </a:t>
            </a:r>
            <a:r>
              <a:rPr lang="en-US" sz="2612">
                <a:solidFill>
                  <a:srgbClr val="FFFFFF"/>
                </a:solidFill>
                <a:latin typeface="Playpen Sans"/>
                <a:ea typeface="Playpen Sans"/>
                <a:cs typeface="Playpen Sans"/>
                <a:sym typeface="Playpen Sans"/>
              </a:rPr>
              <a:t>και είναι η γραμμή που χωρίζει το κλάσμα σε δύο μέρη.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311137" y="3740384"/>
            <a:ext cx="974162" cy="874310"/>
          </a:xfrm>
          <a:custGeom>
            <a:avLst/>
            <a:gdLst/>
            <a:ahLst/>
            <a:cxnLst/>
            <a:rect r="r" b="b" t="t" l="l"/>
            <a:pathLst>
              <a:path h="874310" w="974162">
                <a:moveTo>
                  <a:pt x="0" y="0"/>
                </a:moveTo>
                <a:lnTo>
                  <a:pt x="974162" y="0"/>
                </a:lnTo>
                <a:lnTo>
                  <a:pt x="974162" y="874310"/>
                </a:lnTo>
                <a:lnTo>
                  <a:pt x="0" y="8743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594266" y="8383990"/>
            <a:ext cx="974162" cy="874310"/>
          </a:xfrm>
          <a:custGeom>
            <a:avLst/>
            <a:gdLst/>
            <a:ahLst/>
            <a:cxnLst/>
            <a:rect r="r" b="b" t="t" l="l"/>
            <a:pathLst>
              <a:path h="874310" w="974162">
                <a:moveTo>
                  <a:pt x="0" y="0"/>
                </a:moveTo>
                <a:lnTo>
                  <a:pt x="974161" y="0"/>
                </a:lnTo>
                <a:lnTo>
                  <a:pt x="974161" y="874310"/>
                </a:lnTo>
                <a:lnTo>
                  <a:pt x="0" y="8743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216659" y="0"/>
            <a:ext cx="5407520" cy="4353054"/>
          </a:xfrm>
          <a:custGeom>
            <a:avLst/>
            <a:gdLst/>
            <a:ahLst/>
            <a:cxnLst/>
            <a:rect r="r" b="b" t="t" l="l"/>
            <a:pathLst>
              <a:path h="4353054" w="5407520">
                <a:moveTo>
                  <a:pt x="0" y="0"/>
                </a:moveTo>
                <a:lnTo>
                  <a:pt x="5407521" y="0"/>
                </a:lnTo>
                <a:lnTo>
                  <a:pt x="5407521" y="4353054"/>
                </a:lnTo>
                <a:lnTo>
                  <a:pt x="0" y="43530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49097" y="360547"/>
            <a:ext cx="3123626" cy="3123626"/>
          </a:xfrm>
          <a:custGeom>
            <a:avLst/>
            <a:gdLst/>
            <a:ahLst/>
            <a:cxnLst/>
            <a:rect r="r" b="b" t="t" l="l"/>
            <a:pathLst>
              <a:path h="3123626" w="3123626">
                <a:moveTo>
                  <a:pt x="0" y="0"/>
                </a:moveTo>
                <a:lnTo>
                  <a:pt x="3123626" y="0"/>
                </a:lnTo>
                <a:lnTo>
                  <a:pt x="3123626" y="3123625"/>
                </a:lnTo>
                <a:lnTo>
                  <a:pt x="0" y="3123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410910" y="507536"/>
            <a:ext cx="1673066" cy="2485502"/>
          </a:xfrm>
          <a:custGeom>
            <a:avLst/>
            <a:gdLst/>
            <a:ahLst/>
            <a:cxnLst/>
            <a:rect r="r" b="b" t="t" l="l"/>
            <a:pathLst>
              <a:path h="2485502" w="1673066">
                <a:moveTo>
                  <a:pt x="0" y="0"/>
                </a:moveTo>
                <a:lnTo>
                  <a:pt x="1673066" y="0"/>
                </a:lnTo>
                <a:lnTo>
                  <a:pt x="1673066" y="2485502"/>
                </a:lnTo>
                <a:lnTo>
                  <a:pt x="0" y="24855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663157">
            <a:off x="983862" y="6841863"/>
            <a:ext cx="1463714" cy="3084255"/>
          </a:xfrm>
          <a:custGeom>
            <a:avLst/>
            <a:gdLst/>
            <a:ahLst/>
            <a:cxnLst/>
            <a:rect r="r" b="b" t="t" l="l"/>
            <a:pathLst>
              <a:path h="3084255" w="1463714">
                <a:moveTo>
                  <a:pt x="0" y="0"/>
                </a:moveTo>
                <a:lnTo>
                  <a:pt x="1463714" y="0"/>
                </a:lnTo>
                <a:lnTo>
                  <a:pt x="1463714" y="3084254"/>
                </a:lnTo>
                <a:lnTo>
                  <a:pt x="0" y="308425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555540" y="863042"/>
            <a:ext cx="729759" cy="1774490"/>
          </a:xfrm>
          <a:custGeom>
            <a:avLst/>
            <a:gdLst/>
            <a:ahLst/>
            <a:cxnLst/>
            <a:rect r="r" b="b" t="t" l="l"/>
            <a:pathLst>
              <a:path h="1774490" w="729759">
                <a:moveTo>
                  <a:pt x="0" y="0"/>
                </a:moveTo>
                <a:lnTo>
                  <a:pt x="729759" y="0"/>
                </a:lnTo>
                <a:lnTo>
                  <a:pt x="729759" y="1774491"/>
                </a:lnTo>
                <a:lnTo>
                  <a:pt x="0" y="177449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31" t="-10555" r="-2457" b="-4722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473052" y="3239564"/>
            <a:ext cx="12438652" cy="5495623"/>
          </a:xfrm>
          <a:custGeom>
            <a:avLst/>
            <a:gdLst/>
            <a:ahLst/>
            <a:cxnLst/>
            <a:rect r="r" b="b" t="t" l="l"/>
            <a:pathLst>
              <a:path h="5495623" w="12438652">
                <a:moveTo>
                  <a:pt x="0" y="0"/>
                </a:moveTo>
                <a:lnTo>
                  <a:pt x="12438653" y="0"/>
                </a:lnTo>
                <a:lnTo>
                  <a:pt x="12438653" y="5495623"/>
                </a:lnTo>
                <a:lnTo>
                  <a:pt x="0" y="54956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6823513" y="9022741"/>
            <a:ext cx="2928975" cy="3031281"/>
          </a:xfrm>
          <a:custGeom>
            <a:avLst/>
            <a:gdLst/>
            <a:ahLst/>
            <a:cxnLst/>
            <a:rect r="r" b="b" t="t" l="l"/>
            <a:pathLst>
              <a:path h="3031281" w="2928975">
                <a:moveTo>
                  <a:pt x="0" y="0"/>
                </a:moveTo>
                <a:lnTo>
                  <a:pt x="2928974" y="0"/>
                </a:lnTo>
                <a:lnTo>
                  <a:pt x="2928974" y="3031280"/>
                </a:lnTo>
                <a:lnTo>
                  <a:pt x="0" y="30312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117251" y="294933"/>
            <a:ext cx="974162" cy="874310"/>
          </a:xfrm>
          <a:custGeom>
            <a:avLst/>
            <a:gdLst/>
            <a:ahLst/>
            <a:cxnLst/>
            <a:rect r="r" b="b" t="t" l="l"/>
            <a:pathLst>
              <a:path h="874310" w="974162">
                <a:moveTo>
                  <a:pt x="0" y="0"/>
                </a:moveTo>
                <a:lnTo>
                  <a:pt x="974162" y="0"/>
                </a:lnTo>
                <a:lnTo>
                  <a:pt x="974162" y="874310"/>
                </a:lnTo>
                <a:lnTo>
                  <a:pt x="0" y="8743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41619" y="9258300"/>
            <a:ext cx="974162" cy="874310"/>
          </a:xfrm>
          <a:custGeom>
            <a:avLst/>
            <a:gdLst/>
            <a:ahLst/>
            <a:cxnLst/>
            <a:rect r="r" b="b" t="t" l="l"/>
            <a:pathLst>
              <a:path h="874310" w="974162">
                <a:moveTo>
                  <a:pt x="0" y="0"/>
                </a:moveTo>
                <a:lnTo>
                  <a:pt x="974162" y="0"/>
                </a:lnTo>
                <a:lnTo>
                  <a:pt x="974162" y="874310"/>
                </a:lnTo>
                <a:lnTo>
                  <a:pt x="0" y="8743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31373" y="294933"/>
            <a:ext cx="6659908" cy="3338279"/>
          </a:xfrm>
          <a:custGeom>
            <a:avLst/>
            <a:gdLst/>
            <a:ahLst/>
            <a:cxnLst/>
            <a:rect r="r" b="b" t="t" l="l"/>
            <a:pathLst>
              <a:path h="3338279" w="6659908">
                <a:moveTo>
                  <a:pt x="0" y="0"/>
                </a:moveTo>
                <a:lnTo>
                  <a:pt x="6659908" y="0"/>
                </a:lnTo>
                <a:lnTo>
                  <a:pt x="6659908" y="3338279"/>
                </a:lnTo>
                <a:lnTo>
                  <a:pt x="0" y="333827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-76623">
            <a:off x="3641320" y="3698134"/>
            <a:ext cx="11004086" cy="4562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58"/>
              </a:lnSpc>
            </a:pPr>
            <a:r>
              <a:rPr lang="en-US" sz="2612">
                <a:solidFill>
                  <a:srgbClr val="FFFFFF"/>
                </a:solidFill>
                <a:latin typeface="Playpen Sans"/>
                <a:ea typeface="Playpen Sans"/>
                <a:cs typeface="Playpen Sans"/>
                <a:sym typeface="Playpen Sans"/>
              </a:rPr>
              <a:t>Η διπλανή πίτσα έχει συνολικά 8 κομμάτια.</a:t>
            </a:r>
          </a:p>
          <a:p>
            <a:pPr algn="ctr">
              <a:lnSpc>
                <a:spcPts val="3658"/>
              </a:lnSpc>
            </a:pPr>
            <a:r>
              <a:rPr lang="en-US" sz="2612">
                <a:solidFill>
                  <a:srgbClr val="FFFFFF"/>
                </a:solidFill>
                <a:latin typeface="Playpen Sans"/>
                <a:ea typeface="Playpen Sans"/>
                <a:cs typeface="Playpen Sans"/>
                <a:sym typeface="Playpen Sans"/>
              </a:rPr>
              <a:t>Ο Ορφέας και η Μαρία κρατάνε στα χέρια τους τα 2 από τα 8 κομμάτια. </a:t>
            </a:r>
          </a:p>
          <a:p>
            <a:pPr algn="ctr">
              <a:lnSpc>
                <a:spcPts val="3658"/>
              </a:lnSpc>
            </a:pPr>
            <a:r>
              <a:rPr lang="en-US" sz="2612">
                <a:solidFill>
                  <a:srgbClr val="FFFFFF"/>
                </a:solidFill>
                <a:latin typeface="Playpen Sans"/>
                <a:ea typeface="Playpen Sans"/>
                <a:cs typeface="Playpen Sans"/>
                <a:sym typeface="Playpen Sans"/>
              </a:rPr>
              <a:t>Δηλαδή, έχουν το κλάσμα 2/8.</a:t>
            </a:r>
          </a:p>
          <a:p>
            <a:pPr algn="ctr">
              <a:lnSpc>
                <a:spcPts val="3658"/>
              </a:lnSpc>
            </a:pPr>
            <a:r>
              <a:rPr lang="en-US" sz="2612">
                <a:solidFill>
                  <a:srgbClr val="FFFFFF"/>
                </a:solidFill>
                <a:latin typeface="Playpen Sans"/>
                <a:ea typeface="Playpen Sans"/>
                <a:cs typeface="Playpen Sans"/>
                <a:sym typeface="Playpen Sans"/>
              </a:rPr>
              <a:t>Ο αριθμητής, δηλαδή το 2 μου δείχνει πόσα κομμάτια πίτσας πήραν τα παιδιά.</a:t>
            </a:r>
          </a:p>
          <a:p>
            <a:pPr algn="ctr">
              <a:lnSpc>
                <a:spcPts val="3658"/>
              </a:lnSpc>
            </a:pPr>
            <a:r>
              <a:rPr lang="en-US" sz="2612">
                <a:solidFill>
                  <a:srgbClr val="FFFFFF"/>
                </a:solidFill>
                <a:latin typeface="Playpen Sans"/>
                <a:ea typeface="Playpen Sans"/>
                <a:cs typeface="Playpen Sans"/>
                <a:sym typeface="Playpen Sans"/>
              </a:rPr>
              <a:t>Ο παρονομαστής, δηλαδή το 8, μου δείχνει πόσα είναι τα κομμάτια της πίτσας όλα μαζί.</a:t>
            </a:r>
          </a:p>
          <a:p>
            <a:pPr algn="ctr">
              <a:lnSpc>
                <a:spcPts val="3658"/>
              </a:lnSpc>
            </a:pPr>
          </a:p>
          <a:p>
            <a:pPr algn="ctr">
              <a:lnSpc>
                <a:spcPts val="3658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31" t="-10555" r="-2457" b="-4722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808593" y="1898665"/>
            <a:ext cx="10598067" cy="4682419"/>
          </a:xfrm>
          <a:custGeom>
            <a:avLst/>
            <a:gdLst/>
            <a:ahLst/>
            <a:cxnLst/>
            <a:rect r="r" b="b" t="t" l="l"/>
            <a:pathLst>
              <a:path h="4682419" w="10598067">
                <a:moveTo>
                  <a:pt x="0" y="0"/>
                </a:moveTo>
                <a:lnTo>
                  <a:pt x="10598067" y="0"/>
                </a:lnTo>
                <a:lnTo>
                  <a:pt x="10598067" y="4682419"/>
                </a:lnTo>
                <a:lnTo>
                  <a:pt x="0" y="46824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750758" y="-306780"/>
            <a:ext cx="3487293" cy="4114800"/>
          </a:xfrm>
          <a:custGeom>
            <a:avLst/>
            <a:gdLst/>
            <a:ahLst/>
            <a:cxnLst/>
            <a:rect r="r" b="b" t="t" l="l"/>
            <a:pathLst>
              <a:path h="4114800" w="3487293">
                <a:moveTo>
                  <a:pt x="0" y="0"/>
                </a:moveTo>
                <a:lnTo>
                  <a:pt x="3487293" y="0"/>
                </a:lnTo>
                <a:lnTo>
                  <a:pt x="34872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025325" y="3870698"/>
            <a:ext cx="4611717" cy="6416302"/>
          </a:xfrm>
          <a:custGeom>
            <a:avLst/>
            <a:gdLst/>
            <a:ahLst/>
            <a:cxnLst/>
            <a:rect r="r" b="b" t="t" l="l"/>
            <a:pathLst>
              <a:path h="6416302" w="4611717">
                <a:moveTo>
                  <a:pt x="0" y="0"/>
                </a:moveTo>
                <a:lnTo>
                  <a:pt x="4611717" y="0"/>
                </a:lnTo>
                <a:lnTo>
                  <a:pt x="4611717" y="6416302"/>
                </a:lnTo>
                <a:lnTo>
                  <a:pt x="0" y="64163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808593" y="776135"/>
            <a:ext cx="8057439" cy="447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58"/>
              </a:lnSpc>
            </a:pPr>
            <a:r>
              <a:rPr lang="en-US" b="true" sz="2612">
                <a:solidFill>
                  <a:srgbClr val="00000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Χωρίζω το διπλανό κύκλο σε 7 ίσα κομμάτια...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992660" y="3103170"/>
            <a:ext cx="10414000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55"/>
              </a:lnSpc>
            </a:pPr>
            <a:r>
              <a:rPr lang="en-US" sz="4629">
                <a:solidFill>
                  <a:srgbClr val="FFFFFF"/>
                </a:solidFill>
                <a:latin typeface="Playpen Sans"/>
                <a:ea typeface="Playpen Sans"/>
                <a:cs typeface="Playpen Sans"/>
                <a:sym typeface="Playpen Sans"/>
              </a:rPr>
              <a:t>Χρωματίζω τα 2 από τα 7 κομμάτια.</a:t>
            </a:r>
          </a:p>
          <a:p>
            <a:pPr algn="ctr">
              <a:lnSpc>
                <a:spcPts val="5555"/>
              </a:lnSpc>
            </a:pPr>
          </a:p>
          <a:p>
            <a:pPr algn="ctr">
              <a:lnSpc>
                <a:spcPts val="5555"/>
              </a:lnSpc>
              <a:spcBef>
                <a:spcPct val="0"/>
              </a:spcBef>
            </a:pPr>
            <a:r>
              <a:rPr lang="en-US" sz="4629">
                <a:solidFill>
                  <a:srgbClr val="FFFFFF"/>
                </a:solidFill>
                <a:latin typeface="Playpen Sans"/>
                <a:ea typeface="Playpen Sans"/>
                <a:cs typeface="Playpen Sans"/>
                <a:sym typeface="Playpen Sans"/>
              </a:rPr>
              <a:t>Άρα, έχω το κλάσμα 2/7.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31" t="-10555" r="-2457" b="-4722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1944" y="1493874"/>
            <a:ext cx="11062770" cy="7764426"/>
          </a:xfrm>
          <a:custGeom>
            <a:avLst/>
            <a:gdLst/>
            <a:ahLst/>
            <a:cxnLst/>
            <a:rect r="r" b="b" t="t" l="l"/>
            <a:pathLst>
              <a:path h="7764426" w="11062770">
                <a:moveTo>
                  <a:pt x="0" y="0"/>
                </a:moveTo>
                <a:lnTo>
                  <a:pt x="11062770" y="0"/>
                </a:lnTo>
                <a:lnTo>
                  <a:pt x="11062770" y="7764426"/>
                </a:lnTo>
                <a:lnTo>
                  <a:pt x="0" y="776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744879" y="1493874"/>
            <a:ext cx="4543121" cy="4520405"/>
          </a:xfrm>
          <a:custGeom>
            <a:avLst/>
            <a:gdLst/>
            <a:ahLst/>
            <a:cxnLst/>
            <a:rect r="r" b="b" t="t" l="l"/>
            <a:pathLst>
              <a:path h="4520405" w="4543121">
                <a:moveTo>
                  <a:pt x="0" y="0"/>
                </a:moveTo>
                <a:lnTo>
                  <a:pt x="4543121" y="0"/>
                </a:lnTo>
                <a:lnTo>
                  <a:pt x="4543121" y="4520406"/>
                </a:lnTo>
                <a:lnTo>
                  <a:pt x="0" y="45204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020695" y="6632807"/>
            <a:ext cx="5267305" cy="3654193"/>
          </a:xfrm>
          <a:custGeom>
            <a:avLst/>
            <a:gdLst/>
            <a:ahLst/>
            <a:cxnLst/>
            <a:rect r="r" b="b" t="t" l="l"/>
            <a:pathLst>
              <a:path h="3654193" w="5267305">
                <a:moveTo>
                  <a:pt x="0" y="0"/>
                </a:moveTo>
                <a:lnTo>
                  <a:pt x="5267305" y="0"/>
                </a:lnTo>
                <a:lnTo>
                  <a:pt x="5267305" y="3654193"/>
                </a:lnTo>
                <a:lnTo>
                  <a:pt x="0" y="36541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705862" y="233765"/>
            <a:ext cx="9346402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65"/>
              </a:lnSpc>
              <a:spcBef>
                <a:spcPct val="0"/>
              </a:spcBef>
            </a:pPr>
            <a:r>
              <a:rPr lang="en-US" sz="5221">
                <a:solidFill>
                  <a:srgbClr val="000000"/>
                </a:solidFill>
                <a:latin typeface="Le Petit Cochon"/>
                <a:ea typeface="Le Petit Cochon"/>
                <a:cs typeface="Le Petit Cochon"/>
                <a:sym typeface="Le Petit Cochon"/>
              </a:rPr>
              <a:t>ΠΑΜΕ ΝΑ ΛΥΣΟΥΜΕ ΜΑΖΙ...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31" t="-10555" r="-2457" b="-4722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62068" y="1594541"/>
            <a:ext cx="10431341" cy="4608756"/>
          </a:xfrm>
          <a:custGeom>
            <a:avLst/>
            <a:gdLst/>
            <a:ahLst/>
            <a:cxnLst/>
            <a:rect r="r" b="b" t="t" l="l"/>
            <a:pathLst>
              <a:path h="4608756" w="10431341">
                <a:moveTo>
                  <a:pt x="0" y="0"/>
                </a:moveTo>
                <a:lnTo>
                  <a:pt x="10431341" y="0"/>
                </a:lnTo>
                <a:lnTo>
                  <a:pt x="10431341" y="4608756"/>
                </a:lnTo>
                <a:lnTo>
                  <a:pt x="0" y="46087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6823513" y="9022741"/>
            <a:ext cx="2928975" cy="3031281"/>
          </a:xfrm>
          <a:custGeom>
            <a:avLst/>
            <a:gdLst/>
            <a:ahLst/>
            <a:cxnLst/>
            <a:rect r="r" b="b" t="t" l="l"/>
            <a:pathLst>
              <a:path h="3031281" w="2928975">
                <a:moveTo>
                  <a:pt x="0" y="0"/>
                </a:moveTo>
                <a:lnTo>
                  <a:pt x="2928974" y="0"/>
                </a:lnTo>
                <a:lnTo>
                  <a:pt x="2928974" y="3031280"/>
                </a:lnTo>
                <a:lnTo>
                  <a:pt x="0" y="30312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374928" y="1681529"/>
            <a:ext cx="974162" cy="874310"/>
          </a:xfrm>
          <a:custGeom>
            <a:avLst/>
            <a:gdLst/>
            <a:ahLst/>
            <a:cxnLst/>
            <a:rect r="r" b="b" t="t" l="l"/>
            <a:pathLst>
              <a:path h="874310" w="974162">
                <a:moveTo>
                  <a:pt x="0" y="0"/>
                </a:moveTo>
                <a:lnTo>
                  <a:pt x="974162" y="0"/>
                </a:lnTo>
                <a:lnTo>
                  <a:pt x="974162" y="874310"/>
                </a:lnTo>
                <a:lnTo>
                  <a:pt x="0" y="8743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909194" y="5550221"/>
            <a:ext cx="1153425" cy="1035199"/>
          </a:xfrm>
          <a:custGeom>
            <a:avLst/>
            <a:gdLst/>
            <a:ahLst/>
            <a:cxnLst/>
            <a:rect r="r" b="b" t="t" l="l"/>
            <a:pathLst>
              <a:path h="1035199" w="1153425">
                <a:moveTo>
                  <a:pt x="0" y="0"/>
                </a:moveTo>
                <a:lnTo>
                  <a:pt x="1153424" y="0"/>
                </a:lnTo>
                <a:lnTo>
                  <a:pt x="1153424" y="1035199"/>
                </a:lnTo>
                <a:lnTo>
                  <a:pt x="0" y="10351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678583">
            <a:off x="2027556" y="6154525"/>
            <a:ext cx="1998622" cy="2969146"/>
          </a:xfrm>
          <a:custGeom>
            <a:avLst/>
            <a:gdLst/>
            <a:ahLst/>
            <a:cxnLst/>
            <a:rect r="r" b="b" t="t" l="l"/>
            <a:pathLst>
              <a:path h="2969146" w="1998622">
                <a:moveTo>
                  <a:pt x="0" y="0"/>
                </a:moveTo>
                <a:lnTo>
                  <a:pt x="1998622" y="0"/>
                </a:lnTo>
                <a:lnTo>
                  <a:pt x="1998622" y="2969146"/>
                </a:lnTo>
                <a:lnTo>
                  <a:pt x="0" y="29691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201581" y="3086100"/>
            <a:ext cx="4057719" cy="7150165"/>
          </a:xfrm>
          <a:custGeom>
            <a:avLst/>
            <a:gdLst/>
            <a:ahLst/>
            <a:cxnLst/>
            <a:rect r="r" b="b" t="t" l="l"/>
            <a:pathLst>
              <a:path h="7150165" w="4057719">
                <a:moveTo>
                  <a:pt x="0" y="0"/>
                </a:moveTo>
                <a:lnTo>
                  <a:pt x="4057719" y="0"/>
                </a:lnTo>
                <a:lnTo>
                  <a:pt x="4057719" y="7150165"/>
                </a:lnTo>
                <a:lnTo>
                  <a:pt x="0" y="715016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56023">
            <a:off x="2314828" y="1400145"/>
            <a:ext cx="2312680" cy="2544902"/>
          </a:xfrm>
          <a:custGeom>
            <a:avLst/>
            <a:gdLst/>
            <a:ahLst/>
            <a:cxnLst/>
            <a:rect r="r" b="b" t="t" l="l"/>
            <a:pathLst>
              <a:path h="2544902" w="2312680">
                <a:moveTo>
                  <a:pt x="0" y="0"/>
                </a:moveTo>
                <a:lnTo>
                  <a:pt x="2312680" y="0"/>
                </a:lnTo>
                <a:lnTo>
                  <a:pt x="2312680" y="2544902"/>
                </a:lnTo>
                <a:lnTo>
                  <a:pt x="0" y="25449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343227" y="6360811"/>
            <a:ext cx="3701580" cy="3701580"/>
          </a:xfrm>
          <a:custGeom>
            <a:avLst/>
            <a:gdLst/>
            <a:ahLst/>
            <a:cxnLst/>
            <a:rect r="r" b="b" t="t" l="l"/>
            <a:pathLst>
              <a:path h="3701580" w="3701580">
                <a:moveTo>
                  <a:pt x="0" y="0"/>
                </a:moveTo>
                <a:lnTo>
                  <a:pt x="3701580" y="0"/>
                </a:lnTo>
                <a:lnTo>
                  <a:pt x="3701580" y="3701580"/>
                </a:lnTo>
                <a:lnTo>
                  <a:pt x="0" y="37015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864502">
            <a:off x="14194475" y="-160973"/>
            <a:ext cx="3028273" cy="3055005"/>
          </a:xfrm>
          <a:custGeom>
            <a:avLst/>
            <a:gdLst/>
            <a:ahLst/>
            <a:cxnLst/>
            <a:rect r="r" b="b" t="t" l="l"/>
            <a:pathLst>
              <a:path h="3055005" w="3028273">
                <a:moveTo>
                  <a:pt x="0" y="0"/>
                </a:moveTo>
                <a:lnTo>
                  <a:pt x="3028273" y="0"/>
                </a:lnTo>
                <a:lnTo>
                  <a:pt x="3028273" y="3055004"/>
                </a:lnTo>
                <a:lnTo>
                  <a:pt x="0" y="305500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69326" y="478105"/>
            <a:ext cx="20290100" cy="1116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29"/>
              </a:lnSpc>
            </a:pPr>
            <a:r>
              <a:rPr lang="en-US" sz="8329">
                <a:solidFill>
                  <a:srgbClr val="000000"/>
                </a:solidFill>
                <a:latin typeface="Le Petit Cochon"/>
                <a:ea typeface="Le Petit Cochon"/>
                <a:cs typeface="Le Petit Cochon"/>
                <a:sym typeface="Le Petit Cochon"/>
              </a:rPr>
              <a:t>ΤΙ ΕΙΝΑΙ ΤΕΛΙΚΑ ΤΑ ΚΛΑΣΜΑΤΑ ;</a:t>
            </a:r>
          </a:p>
        </p:txBody>
      </p:sp>
      <p:sp>
        <p:nvSpPr>
          <p:cNvPr name="TextBox 13" id="13"/>
          <p:cNvSpPr txBox="true"/>
          <p:nvPr/>
        </p:nvSpPr>
        <p:spPr>
          <a:xfrm rot="-302054">
            <a:off x="4522656" y="2992966"/>
            <a:ext cx="9337708" cy="1362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58"/>
              </a:lnSpc>
            </a:pPr>
            <a:r>
              <a:rPr lang="en-US" sz="2612">
                <a:solidFill>
                  <a:srgbClr val="FFFFFF"/>
                </a:solidFill>
                <a:latin typeface="Playpen Sans"/>
                <a:ea typeface="Playpen Sans"/>
                <a:cs typeface="Playpen Sans"/>
                <a:sym typeface="Playpen Sans"/>
              </a:rPr>
              <a:t>Τώρα, μικρέ μου φίλε, είμαι σίγουρη πως έχεις καταλάβει τι είναι τα κλάσματα!!</a:t>
            </a:r>
          </a:p>
          <a:p>
            <a:pPr algn="ctr">
              <a:lnSpc>
                <a:spcPts val="3658"/>
              </a:lnSpc>
            </a:pPr>
            <a:r>
              <a:rPr lang="en-US" sz="2612">
                <a:solidFill>
                  <a:srgbClr val="FFFFFF"/>
                </a:solidFill>
                <a:latin typeface="Playpen Sans"/>
                <a:ea typeface="Playpen Sans"/>
                <a:cs typeface="Playpen Sans"/>
                <a:sym typeface="Playpen Sans"/>
              </a:rPr>
              <a:t>Είσαι έτοιμος για νέες περιπέτειες;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DAG8s8NN-WY</dc:identifier>
  <dcterms:modified xsi:type="dcterms:W3CDTF">2011-08-01T06:04:30Z</dcterms:modified>
  <cp:revision>1</cp:revision>
  <dc:title>ΚΛΑΣΜΑΤΑ</dc:title>
</cp:coreProperties>
</file>