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rwtokoudouni.weebly.com/piepsilonrhoiotabetaalphalambdalambdaomicronnutauiotakappaeta3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rivallonsos.blogspot.com/2009/02/blog-post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FC4133-E551-9B2B-3DC6-ADD7DEAB3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564" y="3429000"/>
            <a:ext cx="7766936" cy="1646302"/>
          </a:xfrm>
        </p:spPr>
        <p:txBody>
          <a:bodyPr/>
          <a:lstStyle/>
          <a:p>
            <a:r>
              <a:rPr lang="el-GR" b="1" dirty="0"/>
              <a:t>– Ενότητα 1: Ανακύκλωση &amp; Βασικές Περιβαλλοντικές Έννοιες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632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E1599D-1499-AC9B-4A99-15EAAFCDB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Μαθησιακοί Στόχοι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F53A25-CEF3-65BF-E258-F33CD9AEE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37532"/>
            <a:ext cx="8112705" cy="2490069"/>
          </a:xfrm>
        </p:spPr>
        <p:txBody>
          <a:bodyPr>
            <a:normAutofit/>
          </a:bodyPr>
          <a:lstStyle/>
          <a:p>
            <a:r>
              <a:rPr lang="el-GR" sz="2800" dirty="0"/>
              <a:t>Ορίζουν την έννοια της ανακύκλωσης</a:t>
            </a:r>
          </a:p>
          <a:p>
            <a:r>
              <a:rPr lang="el-GR" sz="2800" dirty="0"/>
              <a:t>Αναγνωρίζουν ποια υλικά ανακυκλώνονται</a:t>
            </a:r>
          </a:p>
          <a:p>
            <a:r>
              <a:rPr lang="el-GR" sz="2800" dirty="0"/>
              <a:t>Διαχωρίζουν σωστά απλά </a:t>
            </a:r>
            <a:r>
              <a:rPr lang="el-GR" sz="2800" dirty="0" err="1"/>
              <a:t>απορρίματα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32412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4B83E9-910A-A049-5B6E-A0807762A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379" y="108154"/>
            <a:ext cx="8840291" cy="6749845"/>
          </a:xfrm>
        </p:spPr>
        <p:txBody>
          <a:bodyPr>
            <a:normAutofit fontScale="40000" lnSpcReduction="20000"/>
          </a:bodyPr>
          <a:lstStyle/>
          <a:p>
            <a:r>
              <a:rPr lang="el-GR" sz="3000" b="1" dirty="0"/>
              <a:t>Τι είναι ανακύκλωση</a:t>
            </a:r>
          </a:p>
          <a:p>
            <a:r>
              <a:rPr lang="el-GR" sz="3000" dirty="0"/>
              <a:t>Η </a:t>
            </a:r>
            <a:r>
              <a:rPr lang="el-GR" sz="3000" b="1" dirty="0"/>
              <a:t>ανακύκλωση</a:t>
            </a:r>
            <a:r>
              <a:rPr lang="el-GR" sz="3000" dirty="0"/>
              <a:t> είναι η διαδικασία κατά την οποία χρησιμοποιούμε ξανά υλικά που διαφορετικά θα πετάγαμε στα απορρίμματα, μετατρέποντάς τα σε νέα προϊόντα.</a:t>
            </a:r>
            <a:br>
              <a:rPr lang="el-GR" sz="3000" dirty="0"/>
            </a:br>
            <a:r>
              <a:rPr lang="el-GR" sz="3000" dirty="0"/>
              <a:t>Στόχος της είναι:</a:t>
            </a:r>
          </a:p>
          <a:p>
            <a:r>
              <a:rPr lang="el-GR" sz="3000" dirty="0"/>
              <a:t>Να μειώνεται η ποσότητα απορριμμάτων που καταλήγει στους ΧΥΤΑ.</a:t>
            </a:r>
          </a:p>
          <a:p>
            <a:r>
              <a:rPr lang="el-GR" sz="3000" dirty="0"/>
              <a:t>Να εξοικονομούνται πρώτες ύλες και ενέργεια.</a:t>
            </a:r>
          </a:p>
          <a:p>
            <a:r>
              <a:rPr lang="el-GR" sz="3000" dirty="0"/>
              <a:t>Να προστατεύεται το περιβάλλον και η φύση.</a:t>
            </a:r>
          </a:p>
          <a:p>
            <a:r>
              <a:rPr lang="el-GR" sz="3000" b="1" dirty="0"/>
              <a:t>Υλικά που ανακυκλώνονται</a:t>
            </a:r>
          </a:p>
          <a:p>
            <a:r>
              <a:rPr lang="el-GR" sz="3000" dirty="0"/>
              <a:t>Τα πιο κοινά υλικά που μπορούν να ανακυκλωθούν είναι:</a:t>
            </a:r>
          </a:p>
          <a:p>
            <a:r>
              <a:rPr lang="el-GR" sz="3000" b="1" dirty="0"/>
              <a:t>Χαρτί και χαρτόνι:</a:t>
            </a:r>
            <a:r>
              <a:rPr lang="el-GR" sz="3000" dirty="0"/>
              <a:t> εφημερίδες, περιοδικά, κούτες, χαρτοσακούλες.</a:t>
            </a:r>
          </a:p>
          <a:p>
            <a:r>
              <a:rPr lang="el-GR" sz="3000" b="1" dirty="0"/>
              <a:t>Πλαστικό:</a:t>
            </a:r>
            <a:r>
              <a:rPr lang="el-GR" sz="3000" dirty="0"/>
              <a:t> μπουκάλια νερού, πλαστικά δοχεία, σακούλες (όταν αναγράφεται η ένδειξη ανακύκλωσης).</a:t>
            </a:r>
          </a:p>
          <a:p>
            <a:r>
              <a:rPr lang="el-GR" sz="3000" b="1" dirty="0"/>
              <a:t>Γυαλί:</a:t>
            </a:r>
            <a:r>
              <a:rPr lang="el-GR" sz="3000" dirty="0"/>
              <a:t> μπουκάλια, βαζάκια, γυάλινα δοχεία.</a:t>
            </a:r>
          </a:p>
          <a:p>
            <a:r>
              <a:rPr lang="el-GR" sz="3000" b="1" dirty="0"/>
              <a:t>Μέταλλα:</a:t>
            </a:r>
            <a:r>
              <a:rPr lang="el-GR" sz="3000" dirty="0"/>
              <a:t> αλουμινένια κουτάκια αναψυκτικών, κονσέρβες.</a:t>
            </a:r>
          </a:p>
          <a:p>
            <a:r>
              <a:rPr lang="el-GR" sz="3000" b="1" dirty="0"/>
              <a:t>Ηλεκτρονικά &amp; μπαταρίες:</a:t>
            </a:r>
            <a:r>
              <a:rPr lang="el-GR" sz="3000" dirty="0"/>
              <a:t> ειδικοί κάδοι σε καταστήματα ή σημεία συλλογής.</a:t>
            </a:r>
          </a:p>
          <a:p>
            <a:r>
              <a:rPr lang="el-GR" sz="3000" dirty="0"/>
              <a:t>💡 Σημαντικό: Πρέπει να καθαρίζουμε τα υλικά πριν τα ανακυκλώσουμε, για να μην μολύνουν τις υπόλοιπες πρώτες ύλες.</a:t>
            </a:r>
            <a:br>
              <a:rPr lang="el-GR" sz="3000" dirty="0"/>
            </a:br>
            <a:endParaRPr lang="el-GR" sz="3000" dirty="0"/>
          </a:p>
          <a:p>
            <a:r>
              <a:rPr lang="el-GR" sz="3000" b="1" dirty="0"/>
              <a:t>Σωστή ταξινόμηση απορριμμάτων</a:t>
            </a:r>
          </a:p>
          <a:p>
            <a:r>
              <a:rPr lang="el-GR" sz="3000" dirty="0"/>
              <a:t>Η σωστή ταξινόμηση βοηθά στην αποτελεσματική ανακύκλωση. Οι κύριες κατηγορίες είναι:</a:t>
            </a:r>
          </a:p>
          <a:p>
            <a:r>
              <a:rPr lang="el-GR" sz="3000" b="1" dirty="0"/>
              <a:t>Χαρτί / Χαρτόνι</a:t>
            </a:r>
            <a:r>
              <a:rPr lang="el-GR" sz="3000" dirty="0"/>
              <a:t> → μπλε κάδος</a:t>
            </a:r>
          </a:p>
          <a:p>
            <a:r>
              <a:rPr lang="el-GR" sz="3000" b="1" dirty="0"/>
              <a:t>Πλαστικό</a:t>
            </a:r>
            <a:r>
              <a:rPr lang="el-GR" sz="3000" dirty="0"/>
              <a:t> → κίτρινος κάδος</a:t>
            </a:r>
          </a:p>
          <a:p>
            <a:r>
              <a:rPr lang="el-GR" sz="3000" b="1" dirty="0"/>
              <a:t>Γυαλί</a:t>
            </a:r>
            <a:r>
              <a:rPr lang="el-GR" sz="3000" dirty="0"/>
              <a:t> → πράσινος κάδος</a:t>
            </a:r>
          </a:p>
          <a:p>
            <a:r>
              <a:rPr lang="el-GR" sz="3000" b="1" dirty="0"/>
              <a:t>Μέταλλο</a:t>
            </a:r>
            <a:r>
              <a:rPr lang="el-GR" sz="3000" dirty="0"/>
              <a:t> → συχνά κίτρινος ή ειδικός κάδος</a:t>
            </a:r>
          </a:p>
          <a:p>
            <a:r>
              <a:rPr lang="el-GR" sz="3000" b="1" dirty="0"/>
              <a:t>Υπολείμματα / οργανικά</a:t>
            </a:r>
            <a:r>
              <a:rPr lang="el-GR" sz="3000" dirty="0"/>
              <a:t> → καφέ κάδος ή κάδος σκουπιδιών</a:t>
            </a:r>
          </a:p>
          <a:p>
            <a:r>
              <a:rPr lang="el-GR" sz="3000" dirty="0"/>
              <a:t>➡ Ο κάθε μαθητής μπορεί να εξασκηθεί στην αναγνώριση των υλικών και στο ποιον κάδο πρέπει να τα βάλει, όπως στην </a:t>
            </a:r>
            <a:r>
              <a:rPr lang="el-GR" sz="3000" dirty="0" err="1"/>
              <a:t>mini</a:t>
            </a:r>
            <a:r>
              <a:rPr lang="el-GR" sz="3000" dirty="0"/>
              <a:t>-δραστηριότητα “Τι βλέπω στον κάδο;”.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47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664F850-BA8B-47AE-B11A-225CAB896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34FC909-7343-4DEC-920F-098F56B476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4F22DB2-7E27-4CF7-8B17-254ECB9AE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C6E593B3-91A3-4687-8B8D-FE37A3714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0" name="Rectangle 25">
              <a:extLst>
                <a:ext uri="{FF2B5EF4-FFF2-40B4-BE49-F238E27FC236}">
                  <a16:creationId xmlns:a16="http://schemas.microsoft.com/office/drawing/2014/main" id="{0C25B431-5C97-4B8D-B0A3-BFB8133C7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CA37B366-497E-4CB8-A678-A770CE2BD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2" name="Rectangle 27">
              <a:extLst>
                <a:ext uri="{FF2B5EF4-FFF2-40B4-BE49-F238E27FC236}">
                  <a16:creationId xmlns:a16="http://schemas.microsoft.com/office/drawing/2014/main" id="{CF707EDC-52B2-4D5C-8EC3-71C66EE8B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Rectangle 28">
              <a:extLst>
                <a:ext uri="{FF2B5EF4-FFF2-40B4-BE49-F238E27FC236}">
                  <a16:creationId xmlns:a16="http://schemas.microsoft.com/office/drawing/2014/main" id="{BF8E2DE7-7466-4EDF-8D69-BCA91A88D3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Rectangle 29">
              <a:extLst>
                <a:ext uri="{FF2B5EF4-FFF2-40B4-BE49-F238E27FC236}">
                  <a16:creationId xmlns:a16="http://schemas.microsoft.com/office/drawing/2014/main" id="{229C2E15-76CD-409E-9D6B-10DAD8881E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89A24369-AC96-4A98-AD98-47A7217EC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7D0DF9A3-4628-42F6-B0A4-44D97617E0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7459C506-5F4B-4B75-9218-C7C3F87FA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C659EEB-C3AE-4544-8263-417009DCD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99DB6C6-36F9-4576-A558-95153EADBE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23">
              <a:extLst>
                <a:ext uri="{FF2B5EF4-FFF2-40B4-BE49-F238E27FC236}">
                  <a16:creationId xmlns:a16="http://schemas.microsoft.com/office/drawing/2014/main" id="{694E7916-EDE4-4B50-A4A1-6B28FDD4D9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3" name="Rectangle 25">
              <a:extLst>
                <a:ext uri="{FF2B5EF4-FFF2-40B4-BE49-F238E27FC236}">
                  <a16:creationId xmlns:a16="http://schemas.microsoft.com/office/drawing/2014/main" id="{6F6CB7BB-4370-4173-97F8-F636C0F14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B0F590BB-1F51-4138-A2D4-2E483C84F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5" name="Rectangle 27">
              <a:extLst>
                <a:ext uri="{FF2B5EF4-FFF2-40B4-BE49-F238E27FC236}">
                  <a16:creationId xmlns:a16="http://schemas.microsoft.com/office/drawing/2014/main" id="{4A492863-9797-45A2-BAB3-514F10C5F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6" name="Rectangle 28">
              <a:extLst>
                <a:ext uri="{FF2B5EF4-FFF2-40B4-BE49-F238E27FC236}">
                  <a16:creationId xmlns:a16="http://schemas.microsoft.com/office/drawing/2014/main" id="{7C1E33F6-6D0F-4ECF-92F4-6F71D8BAF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7" name="Rectangle 29">
              <a:extLst>
                <a:ext uri="{FF2B5EF4-FFF2-40B4-BE49-F238E27FC236}">
                  <a16:creationId xmlns:a16="http://schemas.microsoft.com/office/drawing/2014/main" id="{73EEEA64-7411-474B-BD0E-60C24B3F4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4F82A6DD-92BB-4443-B5A5-05240DD55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79832BCB-1DCF-46AC-9FFA-170791668D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4E74DA95-CD7A-4D5E-9D27-67A759CE7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ln w="2222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Θέση περιεχομένου 5" descr="Εικόνα που περιέχει κείμενο, στιγμιότυπο οθόνης, διάγραμμα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919E7634-F5FC-7205-CC34-025F6BB1E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24262" y="1792446"/>
            <a:ext cx="4650004" cy="3281574"/>
          </a:xfrm>
          <a:prstGeom prst="rect">
            <a:avLst/>
          </a:prstGeom>
        </p:spPr>
      </p:pic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4AA3B5C-0C55-4FFF-9C45-8F9F7C074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81305" y="1650669"/>
            <a:ext cx="0" cy="34319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Θέση περιεχομένου 9" descr="Εικόνα που περιέχει κείμενο, στιγμιότυπο οθόνης, Διαφήμιση στο διαδίκτυο, τοποθεσία web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28E08538-B043-AC2B-EFA8-ABD9CA26E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414367" y="1794106"/>
            <a:ext cx="4650004" cy="32782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155DF5-6CF4-03A9-249B-2241D9508896}"/>
              </a:ext>
            </a:extLst>
          </p:cNvPr>
          <p:cNvSpPr txBox="1"/>
          <p:nvPr/>
        </p:nvSpPr>
        <p:spPr>
          <a:xfrm>
            <a:off x="8899112" y="6870700"/>
            <a:ext cx="3292888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l-GR" sz="700">
                <a:solidFill>
                  <a:srgbClr val="FFFFFF"/>
                </a:solidFill>
                <a:hlinkClick r:id="rId3" tooltip="https://prwtokoudouni.weebly.com/piepsilonrhoiotabetaalphalambdalambdaomicronnutauiotakappaeta3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Αυτή η φωτογραφία</a:t>
            </a:r>
            <a:r>
              <a:rPr lang="el-GR" sz="700">
                <a:solidFill>
                  <a:srgbClr val="FFFFFF"/>
                </a:solidFill>
              </a:rPr>
              <a:t> από Άγνωστος συντάκτης με άδεια χρήσης </a:t>
            </a:r>
            <a:r>
              <a:rPr lang="el-GR" sz="700">
                <a:solidFill>
                  <a:srgbClr val="FFFFFF"/>
                </a:solidFill>
                <a:hlinkClick r:id="rId5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l-GR" sz="700">
              <a:solidFill>
                <a:srgbClr val="FFFFF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7CA814F-B987-CDD1-1AA7-58FF30F8D7D5}"/>
              </a:ext>
            </a:extLst>
          </p:cNvPr>
          <p:cNvSpPr txBox="1"/>
          <p:nvPr/>
        </p:nvSpPr>
        <p:spPr>
          <a:xfrm>
            <a:off x="5593523" y="6870700"/>
            <a:ext cx="329288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l-GR" sz="700">
                <a:solidFill>
                  <a:srgbClr val="FFFFFF"/>
                </a:solidFill>
                <a:hlinkClick r:id="rId3" tooltip="https://prwtokoudouni.weebly.com/piepsilonrhoiotabetaalphalambdalambdaomicronnutauiotakappaeta3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Αυτή η φωτογραφία</a:t>
            </a:r>
            <a:r>
              <a:rPr lang="el-GR" sz="700">
                <a:solidFill>
                  <a:srgbClr val="FFFFFF"/>
                </a:solidFill>
              </a:rPr>
              <a:t> από Άγνωστος συντάκτης με άδεια χρήσης </a:t>
            </a:r>
            <a:r>
              <a:rPr lang="el-GR" sz="700">
                <a:solidFill>
                  <a:srgbClr val="FFFFFF"/>
                </a:solidFill>
                <a:hlinkClick r:id="rId5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l-G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43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BD6099-E892-308D-C8BC-DE1E22C71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19" y="970885"/>
            <a:ext cx="9833351" cy="4839980"/>
          </a:xfrm>
        </p:spPr>
        <p:txBody>
          <a:bodyPr/>
          <a:lstStyle/>
          <a:p>
            <a:r>
              <a:rPr lang="el-GR" sz="2000" b="1" dirty="0"/>
              <a:t> Εργασία (Ανάθεση)</a:t>
            </a:r>
            <a:endParaRPr lang="el-GR" sz="2000" dirty="0"/>
          </a:p>
          <a:p>
            <a:r>
              <a:rPr lang="el-GR" sz="2000" b="1" dirty="0"/>
              <a:t>Τίτλος</a:t>
            </a:r>
            <a:br>
              <a:rPr lang="el-GR" sz="2000" dirty="0"/>
            </a:br>
            <a:r>
              <a:rPr lang="el-GR" sz="2000" dirty="0"/>
              <a:t>Τι βλέπω στον κάδο μου;</a:t>
            </a:r>
          </a:p>
          <a:p>
            <a:r>
              <a:rPr lang="el-GR" sz="2000" b="1" dirty="0"/>
              <a:t>Οδηγίες προς τους μαθητές</a:t>
            </a:r>
            <a:br>
              <a:rPr lang="el-GR" sz="2000" dirty="0"/>
            </a:br>
            <a:r>
              <a:rPr lang="el-GR" sz="2000" dirty="0"/>
              <a:t>Φωτογραφίστε τους κάδους απορριμμάτων στο σπίτι σας ή στη γειτονιά σας και καταγράψτε τρία (3) υλικά που μπορούν να ανακυκλωθούν.</a:t>
            </a:r>
            <a:br>
              <a:rPr lang="el-GR" sz="2000" dirty="0"/>
            </a:br>
            <a:r>
              <a:rPr lang="el-GR" sz="2000" dirty="0"/>
              <a:t>Μπορείτε να υποβάλετε:</a:t>
            </a:r>
          </a:p>
          <a:p>
            <a:pPr lvl="0"/>
            <a:r>
              <a:rPr lang="el-GR" sz="2000" dirty="0"/>
              <a:t>φωτογραφία</a:t>
            </a:r>
          </a:p>
          <a:p>
            <a:pPr lvl="0"/>
            <a:r>
              <a:rPr lang="el-GR" sz="2000" dirty="0"/>
              <a:t>σύντομο κείμενο</a:t>
            </a:r>
          </a:p>
          <a:p>
            <a:pPr lvl="0"/>
            <a:r>
              <a:rPr lang="el-GR" sz="2000" dirty="0"/>
              <a:t>ή συνδυασμό και των δύο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068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>
            <a:extLst>
              <a:ext uri="{FF2B5EF4-FFF2-40B4-BE49-F238E27FC236}">
                <a16:creationId xmlns:a16="http://schemas.microsoft.com/office/drawing/2014/main" id="{E874DDF7-8CE5-9C15-0B58-2A3CC98DC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176" y="0"/>
            <a:ext cx="9725230" cy="6673850"/>
          </a:xfrm>
        </p:spPr>
        <p:txBody>
          <a:bodyPr>
            <a:normAutofit fontScale="32500" lnSpcReduction="20000"/>
          </a:bodyPr>
          <a:lstStyle/>
          <a:p>
            <a:r>
              <a:rPr lang="el-GR" sz="2000" b="1" dirty="0"/>
              <a:t>QUIZ ΕΝΟΤΗΤΑΣ 1</a:t>
            </a:r>
            <a:endParaRPr lang="el-GR" sz="2000" dirty="0"/>
          </a:p>
          <a:p>
            <a:r>
              <a:rPr lang="el-GR" sz="2000" b="1" dirty="0"/>
              <a:t>«Τι γνωρίζω για την Ανακύκλωση;»</a:t>
            </a:r>
            <a:endParaRPr lang="el-GR" sz="2000" dirty="0"/>
          </a:p>
          <a:p>
            <a:r>
              <a:rPr lang="el-GR" sz="2000" b="1" dirty="0"/>
              <a:t>Ρυθμίσεις Άσκησης</a:t>
            </a:r>
            <a:endParaRPr lang="el-GR" sz="2000" dirty="0"/>
          </a:p>
          <a:p>
            <a:pPr lvl="0"/>
            <a:r>
              <a:rPr lang="el-GR" sz="2000" dirty="0"/>
              <a:t>Τύπος: Πολλαπλής επιλογής</a:t>
            </a:r>
          </a:p>
          <a:p>
            <a:pPr lvl="0"/>
            <a:r>
              <a:rPr lang="el-GR" sz="2000" dirty="0"/>
              <a:t>Ανατροφοδότηση: Άμεση</a:t>
            </a:r>
          </a:p>
          <a:p>
            <a:pPr lvl="0"/>
            <a:r>
              <a:rPr lang="el-GR" sz="2000" dirty="0"/>
              <a:t>Επανάληψη: Επιτρέπεται</a:t>
            </a:r>
          </a:p>
          <a:p>
            <a:r>
              <a:rPr lang="el-GR" sz="2000" b="1" dirty="0"/>
              <a:t>Ερώτηση 1</a:t>
            </a:r>
            <a:endParaRPr lang="el-GR" sz="2000" dirty="0"/>
          </a:p>
          <a:p>
            <a:r>
              <a:rPr lang="el-GR" sz="2000" dirty="0"/>
              <a:t>Τι είναι η ανακύκλωση;</a:t>
            </a:r>
            <a:br>
              <a:rPr lang="el-GR" sz="2000" dirty="0"/>
            </a:br>
            <a:r>
              <a:rPr lang="el-GR" sz="2000" dirty="0"/>
              <a:t>α) Η καύση απορριμμάτων</a:t>
            </a:r>
            <a:br>
              <a:rPr lang="el-GR" sz="2000" dirty="0"/>
            </a:br>
            <a:r>
              <a:rPr lang="el-GR" sz="2000" dirty="0"/>
              <a:t>β) Η επαναχρησιμοποίηση υλικών για παραγωγή νέων προϊόντων ✅</a:t>
            </a:r>
            <a:br>
              <a:rPr lang="el-GR" sz="2000" dirty="0"/>
            </a:br>
            <a:r>
              <a:rPr lang="el-GR" sz="2000" dirty="0"/>
              <a:t>γ) Η αποθήκευση σκουπιδιών</a:t>
            </a:r>
            <a:br>
              <a:rPr lang="el-GR" sz="2000" dirty="0"/>
            </a:br>
            <a:r>
              <a:rPr lang="el-GR" sz="2000" dirty="0"/>
              <a:t>δ) Η ταφή απορριμμάτων</a:t>
            </a:r>
          </a:p>
          <a:p>
            <a:br>
              <a:rPr lang="el-GR" sz="2000" dirty="0"/>
            </a:br>
            <a:endParaRPr lang="el-GR" sz="2000" dirty="0"/>
          </a:p>
          <a:p>
            <a:r>
              <a:rPr lang="el-GR" sz="2000" b="1" dirty="0"/>
              <a:t>Ερώτηση 2</a:t>
            </a:r>
            <a:endParaRPr lang="el-GR" sz="2000" dirty="0"/>
          </a:p>
          <a:p>
            <a:r>
              <a:rPr lang="el-GR" sz="2000" dirty="0"/>
              <a:t>Ποιο από τα παρακάτω υλικά ανακυκλώνεται;</a:t>
            </a:r>
            <a:br>
              <a:rPr lang="el-GR" sz="2000" dirty="0"/>
            </a:br>
            <a:r>
              <a:rPr lang="el-GR" sz="2000" dirty="0"/>
              <a:t>α) Υπολείμματα φαγητού</a:t>
            </a:r>
            <a:br>
              <a:rPr lang="el-GR" sz="2000" dirty="0"/>
            </a:br>
            <a:r>
              <a:rPr lang="el-GR" sz="2000" dirty="0"/>
              <a:t>β) Πλαστικό μπουκάλι νερού ✅</a:t>
            </a:r>
            <a:br>
              <a:rPr lang="el-GR" sz="2000" dirty="0"/>
            </a:br>
            <a:r>
              <a:rPr lang="el-GR" sz="2000" dirty="0"/>
              <a:t>γ) Χαρτομάντηλο</a:t>
            </a:r>
            <a:br>
              <a:rPr lang="el-GR" sz="2000" dirty="0"/>
            </a:br>
            <a:r>
              <a:rPr lang="el-GR" sz="2000" dirty="0"/>
              <a:t>δ) Βρώμικο χαρτί</a:t>
            </a:r>
          </a:p>
          <a:p>
            <a:br>
              <a:rPr lang="el-GR" sz="2000" dirty="0"/>
            </a:br>
            <a:endParaRPr lang="el-GR" sz="2000" dirty="0"/>
          </a:p>
          <a:p>
            <a:r>
              <a:rPr lang="el-GR" sz="2000" b="1" dirty="0"/>
              <a:t>Ερώτηση 3</a:t>
            </a:r>
            <a:endParaRPr lang="el-GR" sz="2000" dirty="0"/>
          </a:p>
          <a:p>
            <a:r>
              <a:rPr lang="el-GR" sz="2000" dirty="0"/>
              <a:t>Σε ποιον κάδο ρίχνουμε το χαρτί;</a:t>
            </a:r>
            <a:br>
              <a:rPr lang="el-GR" sz="2000" dirty="0"/>
            </a:br>
            <a:r>
              <a:rPr lang="el-GR" sz="2000" dirty="0"/>
              <a:t>α) Πράσινο</a:t>
            </a:r>
            <a:br>
              <a:rPr lang="el-GR" sz="2000" dirty="0"/>
            </a:br>
            <a:r>
              <a:rPr lang="el-GR" sz="2000" dirty="0"/>
              <a:t>β) Καφέ</a:t>
            </a:r>
            <a:br>
              <a:rPr lang="el-GR" sz="2000" dirty="0"/>
            </a:br>
            <a:r>
              <a:rPr lang="el-GR" sz="2000" dirty="0"/>
              <a:t>γ) Μπλε ✅</a:t>
            </a:r>
            <a:br>
              <a:rPr lang="el-GR" sz="2000" dirty="0"/>
            </a:br>
            <a:r>
              <a:rPr lang="el-GR" sz="2000" dirty="0"/>
              <a:t>δ) Μαύρο</a:t>
            </a:r>
          </a:p>
          <a:p>
            <a:br>
              <a:rPr lang="el-GR" sz="2000" dirty="0"/>
            </a:br>
            <a:endParaRPr lang="el-GR" sz="2000" dirty="0"/>
          </a:p>
          <a:p>
            <a:r>
              <a:rPr lang="el-GR" sz="2000" b="1" dirty="0"/>
              <a:t>Ερώτηση 4</a:t>
            </a:r>
            <a:endParaRPr lang="el-GR" sz="2000" dirty="0"/>
          </a:p>
          <a:p>
            <a:r>
              <a:rPr lang="el-GR" sz="2000" dirty="0"/>
              <a:t>Γιατί είναι σημαντική η ανακύκλωση;</a:t>
            </a:r>
            <a:br>
              <a:rPr lang="el-GR" sz="2000" dirty="0"/>
            </a:br>
            <a:r>
              <a:rPr lang="el-GR" sz="2000" dirty="0"/>
              <a:t>α) Αυξάνει τα απορρίμματα</a:t>
            </a:r>
            <a:br>
              <a:rPr lang="el-GR" sz="2000" dirty="0"/>
            </a:br>
            <a:r>
              <a:rPr lang="el-GR" sz="2000" dirty="0"/>
              <a:t>β) Προστατεύει το περιβάλλον και εξοικονομεί πόρους ✅</a:t>
            </a:r>
            <a:br>
              <a:rPr lang="el-GR" sz="2000" dirty="0"/>
            </a:br>
            <a:r>
              <a:rPr lang="el-GR" sz="2000" dirty="0"/>
              <a:t>γ) Δεν έχει κάποιο όφελος</a:t>
            </a:r>
            <a:br>
              <a:rPr lang="el-GR" sz="2000" dirty="0"/>
            </a:br>
            <a:r>
              <a:rPr lang="el-GR" sz="2000" dirty="0"/>
              <a:t>δ) Κάνει τα σκουπίδια πιο βαριά</a:t>
            </a:r>
          </a:p>
          <a:p>
            <a:br>
              <a:rPr lang="el-GR" sz="2000" dirty="0"/>
            </a:br>
            <a:endParaRPr lang="el-GR" sz="2000" dirty="0"/>
          </a:p>
          <a:p>
            <a:r>
              <a:rPr lang="el-GR" sz="2000" b="1" dirty="0"/>
              <a:t>Ερώτηση 5</a:t>
            </a:r>
            <a:endParaRPr lang="el-GR" sz="2000" dirty="0"/>
          </a:p>
          <a:p>
            <a:r>
              <a:rPr lang="el-GR" sz="2000" dirty="0"/>
              <a:t>Ποιο από τα παρακάτω ΔΕΝ ανακυκλώνεται;</a:t>
            </a:r>
            <a:br>
              <a:rPr lang="el-GR" sz="2000" dirty="0"/>
            </a:br>
            <a:r>
              <a:rPr lang="el-GR" sz="2000" dirty="0"/>
              <a:t>α) Γυάλινο μπουκάλι</a:t>
            </a:r>
            <a:br>
              <a:rPr lang="el-GR" sz="2000" dirty="0"/>
            </a:br>
            <a:r>
              <a:rPr lang="el-GR" sz="2000" dirty="0"/>
              <a:t>β) Μεταλλικό κουτί</a:t>
            </a:r>
            <a:br>
              <a:rPr lang="el-GR" sz="2000" dirty="0"/>
            </a:br>
            <a:r>
              <a:rPr lang="el-GR" sz="2000" dirty="0"/>
              <a:t>γ) Βρώμικη χαρτοπετσέτα ✅</a:t>
            </a:r>
            <a:br>
              <a:rPr lang="el-GR" sz="2000" dirty="0"/>
            </a:br>
            <a:r>
              <a:rPr lang="el-GR" sz="2000" dirty="0"/>
              <a:t>δ) Χαρτόκουτο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544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10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Isosceles Triangle 14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D3309B-5A8A-F39F-22C5-C9A619C59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https://www.youtube.com/watch?v=T_8MGvFYn6g&amp;pp=ygU8zrLOuc69z4TOtc6_IM6xzr3Osc66z4XOus67z4nPg863z4IgzrXOus-AzrHOuc60zrXPhc-EzrnOus6_</a:t>
            </a:r>
            <a:endParaRPr lang="el-GR">
              <a:solidFill>
                <a:schemeClr val="bg1"/>
              </a:solidFill>
            </a:endParaRPr>
          </a:p>
        </p:txBody>
      </p:sp>
      <p:pic>
        <p:nvPicPr>
          <p:cNvPr id="5" name="Εικόνα 4" descr="Εικόνα που περιέχει γραφικά, καρτούν, τέχνη, ζωγραφι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23B1675F-44CD-5FF1-9FF2-493031A3D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995437" y="972608"/>
            <a:ext cx="3344628" cy="4900269"/>
          </a:xfrm>
          <a:prstGeom prst="rect">
            <a:avLst/>
          </a:prstGeom>
        </p:spPr>
      </p:pic>
      <p:sp>
        <p:nvSpPr>
          <p:cNvPr id="34" name="Isosceles Triangle 16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19F8EF-8929-703C-6E09-AFC95DFA0A80}"/>
              </a:ext>
            </a:extLst>
          </p:cNvPr>
          <p:cNvSpPr txBox="1"/>
          <p:nvPr/>
        </p:nvSpPr>
        <p:spPr>
          <a:xfrm>
            <a:off x="7063206" y="5672822"/>
            <a:ext cx="327685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l-GR" sz="700">
                <a:solidFill>
                  <a:srgbClr val="FFFFFF"/>
                </a:solidFill>
                <a:hlinkClick r:id="rId3" tooltip="https://perivallonsos.blogspot.com/2009/02/blog-post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Αυτή η φωτογραφία</a:t>
            </a:r>
            <a:r>
              <a:rPr lang="el-GR" sz="700">
                <a:solidFill>
                  <a:srgbClr val="FFFFFF"/>
                </a:solidFill>
              </a:rPr>
              <a:t> από Άγνωστος συντάκτης με άδεια χρήσης </a:t>
            </a:r>
            <a:r>
              <a:rPr lang="el-GR" sz="700">
                <a:solidFill>
                  <a:srgbClr val="FFFFFF"/>
                </a:solidFill>
                <a:hlinkClick r:id="rId4" tooltip="https://creativecommons.org/licenses/by-nc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lang="el-G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447157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543</Words>
  <Application>Microsoft Office PowerPoint</Application>
  <PresentationFormat>Ευρεία οθόνη</PresentationFormat>
  <Paragraphs>56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Όψη</vt:lpstr>
      <vt:lpstr>– Ενότητα 1: Ανακύκλωση &amp; Βασικές Περιβαλλοντικές Έννοιες</vt:lpstr>
      <vt:lpstr>Μαθησιακοί Στόχοι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MOSCHOU SOTIRIA</dc:creator>
  <cp:lastModifiedBy>MOSCHOU SOTIRIA</cp:lastModifiedBy>
  <cp:revision>1</cp:revision>
  <dcterms:created xsi:type="dcterms:W3CDTF">2025-12-18T12:28:14Z</dcterms:created>
  <dcterms:modified xsi:type="dcterms:W3CDTF">2025-12-18T12:51:33Z</dcterms:modified>
</cp:coreProperties>
</file>