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3" r:id="rId2"/>
    <p:sldId id="302" r:id="rId3"/>
    <p:sldId id="295" r:id="rId4"/>
    <p:sldId id="271" r:id="rId5"/>
    <p:sldId id="296" r:id="rId6"/>
    <p:sldId id="272" r:id="rId7"/>
    <p:sldId id="273" r:id="rId8"/>
    <p:sldId id="274" r:id="rId9"/>
    <p:sldId id="297" r:id="rId10"/>
    <p:sldId id="275" r:id="rId11"/>
    <p:sldId id="298" r:id="rId12"/>
    <p:sldId id="278" r:id="rId13"/>
    <p:sldId id="300" r:id="rId14"/>
    <p:sldId id="279" r:id="rId15"/>
    <p:sldId id="301" r:id="rId16"/>
    <p:sldId id="280" r:id="rId17"/>
    <p:sldId id="281" r:id="rId18"/>
    <p:sldId id="282" r:id="rId19"/>
    <p:sldId id="283" r:id="rId20"/>
    <p:sldId id="294" r:id="rId21"/>
    <p:sldId id="284" r:id="rId22"/>
    <p:sldId id="293" r:id="rId23"/>
    <p:sldId id="258" r:id="rId24"/>
    <p:sldId id="268" r:id="rId25"/>
    <p:sldId id="257" r:id="rId26"/>
    <p:sldId id="261" r:id="rId27"/>
    <p:sldId id="291" r:id="rId28"/>
    <p:sldId id="259" r:id="rId29"/>
    <p:sldId id="260" r:id="rId30"/>
    <p:sldId id="267" r:id="rId31"/>
    <p:sldId id="256" r:id="rId32"/>
    <p:sldId id="262" r:id="rId33"/>
    <p:sldId id="264" r:id="rId34"/>
    <p:sldId id="263" r:id="rId35"/>
    <p:sldId id="265" r:id="rId36"/>
    <p:sldId id="299" r:id="rId37"/>
    <p:sldId id="305" r:id="rId38"/>
    <p:sldId id="269" r:id="rId39"/>
    <p:sldId id="266" r:id="rId40"/>
    <p:sldId id="286" r:id="rId41"/>
    <p:sldId id="287" r:id="rId42"/>
    <p:sldId id="292" r:id="rId43"/>
    <p:sldId id="289" r:id="rId44"/>
    <p:sldId id="276" r:id="rId4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E4DA0A"/>
    <a:srgbClr val="CCCC00"/>
    <a:srgbClr val="2C5D9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0467" autoAdjust="0"/>
  </p:normalViewPr>
  <p:slideViewPr>
    <p:cSldViewPr>
      <p:cViewPr>
        <p:scale>
          <a:sx n="60" d="100"/>
          <a:sy n="60" d="100"/>
        </p:scale>
        <p:origin x="-6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6" d="100"/>
        <a:sy n="56" d="100"/>
      </p:scale>
      <p:origin x="0" y="17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B5E27-7ECA-46CB-A00B-52D73C63C22F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4E6C6-916F-4D9D-915A-FF4BF8B829A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4E6C6-916F-4D9D-915A-FF4BF8B829A6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4E6C6-916F-4D9D-915A-FF4BF8B829A6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4E6C6-916F-4D9D-915A-FF4BF8B829A6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9900"/>
            </a:gs>
            <a:gs pos="100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78439-F61D-481E-B929-268528CD98B9}" type="datetimeFigureOut">
              <a:rPr lang="el-GR" smtClean="0"/>
              <a:pPr/>
              <a:t>28/11/2012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2706E-E75C-4C01-92BC-D50B5D2C8E9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.jpeg"/><Relationship Id="rId7" Type="http://schemas.openxmlformats.org/officeDocument/2006/relationships/image" Target="../media/image130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04;&#966;&#951;\Documents\elia\&#960;&#949;&#961;&#953;&#946;&#945;&#955;&#955;&#959;&#957;&#964;&#953;&#954;&#972;%20&#960;&#961;&#972;&#947;&#961;&#945;&#956;&#956;&#945;.wm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0417" cy="6858000"/>
          </a:xfrm>
          <a:prstGeom prst="rect">
            <a:avLst/>
          </a:prstGeom>
        </p:spPr>
      </p:pic>
      <p:pic>
        <p:nvPicPr>
          <p:cNvPr id="8" name="7 - Εικόνα" descr="f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-27384"/>
            <a:ext cx="1224136" cy="1428159"/>
          </a:xfrm>
          <a:prstGeom prst="rect">
            <a:avLst/>
          </a:prstGeom>
        </p:spPr>
      </p:pic>
      <p:pic>
        <p:nvPicPr>
          <p:cNvPr id="10" name="9 - Εικόνα" descr="koynoup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4400" y="6093296"/>
            <a:ext cx="609600" cy="504825"/>
          </a:xfrm>
          <a:prstGeom prst="rect">
            <a:avLst/>
          </a:prstGeom>
        </p:spPr>
      </p:pic>
      <p:pic>
        <p:nvPicPr>
          <p:cNvPr id="11" name="10 - Εικόνα" descr="loy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4869160"/>
            <a:ext cx="495300" cy="657225"/>
          </a:xfrm>
          <a:prstGeom prst="rect">
            <a:avLst/>
          </a:prstGeom>
        </p:spPr>
      </p:pic>
      <p:pic>
        <p:nvPicPr>
          <p:cNvPr id="12" name="11 - Εικόνα" descr="21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4149080"/>
            <a:ext cx="1552575" cy="1419225"/>
          </a:xfrm>
          <a:prstGeom prst="rect">
            <a:avLst/>
          </a:prstGeom>
        </p:spPr>
      </p:pic>
      <p:pic>
        <p:nvPicPr>
          <p:cNvPr id="13" name="12 - Εικόνα" descr="7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592" y="5581650"/>
            <a:ext cx="1085850" cy="1276350"/>
          </a:xfrm>
          <a:prstGeom prst="rect">
            <a:avLst/>
          </a:prstGeom>
        </p:spPr>
      </p:pic>
      <p:pic>
        <p:nvPicPr>
          <p:cNvPr id="15" name="14 - Εικόνα" descr="7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2" y="4797152"/>
            <a:ext cx="1085850" cy="1276350"/>
          </a:xfrm>
          <a:prstGeom prst="rect">
            <a:avLst/>
          </a:prstGeom>
        </p:spPr>
      </p:pic>
      <p:pic>
        <p:nvPicPr>
          <p:cNvPr id="16" name="15 - Εικόνα" descr="7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1720" y="5085184"/>
            <a:ext cx="1085850" cy="1276350"/>
          </a:xfrm>
          <a:prstGeom prst="rect">
            <a:avLst/>
          </a:prstGeom>
        </p:spPr>
      </p:pic>
      <p:pic>
        <p:nvPicPr>
          <p:cNvPr id="17" name="16 - Εικόνα" descr="loy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5584013"/>
            <a:ext cx="720080" cy="1273987"/>
          </a:xfrm>
          <a:prstGeom prst="rect">
            <a:avLst/>
          </a:prstGeom>
        </p:spPr>
      </p:pic>
      <p:pic>
        <p:nvPicPr>
          <p:cNvPr id="18" name="17 - Εικόνα" descr="loy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4869160"/>
            <a:ext cx="432048" cy="573294"/>
          </a:xfrm>
          <a:prstGeom prst="rect">
            <a:avLst/>
          </a:prstGeom>
        </p:spPr>
      </p:pic>
      <p:pic>
        <p:nvPicPr>
          <p:cNvPr id="19" name="18 - Εικόνα" descr="koynoup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5805264"/>
            <a:ext cx="609600" cy="504825"/>
          </a:xfrm>
          <a:prstGeom prst="rect">
            <a:avLst/>
          </a:prstGeom>
        </p:spPr>
      </p:pic>
      <p:pic>
        <p:nvPicPr>
          <p:cNvPr id="20" name="19 - Εικόνα" descr="koynoup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6165304"/>
            <a:ext cx="609600" cy="504825"/>
          </a:xfrm>
          <a:prstGeom prst="rect">
            <a:avLst/>
          </a:prstGeom>
        </p:spPr>
      </p:pic>
      <p:pic>
        <p:nvPicPr>
          <p:cNvPr id="21" name="20 - Εικόνα" descr="koynoup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8344" y="5229200"/>
            <a:ext cx="609600" cy="504825"/>
          </a:xfrm>
          <a:prstGeom prst="rect">
            <a:avLst/>
          </a:prstGeom>
        </p:spPr>
      </p:pic>
      <p:sp>
        <p:nvSpPr>
          <p:cNvPr id="24" name="23 - Ορθογώνιο"/>
          <p:cNvSpPr/>
          <p:nvPr/>
        </p:nvSpPr>
        <p:spPr>
          <a:xfrm>
            <a:off x="6033547" y="5661248"/>
            <a:ext cx="2772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l-G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ΗΛΕΚΤΡΟΝΙΚΗ ΕΠΙΜΕΛΕΙΑ </a:t>
            </a:r>
          </a:p>
          <a:p>
            <a:pPr algn="ctr"/>
            <a:r>
              <a:rPr lang="el-G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ΓΚΟΤΑ  ΕΥΘΥΜΙΑ</a:t>
            </a:r>
            <a:endParaRPr lang="en-US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l-G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el-G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7" name="26 - TextBox"/>
          <p:cNvSpPr txBox="1"/>
          <p:nvPr/>
        </p:nvSpPr>
        <p:spPr>
          <a:xfrm>
            <a:off x="0" y="0"/>
            <a:ext cx="1080120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Π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Ε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Ρ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Ι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Β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Α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Λ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Λ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Ο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Ν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Τ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Ι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Κ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Ο</a:t>
            </a:r>
            <a:r>
              <a:rPr lang="el-GR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endParaRPr lang="en-US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endParaRPr lang="en-US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27 - TextBox"/>
          <p:cNvSpPr txBox="1"/>
          <p:nvPr/>
        </p:nvSpPr>
        <p:spPr>
          <a:xfrm>
            <a:off x="8532440" y="860514"/>
            <a:ext cx="4320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Π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Ρ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Ο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Γ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Ρ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Α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Μ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Μ</a:t>
            </a:r>
            <a:endParaRPr lang="en-US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Bookman Old Style" pitchFamily="18" charset="0"/>
              </a:rPr>
              <a:t>Α</a:t>
            </a:r>
            <a:endParaRPr lang="el-GR" sz="3200" dirty="0" smtClean="0"/>
          </a:p>
          <a:p>
            <a:pPr algn="ctr"/>
            <a:endParaRPr lang="el-GR" sz="3200" dirty="0"/>
          </a:p>
        </p:txBody>
      </p:sp>
      <p:sp>
        <p:nvSpPr>
          <p:cNvPr id="30" name="29 - TextBox"/>
          <p:cNvSpPr txBox="1"/>
          <p:nvPr/>
        </p:nvSpPr>
        <p:spPr>
          <a:xfrm>
            <a:off x="1656184" y="0"/>
            <a:ext cx="8460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smtClean="0">
                <a:blipFill>
                  <a:blip r:embed="rId8"/>
                  <a:tile tx="0" ty="0" sx="100000" sy="100000" flip="none" algn="tl"/>
                </a:blipFill>
                <a:latin typeface="Bookman Old Style" pitchFamily="18" charset="0"/>
              </a:rPr>
              <a:t>Η</a:t>
            </a:r>
            <a:r>
              <a:rPr lang="en-US" sz="5400" b="1" dirty="0" smtClean="0">
                <a:blipFill>
                  <a:blip r:embed="rId8"/>
                  <a:tile tx="0" ty="0" sx="100000" sy="100000" flip="none" algn="tl"/>
                </a:blipFill>
                <a:latin typeface="Bookman Old Style" pitchFamily="18" charset="0"/>
              </a:rPr>
              <a:t>  </a:t>
            </a:r>
            <a:r>
              <a:rPr lang="el-GR" sz="5400" b="1" dirty="0" smtClean="0">
                <a:blipFill>
                  <a:blip r:embed="rId8"/>
                  <a:tile tx="0" ty="0" sx="100000" sy="100000" flip="none" algn="tl"/>
                </a:blipFill>
                <a:latin typeface="Bookman Old Style" pitchFamily="18" charset="0"/>
              </a:rPr>
              <a:t> </a:t>
            </a:r>
            <a:r>
              <a:rPr lang="en-US" sz="5400" b="1" dirty="0" smtClean="0">
                <a:blipFill>
                  <a:blip r:embed="rId8"/>
                  <a:tile tx="0" ty="0" sx="100000" sy="100000" flip="none" algn="tl"/>
                </a:blipFill>
                <a:latin typeface="Bookman Old Style" pitchFamily="18" charset="0"/>
              </a:rPr>
              <a:t> </a:t>
            </a:r>
            <a:r>
              <a:rPr lang="el-GR" sz="5400" b="1" dirty="0" smtClean="0">
                <a:blipFill>
                  <a:blip r:embed="rId8"/>
                  <a:tile tx="0" ty="0" sx="100000" sy="100000" flip="none" algn="tl"/>
                </a:blipFill>
                <a:latin typeface="Bookman Old Style" pitchFamily="18" charset="0"/>
              </a:rPr>
              <a:t>Ε</a:t>
            </a:r>
            <a:r>
              <a:rPr lang="en-US" sz="5400" b="1" dirty="0" smtClean="0">
                <a:blipFill>
                  <a:blip r:embed="rId8"/>
                  <a:tile tx="0" ty="0" sx="100000" sy="100000" flip="none" algn="tl"/>
                </a:blipFill>
                <a:latin typeface="Bookman Old Style" pitchFamily="18" charset="0"/>
              </a:rPr>
              <a:t>    </a:t>
            </a:r>
            <a:r>
              <a:rPr lang="el-GR" sz="5400" b="1" dirty="0" smtClean="0">
                <a:blipFill>
                  <a:blip r:embed="rId8"/>
                  <a:tile tx="0" ty="0" sx="100000" sy="100000" flip="none" algn="tl"/>
                </a:blipFill>
                <a:latin typeface="Bookman Old Style" pitchFamily="18" charset="0"/>
              </a:rPr>
              <a:t>Λ</a:t>
            </a:r>
            <a:r>
              <a:rPr lang="en-US" sz="5400" b="1" dirty="0" smtClean="0">
                <a:blipFill>
                  <a:blip r:embed="rId8"/>
                  <a:tile tx="0" ty="0" sx="100000" sy="100000" flip="none" algn="tl"/>
                </a:blipFill>
                <a:latin typeface="Bookman Old Style" pitchFamily="18" charset="0"/>
              </a:rPr>
              <a:t>     </a:t>
            </a:r>
            <a:r>
              <a:rPr lang="el-GR" sz="5400" b="1" dirty="0" smtClean="0">
                <a:blipFill>
                  <a:blip r:embed="rId8"/>
                  <a:tile tx="0" ty="0" sx="100000" sy="100000" flip="none" algn="tl"/>
                </a:blipFill>
                <a:latin typeface="Bookman Old Style" pitchFamily="18" charset="0"/>
              </a:rPr>
              <a:t>Ι</a:t>
            </a:r>
            <a:r>
              <a:rPr lang="en-US" sz="5400" b="1" dirty="0" smtClean="0">
                <a:blipFill>
                  <a:blip r:embed="rId8"/>
                  <a:tile tx="0" ty="0" sx="100000" sy="100000" flip="none" algn="tl"/>
                </a:blipFill>
                <a:latin typeface="Bookman Old Style" pitchFamily="18" charset="0"/>
              </a:rPr>
              <a:t>    </a:t>
            </a:r>
            <a:r>
              <a:rPr lang="el-GR" sz="5400" b="1" dirty="0" smtClean="0">
                <a:blipFill>
                  <a:blip r:embed="rId8"/>
                  <a:tile tx="0" ty="0" sx="100000" sy="100000" flip="none" algn="tl"/>
                </a:blipFill>
                <a:latin typeface="Bookman Old Style" pitchFamily="18" charset="0"/>
              </a:rPr>
              <a:t>Α</a:t>
            </a:r>
            <a:endParaRPr lang="el-GR" sz="5400" b="1" dirty="0">
              <a:blipFill>
                <a:blip r:embed="rId8"/>
                <a:tile tx="0" ty="0" sx="100000" sy="100000" flip="none" algn="tl"/>
              </a:blipFill>
              <a:latin typeface="Bookman Old Style" pitchFamily="18" charset="0"/>
            </a:endParaRPr>
          </a:p>
        </p:txBody>
      </p:sp>
      <p:pic>
        <p:nvPicPr>
          <p:cNvPr id="31" name="30 - Εικόνα" descr="f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1259632" cy="1428159"/>
          </a:xfrm>
          <a:prstGeom prst="rect">
            <a:avLst/>
          </a:prstGeom>
          <a:scene3d>
            <a:camera prst="orthographicFront">
              <a:rot lat="0" lon="10499978" rev="0"/>
            </a:camera>
            <a:lightRig rig="threePt" dir="t"/>
          </a:scene3d>
        </p:spPr>
      </p:pic>
      <p:pic>
        <p:nvPicPr>
          <p:cNvPr id="32" name="31 - Εικόνα" descr="21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140968" y="3645024"/>
            <a:ext cx="1552575" cy="1419225"/>
          </a:xfrm>
          <a:prstGeom prst="rect">
            <a:avLst/>
          </a:prstGeom>
        </p:spPr>
      </p:pic>
      <p:pic>
        <p:nvPicPr>
          <p:cNvPr id="33" name="32 - Εικόνα" descr="image0033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91880" y="6051510"/>
            <a:ext cx="1008112" cy="806490"/>
          </a:xfrm>
          <a:prstGeom prst="rect">
            <a:avLst/>
          </a:prstGeom>
          <a:scene3d>
            <a:camera prst="orthographicFront">
              <a:rot lat="0" lon="11699976" rev="0"/>
            </a:camera>
            <a:lightRig rig="threePt" dir="t"/>
          </a:scene3d>
        </p:spPr>
      </p:pic>
      <p:pic>
        <p:nvPicPr>
          <p:cNvPr id="35" name="34 - Εικόνα" descr="image0033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99992" y="4897962"/>
            <a:ext cx="1224136" cy="979309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907704" y="188640"/>
            <a:ext cx="473559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Το ελαιοτριβείο σήμερα</a:t>
            </a:r>
            <a:endParaRPr lang="el-GR" sz="2800" b="1" dirty="0">
              <a:latin typeface="Bookman Old Style" pitchFamily="18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-2988840" y="1556792"/>
            <a:ext cx="280831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l-GR" b="1" dirty="0" smtClean="0">
              <a:solidFill>
                <a:srgbClr val="FFC000"/>
              </a:solidFill>
              <a:latin typeface="Bookman Old Style" pitchFamily="18" charset="0"/>
            </a:endParaRPr>
          </a:p>
        </p:txBody>
      </p:sp>
      <p:grpSp>
        <p:nvGrpSpPr>
          <p:cNvPr id="27" name="26 - Ομάδα"/>
          <p:cNvGrpSpPr/>
          <p:nvPr/>
        </p:nvGrpSpPr>
        <p:grpSpPr>
          <a:xfrm>
            <a:off x="251520" y="908720"/>
            <a:ext cx="3816424" cy="2950587"/>
            <a:chOff x="251520" y="908720"/>
            <a:chExt cx="3552395" cy="2950587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908720"/>
              <a:ext cx="3552395" cy="28803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22 - TextBox"/>
            <p:cNvSpPr txBox="1"/>
            <p:nvPr/>
          </p:nvSpPr>
          <p:spPr>
            <a:xfrm>
              <a:off x="519625" y="3212976"/>
              <a:ext cx="2952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solidFill>
                    <a:srgbClr val="FFC000"/>
                  </a:solidFill>
                  <a:latin typeface="Bookman Old Style" pitchFamily="18" charset="0"/>
                </a:rPr>
                <a:t>παραλαβή και ζύγισμα</a:t>
              </a:r>
            </a:p>
            <a:p>
              <a:endParaRPr lang="el-GR" dirty="0"/>
            </a:p>
          </p:txBody>
        </p:sp>
      </p:grpSp>
      <p:grpSp>
        <p:nvGrpSpPr>
          <p:cNvPr id="30" name="29 - Ομάδα"/>
          <p:cNvGrpSpPr/>
          <p:nvPr/>
        </p:nvGrpSpPr>
        <p:grpSpPr>
          <a:xfrm>
            <a:off x="5652120" y="764704"/>
            <a:ext cx="3312368" cy="3312368"/>
            <a:chOff x="5940152" y="836712"/>
            <a:chExt cx="2915816" cy="3312368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14270"/>
            <a:stretch>
              <a:fillRect/>
            </a:stretch>
          </p:blipFill>
          <p:spPr bwMode="auto">
            <a:xfrm>
              <a:off x="5940152" y="836712"/>
              <a:ext cx="2915816" cy="33123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23 - TextBox"/>
            <p:cNvSpPr txBox="1"/>
            <p:nvPr/>
          </p:nvSpPr>
          <p:spPr>
            <a:xfrm>
              <a:off x="5940152" y="3717032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solidFill>
                    <a:srgbClr val="FFC000"/>
                  </a:solidFill>
                  <a:latin typeface="Bookman Old Style" pitchFamily="18" charset="0"/>
                </a:rPr>
                <a:t>αποφύλλωση</a:t>
              </a:r>
              <a:endParaRPr lang="el-GR" dirty="0"/>
            </a:p>
          </p:txBody>
        </p:sp>
      </p:grpSp>
      <p:grpSp>
        <p:nvGrpSpPr>
          <p:cNvPr id="32" name="31 - Ομάδα"/>
          <p:cNvGrpSpPr/>
          <p:nvPr/>
        </p:nvGrpSpPr>
        <p:grpSpPr>
          <a:xfrm>
            <a:off x="395536" y="4153700"/>
            <a:ext cx="3600400" cy="2704300"/>
            <a:chOff x="395536" y="4153700"/>
            <a:chExt cx="3600400" cy="2704300"/>
          </a:xfrm>
        </p:grpSpPr>
        <p:pic>
          <p:nvPicPr>
            <p:cNvPr id="3084" name="Picture 12" descr="C:\Users\'Εφη\Desktop\elia\πλυσιμο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4153700"/>
              <a:ext cx="3600400" cy="27043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24 - TextBox"/>
            <p:cNvSpPr txBox="1"/>
            <p:nvPr/>
          </p:nvSpPr>
          <p:spPr>
            <a:xfrm>
              <a:off x="1403648" y="4221088"/>
              <a:ext cx="19919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solidFill>
                    <a:srgbClr val="FFC000"/>
                  </a:solidFill>
                  <a:latin typeface="Bookman Old Style" pitchFamily="18" charset="0"/>
                </a:rPr>
                <a:t>πλύσιμο</a:t>
              </a:r>
            </a:p>
            <a:p>
              <a:pPr algn="ctr"/>
              <a:endParaRPr lang="el-GR" dirty="0"/>
            </a:p>
          </p:txBody>
        </p:sp>
      </p:grpSp>
      <p:grpSp>
        <p:nvGrpSpPr>
          <p:cNvPr id="29" name="28 - Ομάδα"/>
          <p:cNvGrpSpPr/>
          <p:nvPr/>
        </p:nvGrpSpPr>
        <p:grpSpPr>
          <a:xfrm>
            <a:off x="5220072" y="4077072"/>
            <a:ext cx="3672408" cy="2780928"/>
            <a:chOff x="5580112" y="4293096"/>
            <a:chExt cx="3142967" cy="2335239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80112" y="4293096"/>
              <a:ext cx="3142967" cy="23352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25 - TextBox"/>
            <p:cNvSpPr txBox="1"/>
            <p:nvPr/>
          </p:nvSpPr>
          <p:spPr>
            <a:xfrm>
              <a:off x="5868144" y="4509120"/>
              <a:ext cx="2664296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l-GR" b="1" dirty="0" smtClean="0">
                  <a:solidFill>
                    <a:srgbClr val="FFC000"/>
                  </a:solidFill>
                  <a:latin typeface="Bookman Old Style" pitchFamily="18" charset="0"/>
                </a:rPr>
                <a:t>σπάσιμο και άλεση</a:t>
              </a:r>
            </a:p>
            <a:p>
              <a:pPr>
                <a:lnSpc>
                  <a:spcPct val="90000"/>
                </a:lnSpc>
                <a:buFont typeface="Wingdings" pitchFamily="2" charset="2"/>
                <a:buChar char="Ø"/>
              </a:pPr>
              <a:endParaRPr lang="el-GR" b="1" dirty="0" smtClean="0">
                <a:solidFill>
                  <a:srgbClr val="FFC000"/>
                </a:solidFill>
                <a:latin typeface="Bookman Old Style" pitchFamily="18" charset="0"/>
              </a:endParaRPr>
            </a:p>
            <a:p>
              <a:endParaRPr lang="el-GR" dirty="0"/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40"/>
            <a:ext cx="386442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4176464" cy="3388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19509" t="3799" r="17085" b="5026"/>
          <a:stretch>
            <a:fillRect/>
          </a:stretch>
        </p:blipFill>
        <p:spPr bwMode="auto">
          <a:xfrm>
            <a:off x="4860032" y="3501008"/>
            <a:ext cx="159917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 l="4182" t="17" r="74341"/>
          <a:stretch>
            <a:fillRect/>
          </a:stretch>
        </p:blipFill>
        <p:spPr bwMode="auto">
          <a:xfrm>
            <a:off x="8172400" y="3501008"/>
            <a:ext cx="644708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- TextBox"/>
          <p:cNvSpPr txBox="1"/>
          <p:nvPr/>
        </p:nvSpPr>
        <p:spPr>
          <a:xfrm>
            <a:off x="6516216" y="5517232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τυποποίηση</a:t>
            </a:r>
          </a:p>
          <a:p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755576" y="566124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παραλαβή ελαιόλαδου από την ελαιοζύμη</a:t>
            </a:r>
          </a:p>
          <a:p>
            <a:pPr algn="ctr"/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1691680" y="249289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μάλαξη</a:t>
            </a:r>
          </a:p>
          <a:p>
            <a:pPr algn="ctr"/>
            <a:endParaRPr lang="el-GR" dirty="0"/>
          </a:p>
        </p:txBody>
      </p:sp>
      <p:sp>
        <p:nvSpPr>
          <p:cNvPr id="15" name="14 - TextBox"/>
          <p:cNvSpPr txBox="1"/>
          <p:nvPr/>
        </p:nvSpPr>
        <p:spPr>
          <a:xfrm>
            <a:off x="5508104" y="1556792"/>
            <a:ext cx="363589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τελικός διαχωρισμός και καθαρισμός ελαιόλαδου</a:t>
            </a:r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2483768" y="260648"/>
            <a:ext cx="5065810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Η ΕΛΙΑ ΜΕΣΑ ΣΤΑ ΧΡΟΝΟ</a:t>
            </a:r>
            <a:endParaRPr lang="el-GR" sz="2800" b="1" dirty="0">
              <a:latin typeface="Bookman Old Style" pitchFamily="18" charset="0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1907704" y="908720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Απαρχές ελαιοκαλλιέργειας γύρω στο 3000 π. Χ.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423230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3812189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- Ορθογώνιο"/>
          <p:cNvSpPr/>
          <p:nvPr/>
        </p:nvSpPr>
        <p:spPr>
          <a:xfrm>
            <a:off x="4572000" y="56612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Κύπελλο με καρπούς ελιάς που βρέθηκε στη Ζάκρο και χρονολογείται από το 1540 π. Χ.</a:t>
            </a:r>
            <a:b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dirty="0" smtClean="0"/>
              <a:t> </a:t>
            </a:r>
            <a:endParaRPr lang="el-GR" dirty="0"/>
          </a:p>
        </p:txBody>
      </p:sp>
      <p:sp>
        <p:nvSpPr>
          <p:cNvPr id="12" name="11 - Ορθογώνιο"/>
          <p:cNvSpPr/>
          <p:nvPr/>
        </p:nvSpPr>
        <p:spPr>
          <a:xfrm>
            <a:off x="0" y="5373216"/>
            <a:ext cx="5220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Απολιθωμένα φύλλα ελιάς </a:t>
            </a:r>
          </a:p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που χρονολογούνται </a:t>
            </a:r>
          </a:p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50 - 60.000 χρόνια π. Χ.</a:t>
            </a:r>
            <a:b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 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1951112" cy="162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93663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- Ορθογώνιο"/>
          <p:cNvSpPr/>
          <p:nvPr/>
        </p:nvSpPr>
        <p:spPr>
          <a:xfrm>
            <a:off x="1691680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Γραμμική Α και Β με σύμβολα για την ελιά τον καρπό και το λάδι.</a:t>
            </a:r>
            <a:b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6407"/>
          <a:stretch>
            <a:fillRect/>
          </a:stretch>
        </p:blipFill>
        <p:spPr bwMode="auto">
          <a:xfrm>
            <a:off x="213286" y="3645024"/>
            <a:ext cx="1262370" cy="2988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 l="3617" b="2210"/>
          <a:stretch>
            <a:fillRect/>
          </a:stretch>
        </p:blipFill>
        <p:spPr bwMode="auto">
          <a:xfrm>
            <a:off x="6660232" y="3717032"/>
            <a:ext cx="2287701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077072"/>
            <a:ext cx="5119114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03848" y="764704"/>
            <a:ext cx="264393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b="15625"/>
          <a:stretch>
            <a:fillRect/>
          </a:stretch>
        </p:blipFill>
        <p:spPr bwMode="auto">
          <a:xfrm>
            <a:off x="179512" y="3717032"/>
            <a:ext cx="295106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717032"/>
            <a:ext cx="288032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politismos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51520" y="760749"/>
            <a:ext cx="2797829" cy="288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789040"/>
            <a:ext cx="2981455" cy="2236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- Ορθογώνιο"/>
          <p:cNvSpPr/>
          <p:nvPr/>
        </p:nvSpPr>
        <p:spPr>
          <a:xfrm>
            <a:off x="61156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Μινωικές τοιχογραφίες στην Κνωσό όπου απεικονίζονται ελιές. 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2339752" y="188640"/>
            <a:ext cx="4464496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FFC000"/>
                </a:solidFill>
                <a:latin typeface="Bookman Old Style" pitchFamily="18" charset="0"/>
              </a:rPr>
              <a:t>Μινωική Κρήτη</a:t>
            </a:r>
            <a:endParaRPr lang="el-GR" sz="28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35738" y="836712"/>
            <a:ext cx="142875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4 - Ορθογώνιο"/>
          <p:cNvSpPr/>
          <p:nvPr/>
        </p:nvSpPr>
        <p:spPr>
          <a:xfrm>
            <a:off x="6804248" y="6093296"/>
            <a:ext cx="2339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Πιθαμφορείς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836712"/>
            <a:ext cx="165618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0"/>
            <a:ext cx="8604448" cy="1143000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solidFill>
                  <a:srgbClr val="FFC000"/>
                </a:solidFill>
                <a:latin typeface="Bookman Old Style" pitchFamily="18" charset="0"/>
              </a:rPr>
              <a:t>Ομηρική εποχή-Κλασική Αθήνα </a:t>
            </a:r>
            <a:br>
              <a:rPr lang="el-GR" sz="28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endParaRPr lang="el-GR" sz="28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94" t="1923" r="1599" b="11538"/>
          <a:stretch>
            <a:fillRect/>
          </a:stretch>
        </p:blipFill>
        <p:spPr bwMode="auto">
          <a:xfrm>
            <a:off x="4788024" y="908720"/>
            <a:ext cx="412205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2730161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80928"/>
            <a:ext cx="4427984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12560" y="692696"/>
            <a:ext cx="2886075" cy="442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2627784" y="260648"/>
            <a:ext cx="3836307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Ελιά και μυθολογία</a:t>
            </a:r>
            <a:endParaRPr lang="el-GR" sz="2800" b="1" dirty="0">
              <a:latin typeface="Bookman Old Style" pitchFamily="18" charset="0"/>
            </a:endParaRPr>
          </a:p>
        </p:txBody>
      </p:sp>
      <p:pic>
        <p:nvPicPr>
          <p:cNvPr id="5" name="Picture 4" descr="Kekropa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4494" y="1340768"/>
            <a:ext cx="4249994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6832" y="2420888"/>
            <a:ext cx="2411760" cy="321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4360839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- Ορθογώνιο"/>
          <p:cNvSpPr/>
          <p:nvPr/>
        </p:nvSpPr>
        <p:spPr>
          <a:xfrm>
            <a:off x="2664296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Το δώρο της θεάς Αθηνάς στους κατοίκους της πόλης της Αθήνας</a:t>
            </a:r>
            <a:r>
              <a:rPr lang="el-GR" dirty="0" smtClean="0">
                <a:solidFill>
                  <a:srgbClr val="FFC000"/>
                </a:solidFill>
              </a:rPr>
              <a:t>.</a:t>
            </a:r>
            <a:r>
              <a:rPr lang="el-GR" dirty="0" smtClean="0"/>
              <a:t> </a:t>
            </a:r>
            <a:endParaRPr lang="el-GR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907704" y="332656"/>
            <a:ext cx="4719562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Η ελιά στην αρχαιότητα</a:t>
            </a:r>
            <a:endParaRPr lang="el-GR" sz="2800" b="1" dirty="0">
              <a:latin typeface="Bookman Old Style" pitchFamily="18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0" y="4365104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διατροφή </a:t>
            </a:r>
            <a:endParaRPr lang="en-US" b="1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 algn="ctr"/>
            <a:endParaRPr lang="el-GR" b="1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</a:pPr>
            <a:endParaRPr lang="el-GR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72816" y="2780928"/>
            <a:ext cx="1907704" cy="258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6832" y="908720"/>
            <a:ext cx="23526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 l="13725" r="14219"/>
          <a:stretch>
            <a:fillRect/>
          </a:stretch>
        </p:blipFill>
        <p:spPr bwMode="auto">
          <a:xfrm>
            <a:off x="5868144" y="980728"/>
            <a:ext cx="298733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636912"/>
            <a:ext cx="2192643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- Ορθογώνιο"/>
          <p:cNvSpPr/>
          <p:nvPr/>
        </p:nvSpPr>
        <p:spPr>
          <a:xfrm>
            <a:off x="2843808" y="6021288"/>
            <a:ext cx="3102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θεραπευτικές ιδιότητες 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6516216" y="4365104"/>
            <a:ext cx="1993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ταφικά έθιμα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052736"/>
            <a:ext cx="302433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λύχνος από Σητεία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332656"/>
            <a:ext cx="293278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8" descr="28-03-04_1282669_3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8104" y="188640"/>
            <a:ext cx="3284785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9" descr="στλεγγίδα=αρύβαλλο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437112"/>
            <a:ext cx="329882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- Ορθογώνιο"/>
          <p:cNvSpPr/>
          <p:nvPr/>
        </p:nvSpPr>
        <p:spPr>
          <a:xfrm>
            <a:off x="4932040" y="39330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για καλλωπισμό και υγιεινή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-321250" y="548680"/>
            <a:ext cx="2588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για φωτισμό</a:t>
            </a:r>
          </a:p>
        </p:txBody>
      </p:sp>
      <p:pic>
        <p:nvPicPr>
          <p:cNvPr id="9" name="Picture 11" descr="ικετηρια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55576" y="2852936"/>
            <a:ext cx="2151063" cy="328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- Ορθογώνιο"/>
          <p:cNvSpPr/>
          <p:nvPr/>
        </p:nvSpPr>
        <p:spPr>
          <a:xfrm>
            <a:off x="179512" y="6237312"/>
            <a:ext cx="3809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λατρευτική χρήση - «ικετηρία»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2699792" y="188640"/>
            <a:ext cx="4015843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Ελιά και αθλητισμός</a:t>
            </a:r>
            <a:endParaRPr lang="el-GR" sz="2800" b="1" dirty="0">
              <a:latin typeface="Bookman Old Style" pitchFamily="18" charset="0"/>
            </a:endParaRPr>
          </a:p>
        </p:txBody>
      </p:sp>
      <p:pic>
        <p:nvPicPr>
          <p:cNvPr id="5" name="Picture 9" descr="athlete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71800" y="4149080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 descr="22236-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04248" y="188640"/>
            <a:ext cx="216024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 l="9276" t="7166" r="7240" b="3262"/>
          <a:stretch>
            <a:fillRect/>
          </a:stretch>
        </p:blipFill>
        <p:spPr bwMode="auto">
          <a:xfrm>
            <a:off x="6732241" y="3429000"/>
            <a:ext cx="223224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10987" t="4165" r="12102" b="1424"/>
          <a:stretch>
            <a:fillRect/>
          </a:stretch>
        </p:blipFill>
        <p:spPr bwMode="auto">
          <a:xfrm>
            <a:off x="0" y="1961456"/>
            <a:ext cx="252028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- Ορθογώνιο"/>
          <p:cNvSpPr/>
          <p:nvPr/>
        </p:nvSpPr>
        <p:spPr>
          <a:xfrm>
            <a:off x="323528" y="5949280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Έπαθλο νικητών </a:t>
            </a:r>
            <a:endParaRPr lang="el-GR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4123" y="908720"/>
            <a:ext cx="3892093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12 - Ομάδα"/>
          <p:cNvGrpSpPr/>
          <p:nvPr/>
        </p:nvGrpSpPr>
        <p:grpSpPr>
          <a:xfrm>
            <a:off x="395536" y="188640"/>
            <a:ext cx="2160240" cy="1584176"/>
            <a:chOff x="395536" y="188640"/>
            <a:chExt cx="2160240" cy="158417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5536" y="188640"/>
              <a:ext cx="1728192" cy="15841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11 - TextBox"/>
            <p:cNvSpPr txBox="1"/>
            <p:nvPr/>
          </p:nvSpPr>
          <p:spPr>
            <a:xfrm>
              <a:off x="755576" y="548680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Κότινος</a:t>
              </a:r>
              <a:endParaRPr lang="el-GR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greece-map-g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88640"/>
            <a:ext cx="6655558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- Εικόνα" descr="animated-gifs-flags-12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32656"/>
            <a:ext cx="1958618" cy="1440160"/>
          </a:xfrm>
          <a:prstGeom prst="rect">
            <a:avLst/>
          </a:prstGeom>
        </p:spPr>
      </p:pic>
      <p:pic>
        <p:nvPicPr>
          <p:cNvPr id="8" name="7 - Εικόνα" descr="animated-gifs-nature-5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861048"/>
            <a:ext cx="648072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- Εικόνα" descr="animated-gifs-nature-5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476672"/>
            <a:ext cx="720080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- Εικόνα" descr="animated-gifs-nature-5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221088"/>
            <a:ext cx="576064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- Εικόνα" descr="animated-gifs-nature-5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1340768"/>
            <a:ext cx="720080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- Εικόνα" descr="animated-gifs-nature-5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5733256"/>
            <a:ext cx="648072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12 - Εικόνα" descr="animated-gifs-nature-5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2708920"/>
            <a:ext cx="720080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13 - Εικόνα" descr="animated-gifs-nature-5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4293096"/>
            <a:ext cx="648072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14 - Εικόνα" descr="animated-gifs-nature-5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700808"/>
            <a:ext cx="648072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7" descr="istockphoto_3622020_ol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196752"/>
            <a:ext cx="720080" cy="67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7" descr="istockphoto_3622020_ol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636913"/>
            <a:ext cx="615501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7" descr="istockphoto_3622020_ol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140968"/>
            <a:ext cx="520648" cy="48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7" descr="istockphoto_3622020_ol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204864"/>
            <a:ext cx="615502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7" descr="istockphoto_3622020_ol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878236"/>
            <a:ext cx="648072" cy="606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7" descr="istockphoto_3622020_ol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924944"/>
            <a:ext cx="538563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7" descr="istockphoto_3622020_ol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429000"/>
            <a:ext cx="538563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7" descr="istockphoto_3622020_ol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149080"/>
            <a:ext cx="432048" cy="40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5" descr="OLIVE"/>
          <p:cNvPicPr>
            <a:picLocks noChangeAspect="1" noChangeArrowheads="1"/>
          </p:cNvPicPr>
          <p:nvPr/>
        </p:nvPicPr>
        <p:blipFill>
          <a:blip r:embed="rId6" cstate="print"/>
          <a:srcRect l="3510" r="51557"/>
          <a:stretch>
            <a:fillRect/>
          </a:stretch>
        </p:blipFill>
        <p:spPr bwMode="auto">
          <a:xfrm>
            <a:off x="6732240" y="1700808"/>
            <a:ext cx="764391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5" descr="OLIVE"/>
          <p:cNvPicPr>
            <a:picLocks noChangeAspect="1" noChangeArrowheads="1"/>
          </p:cNvPicPr>
          <p:nvPr/>
        </p:nvPicPr>
        <p:blipFill>
          <a:blip r:embed="rId6" cstate="print"/>
          <a:srcRect l="3510" r="51557"/>
          <a:stretch>
            <a:fillRect/>
          </a:stretch>
        </p:blipFill>
        <p:spPr bwMode="auto">
          <a:xfrm>
            <a:off x="1763688" y="4149080"/>
            <a:ext cx="668842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" descr="OLIVE"/>
          <p:cNvPicPr>
            <a:picLocks noChangeAspect="1" noChangeArrowheads="1"/>
          </p:cNvPicPr>
          <p:nvPr/>
        </p:nvPicPr>
        <p:blipFill>
          <a:blip r:embed="rId6" cstate="print"/>
          <a:srcRect l="3510" r="51557"/>
          <a:stretch>
            <a:fillRect/>
          </a:stretch>
        </p:blipFill>
        <p:spPr bwMode="auto">
          <a:xfrm>
            <a:off x="5580112" y="4437112"/>
            <a:ext cx="716617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51 - TextBox"/>
          <p:cNvSpPr txBox="1"/>
          <p:nvPr/>
        </p:nvSpPr>
        <p:spPr>
          <a:xfrm>
            <a:off x="395536" y="277480"/>
            <a:ext cx="720080" cy="62478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rtlCol="0" anchor="ctr" anchorCtr="1">
            <a:spAutoFit/>
            <a:scene3d>
              <a:camera prst="orthographicFront">
                <a:rot lat="21299999" lon="0" rev="0"/>
              </a:camera>
              <a:lightRig rig="threePt" dir="t"/>
            </a:scene3d>
          </a:bodyPr>
          <a:lstStyle/>
          <a:p>
            <a:r>
              <a:rPr lang="el-GR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ΕΛ</a:t>
            </a:r>
          </a:p>
          <a:p>
            <a:r>
              <a:rPr lang="el-GR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ΙΑ</a:t>
            </a:r>
          </a:p>
          <a:p>
            <a:endParaRPr lang="el-GR" sz="4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l-GR" sz="4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</a:p>
          <a:p>
            <a:r>
              <a:rPr lang="el-GR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</a:p>
          <a:p>
            <a:r>
              <a:rPr lang="el-GR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</a:p>
          <a:p>
            <a:r>
              <a:rPr lang="el-GR" sz="4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Ι</a:t>
            </a:r>
            <a:endParaRPr lang="el-GR" sz="4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53 - TextBox"/>
          <p:cNvSpPr txBox="1"/>
          <p:nvPr/>
        </p:nvSpPr>
        <p:spPr>
          <a:xfrm>
            <a:off x="8244408" y="332656"/>
            <a:ext cx="432048" cy="29238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Η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Ν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Ι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Κ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Ο</a:t>
            </a:r>
          </a:p>
          <a:p>
            <a:endParaRPr lang="el-GR" sz="24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55 - TextBox"/>
          <p:cNvSpPr txBox="1"/>
          <p:nvPr/>
        </p:nvSpPr>
        <p:spPr>
          <a:xfrm>
            <a:off x="8244408" y="3861048"/>
            <a:ext cx="432048" cy="22467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Ρ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Ο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Ϊ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Ο</a:t>
            </a:r>
          </a:p>
          <a:p>
            <a:r>
              <a:rPr lang="el-GR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Ν</a:t>
            </a:r>
          </a:p>
          <a:p>
            <a:endParaRPr lang="el-GR" sz="2000" dirty="0"/>
          </a:p>
        </p:txBody>
      </p:sp>
      <p:pic>
        <p:nvPicPr>
          <p:cNvPr id="58" name="Picture 5" descr="OLIVE"/>
          <p:cNvPicPr>
            <a:picLocks noChangeAspect="1" noChangeArrowheads="1"/>
          </p:cNvPicPr>
          <p:nvPr/>
        </p:nvPicPr>
        <p:blipFill>
          <a:blip r:embed="rId6" cstate="print"/>
          <a:srcRect l="3510" r="51557"/>
          <a:stretch>
            <a:fillRect/>
          </a:stretch>
        </p:blipFill>
        <p:spPr bwMode="auto">
          <a:xfrm>
            <a:off x="3635896" y="1772816"/>
            <a:ext cx="504056" cy="75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" descr="OLIVE"/>
          <p:cNvPicPr>
            <a:picLocks noChangeAspect="1" noChangeArrowheads="1"/>
          </p:cNvPicPr>
          <p:nvPr/>
        </p:nvPicPr>
        <p:blipFill>
          <a:blip r:embed="rId6" cstate="print"/>
          <a:srcRect l="3510" r="51557"/>
          <a:stretch>
            <a:fillRect/>
          </a:stretch>
        </p:blipFill>
        <p:spPr bwMode="auto">
          <a:xfrm>
            <a:off x="5076056" y="980728"/>
            <a:ext cx="573294" cy="86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" descr="OLIVE"/>
          <p:cNvPicPr>
            <a:picLocks noChangeAspect="1" noChangeArrowheads="1"/>
          </p:cNvPicPr>
          <p:nvPr/>
        </p:nvPicPr>
        <p:blipFill>
          <a:blip r:embed="rId6" cstate="print"/>
          <a:srcRect l="3510" r="51557"/>
          <a:stretch>
            <a:fillRect/>
          </a:stretch>
        </p:blipFill>
        <p:spPr bwMode="auto">
          <a:xfrm>
            <a:off x="398999" y="2852936"/>
            <a:ext cx="716617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7" descr="istockphoto_3622020_ol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941168"/>
            <a:ext cx="538564" cy="5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ΑΘΗΝΑ 2004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052736"/>
            <a:ext cx="3456384" cy="463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14" y="4149080"/>
            <a:ext cx="246545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077072"/>
            <a:ext cx="2138207" cy="244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4" descr="ems2004athe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020272" y="404664"/>
            <a:ext cx="1728192" cy="276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4568" y="2780928"/>
            <a:ext cx="14287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- Εικόνα" descr="Animated Gif Flags (100)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76671"/>
            <a:ext cx="648072" cy="190609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2915816" y="332656"/>
            <a:ext cx="361990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Λάδι και θρησκεία</a:t>
            </a:r>
            <a:endParaRPr lang="el-GR" sz="2800" b="1" dirty="0">
              <a:latin typeface="Bookman Old Style" pitchFamily="18" charset="0"/>
            </a:endParaRPr>
          </a:p>
        </p:txBody>
      </p:sp>
      <p:pic>
        <p:nvPicPr>
          <p:cNvPr id="5" name="Picture 8" descr="kadhli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28902" y="332656"/>
            <a:ext cx="2335586" cy="351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4000" b="4062"/>
          <a:stretch>
            <a:fillRect/>
          </a:stretch>
        </p:blipFill>
        <p:spPr bwMode="auto">
          <a:xfrm>
            <a:off x="2987824" y="1268760"/>
            <a:ext cx="1584176" cy="224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14 - Ομάδα"/>
          <p:cNvGrpSpPr/>
          <p:nvPr/>
        </p:nvGrpSpPr>
        <p:grpSpPr>
          <a:xfrm>
            <a:off x="251520" y="3933056"/>
            <a:ext cx="2682999" cy="2664296"/>
            <a:chOff x="395536" y="4437112"/>
            <a:chExt cx="2466975" cy="184785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4437112"/>
              <a:ext cx="2466975" cy="1847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10 - TextBox"/>
            <p:cNvSpPr txBox="1"/>
            <p:nvPr/>
          </p:nvSpPr>
          <p:spPr>
            <a:xfrm>
              <a:off x="859007" y="5685659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FFC000"/>
                  </a:solidFill>
                  <a:latin typeface="Bookman Old Style" pitchFamily="18" charset="0"/>
                </a:rPr>
                <a:t>καντήλια</a:t>
              </a:r>
              <a:endParaRPr lang="el-GR" b="1" dirty="0">
                <a:solidFill>
                  <a:srgbClr val="FFC000"/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19" name="18 - Ομάδα"/>
          <p:cNvGrpSpPr/>
          <p:nvPr/>
        </p:nvGrpSpPr>
        <p:grpSpPr>
          <a:xfrm>
            <a:off x="179513" y="332656"/>
            <a:ext cx="2664295" cy="3454643"/>
            <a:chOff x="179513" y="332656"/>
            <a:chExt cx="2664295" cy="3454643"/>
          </a:xfrm>
        </p:grpSpPr>
        <p:pic>
          <p:nvPicPr>
            <p:cNvPr id="6" name="Picture 9" descr="bap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179513" y="332656"/>
              <a:ext cx="2664295" cy="33709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11 - TextBox"/>
            <p:cNvSpPr txBox="1"/>
            <p:nvPr/>
          </p:nvSpPr>
          <p:spPr>
            <a:xfrm>
              <a:off x="683568" y="3140968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solidFill>
                    <a:srgbClr val="FFC000"/>
                  </a:solidFill>
                  <a:latin typeface="Bookman Old Style" pitchFamily="18" charset="0"/>
                </a:rPr>
                <a:t>Βάπτιση</a:t>
              </a:r>
            </a:p>
            <a:p>
              <a:endParaRPr lang="el-GR" dirty="0"/>
            </a:p>
          </p:txBody>
        </p:sp>
      </p:grpSp>
      <p:sp>
        <p:nvSpPr>
          <p:cNvPr id="13" name="12 - TextBox"/>
          <p:cNvSpPr txBox="1"/>
          <p:nvPr/>
        </p:nvSpPr>
        <p:spPr>
          <a:xfrm>
            <a:off x="7020272" y="54868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Ευχέλαιο</a:t>
            </a:r>
          </a:p>
          <a:p>
            <a:endParaRPr lang="el-GR" dirty="0"/>
          </a:p>
        </p:txBody>
      </p:sp>
      <p:grpSp>
        <p:nvGrpSpPr>
          <p:cNvPr id="18" name="17 - Ομάδα"/>
          <p:cNvGrpSpPr/>
          <p:nvPr/>
        </p:nvGrpSpPr>
        <p:grpSpPr>
          <a:xfrm>
            <a:off x="6588224" y="4077072"/>
            <a:ext cx="2376264" cy="2518023"/>
            <a:chOff x="6588224" y="4077072"/>
            <a:chExt cx="2376264" cy="251802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88224" y="4077072"/>
              <a:ext cx="2376264" cy="25180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6 - Ορθογώνιο"/>
            <p:cNvSpPr/>
            <p:nvPr/>
          </p:nvSpPr>
          <p:spPr>
            <a:xfrm>
              <a:off x="7164288" y="4221088"/>
              <a:ext cx="1728192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l-GR" dirty="0" smtClean="0"/>
                <a:t> </a:t>
              </a:r>
            </a:p>
            <a:p>
              <a:pPr>
                <a:lnSpc>
                  <a:spcPct val="80000"/>
                </a:lnSpc>
              </a:pPr>
              <a:r>
                <a:rPr lang="el-GR" b="1" dirty="0" smtClean="0">
                  <a:solidFill>
                    <a:srgbClr val="FFC000"/>
                  </a:solidFill>
                  <a:latin typeface="Bookman Old Style" pitchFamily="18" charset="0"/>
                </a:rPr>
                <a:t>Άγιο Μύρο</a:t>
              </a:r>
              <a:endParaRPr lang="el-GR" b="1" dirty="0">
                <a:solidFill>
                  <a:srgbClr val="FFC000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742531"/>
            <a:ext cx="2644747" cy="3070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7" y="1268760"/>
            <a:ext cx="1800200" cy="227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/>
          <a:srcRect l="7485" t="18217" r="10179" b="13471"/>
          <a:stretch>
            <a:fillRect/>
          </a:stretch>
        </p:blipFill>
        <p:spPr bwMode="auto">
          <a:xfrm>
            <a:off x="0" y="6165304"/>
            <a:ext cx="1523931" cy="69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b="20433"/>
          <a:stretch>
            <a:fillRect/>
          </a:stretch>
        </p:blipFill>
        <p:spPr bwMode="auto">
          <a:xfrm>
            <a:off x="4823087" y="2105472"/>
            <a:ext cx="4320913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1805" b="4762"/>
          <a:stretch>
            <a:fillRect/>
          </a:stretch>
        </p:blipFill>
        <p:spPr bwMode="auto">
          <a:xfrm>
            <a:off x="179512" y="188640"/>
            <a:ext cx="4185875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- TextBox"/>
          <p:cNvSpPr txBox="1"/>
          <p:nvPr/>
        </p:nvSpPr>
        <p:spPr>
          <a:xfrm>
            <a:off x="0" y="4797152"/>
            <a:ext cx="6048672" cy="151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«Το βραδάκι επέστρεψε το περιστέρι και κρατούσε ένα φύλλο ελιάς στο στόμα του και κατάλαβε ο Νώε ότι το νερό είχε υποχωρήσει στη στεριά…»</a:t>
            </a:r>
          </a:p>
          <a:p>
            <a:pPr algn="ctr"/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4499992" y="1886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Στην Παλαιά Διαθήκη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3473624" y="548680"/>
            <a:ext cx="5670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είναι το δέντρο της ελπίδας, αλλά και το δέντρο – αγγελιοφόρος του θείου ελέους. Είναι το δέντρο που καταδεικνύει τη γαλήνη.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23572" t="2495" r="7395" b="37625"/>
          <a:stretch>
            <a:fillRect/>
          </a:stretch>
        </p:blipFill>
        <p:spPr bwMode="auto">
          <a:xfrm>
            <a:off x="-3430241" y="272393"/>
            <a:ext cx="2337260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15120" t="14157" r="7391" b="12226"/>
          <a:stretch>
            <a:fillRect/>
          </a:stretch>
        </p:blipFill>
        <p:spPr bwMode="auto">
          <a:xfrm>
            <a:off x="9900592" y="3645024"/>
            <a:ext cx="295232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l="12051" b="10248"/>
          <a:stretch>
            <a:fillRect/>
          </a:stretch>
        </p:blipFill>
        <p:spPr bwMode="auto">
          <a:xfrm>
            <a:off x="5220072" y="3140968"/>
            <a:ext cx="637949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866091" cy="3240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3 - TextBox"/>
          <p:cNvSpPr txBox="1"/>
          <p:nvPr/>
        </p:nvSpPr>
        <p:spPr>
          <a:xfrm>
            <a:off x="2267744" y="558924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Λιομάζωμα στη Λέσβο (1933), Θεόφιλος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2051720" y="385500"/>
            <a:ext cx="5253361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Η ελιά στη σύγχρονη τέχνη</a:t>
            </a:r>
            <a:endParaRPr lang="el-GR" sz="28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FFC000"/>
                </a:solidFill>
                <a:latin typeface="Bookman Old Style" pitchFamily="18" charset="0"/>
              </a:rPr>
              <a:t>Θεόφιλος το μάζεμα της ελιάς</a:t>
            </a:r>
            <a:endParaRPr lang="el-GR" sz="28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4664"/>
            <a:ext cx="3888432" cy="5184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52292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Ελαιώνας στο Bόλο, </a:t>
            </a:r>
            <a:r>
              <a:rPr lang="el-GR" sz="1800" b="1" dirty="0">
                <a:solidFill>
                  <a:srgbClr val="FFC000"/>
                </a:solidFill>
                <a:latin typeface="Bookman Old Style" pitchFamily="18" charset="0"/>
              </a:rPr>
              <a:t>1934. Ελαιογραφία του Πολύκλειτου Pέγκου.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76672"/>
            <a:ext cx="4187155" cy="46776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«</a:t>
            </a:r>
            <a:r>
              <a:rPr lang="el-GR" sz="1800" b="1" i="1" dirty="0" smtClean="0">
                <a:solidFill>
                  <a:srgbClr val="FFC000"/>
                </a:solidFill>
                <a:latin typeface="Bookman Old Style" pitchFamily="18" charset="0"/>
              </a:rPr>
              <a:t>Τοπίο </a:t>
            </a:r>
            <a:r>
              <a:rPr lang="el-GR" sz="1800" b="1" i="1" dirty="0">
                <a:solidFill>
                  <a:srgbClr val="FFC000"/>
                </a:solidFill>
                <a:latin typeface="Bookman Old Style" pitchFamily="18" charset="0"/>
              </a:rPr>
              <a:t>με ελιά», πίνακας του Γιάννη </a:t>
            </a:r>
            <a:r>
              <a:rPr lang="el-GR" sz="1800" b="1" i="1" dirty="0" err="1">
                <a:solidFill>
                  <a:srgbClr val="FFC000"/>
                </a:solidFill>
                <a:latin typeface="Bookman Old Style" pitchFamily="18" charset="0"/>
              </a:rPr>
              <a:t>Mηταράκη</a:t>
            </a:r>
            <a:r>
              <a:rPr lang="el-GR" sz="1800" b="1" i="1" dirty="0">
                <a:solidFill>
                  <a:srgbClr val="FFC000"/>
                </a:solidFill>
                <a:latin typeface="Bookman Old Style" pitchFamily="18" charset="0"/>
              </a:rPr>
              <a:t> ,1937.</a:t>
            </a:r>
            <a:endParaRPr lang="el-GR" sz="18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20688"/>
            <a:ext cx="5400600" cy="4598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9024" y="5373216"/>
            <a:ext cx="8784976" cy="1143000"/>
          </a:xfrm>
        </p:spPr>
        <p:txBody>
          <a:bodyPr>
            <a:noAutofit/>
          </a:bodyPr>
          <a:lstStyle/>
          <a:p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Νίκος Ζερβός, Ελιές, 1975, ελαιογραφία,</a:t>
            </a:r>
            <a:b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συλλογή Επτανησιακής</a:t>
            </a:r>
            <a:b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Ζωγραφικής (16ος-20ος αι.),</a:t>
            </a:r>
            <a:b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 Πινακοθήκη Δήμου Κερκυραίων, </a:t>
            </a:r>
            <a:b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Παλαιά Ανάκτορα.</a:t>
            </a:r>
            <a:endParaRPr lang="el-GR" sz="18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76672"/>
            <a:ext cx="6144379" cy="45365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i="1" dirty="0">
                <a:solidFill>
                  <a:srgbClr val="FFC000"/>
                </a:solidFill>
                <a:latin typeface="Bookman Old Style" pitchFamily="18" charset="0"/>
              </a:rPr>
              <a:t>Η ελιά, Δημήτρης </a:t>
            </a:r>
            <a:r>
              <a:rPr lang="el-GR" sz="1800" b="1" i="1" dirty="0" err="1">
                <a:solidFill>
                  <a:srgbClr val="FFC000"/>
                </a:solidFill>
                <a:latin typeface="Bookman Old Style" pitchFamily="18" charset="0"/>
              </a:rPr>
              <a:t>Καραπιπέρης</a:t>
            </a:r>
            <a:endParaRPr lang="el-GR" sz="18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04664"/>
            <a:ext cx="4104456" cy="556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3568" y="57150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«Ελιές», Βικτώρια </a:t>
            </a:r>
            <a:r>
              <a:rPr lang="el-GR" sz="1800" b="1" dirty="0" err="1" smtClean="0">
                <a:solidFill>
                  <a:srgbClr val="FFC000"/>
                </a:solidFill>
                <a:latin typeface="Bookman Old Style" pitchFamily="18" charset="0"/>
              </a:rPr>
              <a:t>Κουσίδου</a:t>
            </a:r>
            <a:endParaRPr lang="el-GR" sz="18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079" b="13925"/>
          <a:stretch>
            <a:fillRect/>
          </a:stretch>
        </p:blipFill>
        <p:spPr bwMode="auto">
          <a:xfrm>
            <a:off x="1244883" y="565162"/>
            <a:ext cx="6795535" cy="4824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915816" y="130622"/>
            <a:ext cx="3250704" cy="56207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l-GR" sz="2800" b="1" dirty="0" smtClean="0">
                <a:latin typeface="Bookman Old Style" pitchFamily="18" charset="0"/>
              </a:rPr>
              <a:t>ΕΛΑΙΩΝΑΣ</a:t>
            </a:r>
            <a:endParaRPr lang="el-GR" sz="2800" b="1" dirty="0">
              <a:latin typeface="Bookman Old Style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4001" y="4365104"/>
            <a:ext cx="4624503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4572000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 cstate="print"/>
          <a:srcRect b="9336"/>
          <a:stretch>
            <a:fillRect/>
          </a:stretch>
        </p:blipFill>
        <p:spPr bwMode="auto">
          <a:xfrm>
            <a:off x="4572000" y="980729"/>
            <a:ext cx="4572000" cy="3364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430512475_f13f6fbe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1052736"/>
            <a:ext cx="4572000" cy="3225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124744"/>
            <a:ext cx="936104" cy="79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Έργο του Πέτρου Ζουμπουλάκ</a:t>
            </a:r>
            <a:r>
              <a:rPr lang="el-GR" sz="1800" b="1" dirty="0">
                <a:solidFill>
                  <a:srgbClr val="FFC000"/>
                </a:solidFill>
                <a:latin typeface="Bookman Old Style" pitchFamily="18" charset="0"/>
              </a:rPr>
              <a:t>η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6354931" cy="52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76672"/>
            <a:ext cx="4392488" cy="5835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2 - Ορθογώνιο"/>
          <p:cNvSpPr/>
          <p:nvPr/>
        </p:nvSpPr>
        <p:spPr>
          <a:xfrm>
            <a:off x="2902091" y="6381328"/>
            <a:ext cx="3974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Έργο του Πέτρου Ζουμπουλάκη</a:t>
            </a:r>
            <a:endParaRPr lang="el-GR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«Ελιά»,  </a:t>
            </a:r>
            <a:r>
              <a:rPr lang="en-US" sz="1800" b="1" dirty="0">
                <a:solidFill>
                  <a:srgbClr val="FFC000"/>
                </a:solidFill>
                <a:latin typeface="Bookman Old Style" pitchFamily="18" charset="0"/>
              </a:rPr>
              <a:t>Yvonne </a:t>
            </a:r>
            <a:r>
              <a:rPr lang="en-US" sz="1800" b="1" dirty="0" err="1">
                <a:solidFill>
                  <a:srgbClr val="FFC000"/>
                </a:solidFill>
                <a:latin typeface="Bookman Old Style" pitchFamily="18" charset="0"/>
              </a:rPr>
              <a:t>Ayoub</a:t>
            </a:r>
            <a:endParaRPr lang="el-GR" sz="18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2656"/>
            <a:ext cx="4392488" cy="56520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«Ελιές </a:t>
            </a:r>
            <a:r>
              <a:rPr lang="el-GR" sz="1800" b="1" dirty="0">
                <a:solidFill>
                  <a:srgbClr val="FFC000"/>
                </a:solidFill>
                <a:latin typeface="Bookman Old Style" pitchFamily="18" charset="0"/>
              </a:rPr>
              <a:t>με κίτρινο ουρανό και </a:t>
            </a:r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ήλιο», </a:t>
            </a:r>
            <a:r>
              <a:rPr lang="el-GR" sz="1800" b="1" dirty="0">
                <a:solidFill>
                  <a:srgbClr val="FFC000"/>
                </a:solidFill>
                <a:latin typeface="Bookman Old Style" pitchFamily="18" charset="0"/>
              </a:rPr>
              <a:t>Βίνσεντ Βαν Γκογκ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76672"/>
            <a:ext cx="6408712" cy="51590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04975" y="1484784"/>
            <a:ext cx="17049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/>
            </a:r>
            <a:b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«Ελιές»</a:t>
            </a:r>
            <a:endParaRPr lang="el-GR" sz="18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92696"/>
            <a:ext cx="6414053" cy="53279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6 - TextBox"/>
          <p:cNvSpPr txBox="1"/>
          <p:nvPr/>
        </p:nvSpPr>
        <p:spPr>
          <a:xfrm>
            <a:off x="2915816" y="1886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 Βίνσεντ Βαν Γκογκ</a:t>
            </a:r>
            <a:endParaRPr lang="el-GR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3568" y="57150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«Ο ελαιώνας»</a:t>
            </a:r>
            <a:endParaRPr lang="el-GR" sz="18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48680"/>
            <a:ext cx="6648672" cy="53012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«Το λιοστάσι»</a:t>
            </a:r>
            <a:endParaRPr lang="el-GR" sz="18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3623628" cy="2808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3625" y="908720"/>
            <a:ext cx="3706847" cy="2880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293096"/>
            <a:ext cx="4135845" cy="2304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312368" cy="47648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4094" y="836712"/>
            <a:ext cx="3416009" cy="4752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5 - Ορθογώνιο"/>
          <p:cNvSpPr/>
          <p:nvPr/>
        </p:nvSpPr>
        <p:spPr>
          <a:xfrm>
            <a:off x="3563888" y="188640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«Το λιοστάσι»</a:t>
            </a:r>
            <a:endParaRPr lang="el-GR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3568" y="5715000"/>
            <a:ext cx="8229600" cy="1143000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«Ελιά», Γιώργος Σταθόπουλος </a:t>
            </a:r>
            <a:b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endParaRPr lang="el-GR" sz="18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32656"/>
            <a:ext cx="5472608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6408712"/>
          </a:xfrm>
          <a:scene3d>
            <a:camera prst="orthographicFront">
              <a:rot lat="300000" lon="0" rev="0"/>
            </a:camera>
            <a:lightRig rig="threePt" dir="t"/>
          </a:scene3d>
        </p:spPr>
        <p:txBody>
          <a:bodyPr>
            <a:noAutofit/>
          </a:bodyPr>
          <a:lstStyle/>
          <a:p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Κ</a:t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Λ</a:t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Α</a:t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Δ</a:t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Ι</a:t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Α</a:t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/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/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/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 Ε</a:t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Λ</a:t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Ι</a:t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Α</a:t>
            </a:r>
            <a:b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Σ</a:t>
            </a:r>
            <a:endParaRPr lang="el-GR" sz="2000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589" t="3814" r="14202" b="2317"/>
          <a:stretch>
            <a:fillRect/>
          </a:stretch>
        </p:blipFill>
        <p:spPr bwMode="auto">
          <a:xfrm>
            <a:off x="467544" y="476672"/>
            <a:ext cx="2880320" cy="292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7377" t="3244" r="13038"/>
          <a:stretch>
            <a:fillRect/>
          </a:stretch>
        </p:blipFill>
        <p:spPr bwMode="auto">
          <a:xfrm>
            <a:off x="6084168" y="260648"/>
            <a:ext cx="2664296" cy="285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3780" t="9333" r="6433" b="9779"/>
          <a:stretch>
            <a:fillRect/>
          </a:stretch>
        </p:blipFill>
        <p:spPr bwMode="auto">
          <a:xfrm>
            <a:off x="251520" y="4221088"/>
            <a:ext cx="355246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429000"/>
            <a:ext cx="295232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2771800" y="260648"/>
            <a:ext cx="374333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ΠΕΡΙΓΡΑΦΗ ΕΛΙΑΣ</a:t>
            </a:r>
            <a:endParaRPr lang="el-GR" sz="2800" b="1" dirty="0">
              <a:latin typeface="Bookman Old Style" pitchFamily="18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-180528" y="5263982"/>
            <a:ext cx="3779912" cy="1837426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l-GR" dirty="0" smtClean="0">
              <a:latin typeface="Bookman Old Style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el-GR" b="1" dirty="0" smtClean="0">
                <a:solidFill>
                  <a:srgbClr val="FFFF00"/>
                </a:solidFill>
                <a:latin typeface="Bookman Old Style" pitchFamily="18" charset="0"/>
              </a:rPr>
              <a:t>Φύλλα: </a:t>
            </a:r>
          </a:p>
          <a:p>
            <a:pPr algn="ctr">
              <a:lnSpc>
                <a:spcPct val="90000"/>
              </a:lnSpc>
            </a:pPr>
            <a:r>
              <a:rPr lang="el-GR" b="1" dirty="0" smtClean="0">
                <a:solidFill>
                  <a:srgbClr val="FFFF00"/>
                </a:solidFill>
                <a:latin typeface="Bookman Old Style" pitchFamily="18" charset="0"/>
              </a:rPr>
              <a:t>μακρόστενα, λογχοειδή και δερματώδη, σκουροπράσινα επάνω και ασημένια από κάτω</a:t>
            </a:r>
          </a:p>
          <a:p>
            <a:pPr>
              <a:lnSpc>
                <a:spcPct val="90000"/>
              </a:lnSpc>
            </a:pPr>
            <a:endParaRPr lang="el-GR" b="1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356992"/>
            <a:ext cx="2550859" cy="184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052736"/>
            <a:ext cx="259228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140968"/>
            <a:ext cx="2843808" cy="2132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410" y="1052736"/>
            <a:ext cx="2825422" cy="2025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18 - TextBox"/>
          <p:cNvSpPr txBox="1"/>
          <p:nvPr/>
        </p:nvSpPr>
        <p:spPr>
          <a:xfrm>
            <a:off x="3635896" y="5535640"/>
            <a:ext cx="2592288" cy="3416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b="1" dirty="0" smtClean="0">
                <a:solidFill>
                  <a:srgbClr val="FFFF00"/>
                </a:solidFill>
                <a:latin typeface="Bookman Old Style" pitchFamily="18" charset="0"/>
              </a:rPr>
              <a:t>Αειθαλές δέντρο</a:t>
            </a:r>
          </a:p>
        </p:txBody>
      </p:sp>
      <p:sp>
        <p:nvSpPr>
          <p:cNvPr id="22" name="21 - TextBox"/>
          <p:cNvSpPr txBox="1"/>
          <p:nvPr/>
        </p:nvSpPr>
        <p:spPr>
          <a:xfrm>
            <a:off x="6839744" y="5517232"/>
            <a:ext cx="2304256" cy="341632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b="1" dirty="0" smtClean="0">
                <a:solidFill>
                  <a:srgbClr val="FFFF00"/>
                </a:solidFill>
                <a:latin typeface="Bookman Old Style" pitchFamily="18" charset="0"/>
              </a:rPr>
              <a:t>Άνθη </a:t>
            </a:r>
            <a:r>
              <a:rPr lang="el-GR" b="1" dirty="0" err="1" smtClean="0">
                <a:solidFill>
                  <a:srgbClr val="FFFF00"/>
                </a:solidFill>
                <a:latin typeface="Bookman Old Style" pitchFamily="18" charset="0"/>
              </a:rPr>
              <a:t>λευκωπά</a:t>
            </a:r>
            <a:endParaRPr lang="el-GR" b="1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052736"/>
            <a:ext cx="3024336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183981"/>
            <a:ext cx="3384376" cy="17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251520" y="188640"/>
            <a:ext cx="8676456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latin typeface="Bookman Old Style" pitchFamily="18" charset="0"/>
              </a:rPr>
              <a:t>Ελιά και  λάδι στη λαϊκή παράδοση και σοφία</a:t>
            </a:r>
            <a:endParaRPr lang="el-GR" sz="2800" b="1" dirty="0">
              <a:latin typeface="Bookman Old Style" pitchFamily="18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611560" y="1484784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b="1" i="1" dirty="0" smtClean="0">
                <a:latin typeface="Bookman Old Style" pitchFamily="18" charset="0"/>
              </a:rPr>
              <a:t>Μου 'βγαλε το λάδι</a:t>
            </a:r>
            <a:r>
              <a:rPr lang="el-GR" b="1" dirty="0" smtClean="0">
                <a:latin typeface="Bookman Old Style" pitchFamily="18" charset="0"/>
              </a:rPr>
              <a:t>. </a:t>
            </a:r>
          </a:p>
          <a:p>
            <a:endParaRPr lang="el-GR" b="1" dirty="0" smtClean="0">
              <a:latin typeface="Bookman Old Styl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l-GR" b="1" i="1" dirty="0" smtClean="0">
                <a:latin typeface="Bookman Old Style" pitchFamily="18" charset="0"/>
              </a:rPr>
              <a:t> Ρίχνει λάδι στη φωτιά</a:t>
            </a:r>
            <a:r>
              <a:rPr lang="el-GR" b="1" dirty="0" smtClean="0">
                <a:latin typeface="Bookman Old Style" pitchFamily="18" charset="0"/>
              </a:rPr>
              <a:t>.</a:t>
            </a:r>
          </a:p>
          <a:p>
            <a:r>
              <a:rPr lang="el-GR" b="1" dirty="0" smtClean="0">
                <a:latin typeface="Bookman Old Style" pitchFamily="18" charset="0"/>
              </a:rPr>
              <a:t> </a:t>
            </a:r>
            <a:endParaRPr lang="el-GR" b="1" i="1" dirty="0" smtClean="0">
              <a:latin typeface="Bookman Old Styl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l-GR" b="1" i="1" dirty="0" smtClean="0">
                <a:latin typeface="Bookman Old Style" pitchFamily="18" charset="0"/>
              </a:rPr>
              <a:t> Το λάδι και η αλήθεια</a:t>
            </a:r>
            <a:endParaRPr lang="en-US" b="1" i="1" dirty="0" smtClean="0">
              <a:latin typeface="Bookman Old Style" pitchFamily="18" charset="0"/>
            </a:endParaRPr>
          </a:p>
          <a:p>
            <a:r>
              <a:rPr lang="el-GR" b="1" i="1" dirty="0" smtClean="0">
                <a:latin typeface="Bookman Old Style" pitchFamily="18" charset="0"/>
              </a:rPr>
              <a:t> πάντα βγαίνουν από πάνω</a:t>
            </a:r>
            <a:r>
              <a:rPr lang="el-GR" b="1" dirty="0" smtClean="0">
                <a:latin typeface="Bookman Old Style" pitchFamily="18" charset="0"/>
              </a:rPr>
              <a:t>.</a:t>
            </a:r>
          </a:p>
          <a:p>
            <a:pPr>
              <a:buFont typeface="Wingdings" pitchFamily="2" charset="2"/>
              <a:buNone/>
            </a:pPr>
            <a:r>
              <a:rPr lang="el-GR" b="1" dirty="0" smtClean="0">
                <a:latin typeface="Bookman Old Style" pitchFamily="18" charset="0"/>
              </a:rPr>
              <a:t>     </a:t>
            </a:r>
            <a:endParaRPr lang="el-GR" b="1" dirty="0">
              <a:latin typeface="Bookman Old Style" pitchFamily="18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0" y="4904581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b="1" dirty="0" smtClean="0">
                <a:latin typeface="Bookman Old Style" pitchFamily="18" charset="0"/>
              </a:rPr>
              <a:t>Καλή ώρα </a:t>
            </a:r>
            <a:r>
              <a:rPr lang="el-GR" b="1" dirty="0" err="1" smtClean="0">
                <a:latin typeface="Bookman Old Style" pitchFamily="18" charset="0"/>
              </a:rPr>
              <a:t>να΄</a:t>
            </a:r>
            <a:r>
              <a:rPr lang="el-GR" b="1" dirty="0" smtClean="0">
                <a:latin typeface="Bookman Old Style" pitchFamily="18" charset="0"/>
              </a:rPr>
              <a:t> χουνε οι ελιές</a:t>
            </a:r>
          </a:p>
          <a:p>
            <a:pPr algn="ctr"/>
            <a:r>
              <a:rPr lang="el-GR" b="1" dirty="0" smtClean="0">
                <a:latin typeface="Bookman Old Style" pitchFamily="18" charset="0"/>
              </a:rPr>
              <a:t>που κάνουνε το λάδι</a:t>
            </a:r>
          </a:p>
          <a:p>
            <a:pPr algn="ctr"/>
            <a:r>
              <a:rPr lang="el-GR" b="1" dirty="0" smtClean="0">
                <a:latin typeface="Bookman Old Style" pitchFamily="18" charset="0"/>
              </a:rPr>
              <a:t>και φέγγει της αγάπης μου</a:t>
            </a:r>
          </a:p>
          <a:p>
            <a:pPr algn="ctr"/>
            <a:r>
              <a:rPr lang="el-GR" b="1" dirty="0" smtClean="0">
                <a:latin typeface="Bookman Old Style" pitchFamily="18" charset="0"/>
              </a:rPr>
              <a:t>να προβατεί το βράδυ</a:t>
            </a:r>
          </a:p>
          <a:p>
            <a:pPr algn="ctr"/>
            <a:endParaRPr lang="el-GR" b="1" dirty="0" smtClean="0">
              <a:latin typeface="Bookman Old Style" pitchFamily="18" charset="0"/>
            </a:endParaRPr>
          </a:p>
          <a:p>
            <a:pPr algn="ctr"/>
            <a:r>
              <a:rPr lang="el-GR" sz="1400" b="1" i="1" dirty="0" smtClean="0">
                <a:latin typeface="Bookman Old Style" pitchFamily="18" charset="0"/>
              </a:rPr>
              <a:t>Παραδοσιακό κερυρκυραϊκό τραγούδι</a:t>
            </a:r>
            <a:endParaRPr lang="el-GR" sz="1400" b="1" i="1" dirty="0">
              <a:latin typeface="Bookman Old Style" pitchFamily="18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1763688" y="836712"/>
            <a:ext cx="64087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C000"/>
                </a:solidFill>
                <a:latin typeface="Bookman Old Style" pitchFamily="18" charset="0"/>
              </a:rPr>
              <a:t>γνωμικά, παροιμίες – παροιμιώδεις φράσεις</a:t>
            </a:r>
          </a:p>
          <a:p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4932040" y="4905161"/>
            <a:ext cx="42119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l-GR" b="1" i="1" dirty="0" smtClean="0">
                <a:latin typeface="Bookman Old Style" pitchFamily="18" charset="0"/>
              </a:rPr>
              <a:t>Που τρώει λάδι και ψωμί ή λαδωτό πιτάρι, δεν τον επιάνου οι σαϊτιές του χαρομακελάρη</a:t>
            </a:r>
          </a:p>
          <a:p>
            <a:pPr algn="ctr">
              <a:buFont typeface="Wingdings" pitchFamily="2" charset="2"/>
              <a:buNone/>
            </a:pPr>
            <a:r>
              <a:rPr lang="el-GR" b="1" dirty="0" smtClean="0">
                <a:latin typeface="Bookman Old Style" pitchFamily="18" charset="0"/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el-GR" sz="1400" b="1" i="1" dirty="0" smtClean="0">
              <a:latin typeface="Bookman Old Style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el-GR" sz="1400" b="1" i="1" dirty="0" smtClean="0">
                <a:latin typeface="Bookman Old Style" pitchFamily="18" charset="0"/>
              </a:rPr>
              <a:t>Κρητική μαντινάδα</a:t>
            </a:r>
          </a:p>
          <a:p>
            <a:pPr algn="ctr"/>
            <a:endParaRPr lang="el-GR" dirty="0"/>
          </a:p>
        </p:txBody>
      </p:sp>
      <p:sp>
        <p:nvSpPr>
          <p:cNvPr id="9" name="8 - Ορθογώνιο"/>
          <p:cNvSpPr/>
          <p:nvPr/>
        </p:nvSpPr>
        <p:spPr>
          <a:xfrm>
            <a:off x="4572000" y="1581180"/>
            <a:ext cx="4572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b="1" dirty="0" smtClean="0">
                <a:latin typeface="Bookman Old Style" pitchFamily="18" charset="0"/>
              </a:rPr>
              <a:t>Λέει η ελιά στον αφέντη της:</a:t>
            </a:r>
          </a:p>
          <a:p>
            <a:pPr algn="ctr"/>
            <a:r>
              <a:rPr lang="el-GR" b="1" dirty="0" smtClean="0">
                <a:latin typeface="Bookman Old Style" pitchFamily="18" charset="0"/>
              </a:rPr>
              <a:t>"Φρόντισε με να σε θρέψω.</a:t>
            </a:r>
          </a:p>
          <a:p>
            <a:pPr algn="ctr"/>
            <a:r>
              <a:rPr lang="el-GR" b="1" dirty="0" smtClean="0">
                <a:latin typeface="Bookman Old Style" pitchFamily="18" charset="0"/>
              </a:rPr>
              <a:t>Πότισε με να σε πλουτίσω«</a:t>
            </a:r>
          </a:p>
          <a:p>
            <a:pPr algn="ctr"/>
            <a:endParaRPr lang="el-GR" b="1" dirty="0" smtClean="0">
              <a:latin typeface="Bookman Old Style" pitchFamily="18" charset="0"/>
            </a:endParaRPr>
          </a:p>
          <a:p>
            <a:pPr algn="ctr"/>
            <a:r>
              <a:rPr lang="el-GR" sz="1400" b="1" i="1" dirty="0" smtClean="0">
                <a:latin typeface="Bookman Old Style" pitchFamily="18" charset="0"/>
              </a:rPr>
              <a:t>( παροιμία από τη Μεσόγειο ) </a:t>
            </a:r>
            <a:endParaRPr lang="el-GR" sz="14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3113688" y="188640"/>
            <a:ext cx="3762568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Ελιά και διατροφή </a:t>
            </a:r>
            <a:endParaRPr lang="el-GR" sz="2800" b="1" dirty="0">
              <a:latin typeface="Bookman Old Style" pitchFamily="18" charset="0"/>
            </a:endParaRPr>
          </a:p>
        </p:txBody>
      </p:sp>
      <p:pic>
        <p:nvPicPr>
          <p:cNvPr id="5" name="Picture 4" descr="blauelproducts-olivesK102"/>
          <p:cNvPicPr>
            <a:picLocks noChangeAspect="1" noChangeArrowheads="1"/>
          </p:cNvPicPr>
          <p:nvPr/>
        </p:nvPicPr>
        <p:blipFill>
          <a:blip r:embed="rId2" cstate="print"/>
          <a:srcRect l="9337" t="7467" r="15968" b="2932"/>
          <a:stretch>
            <a:fillRect/>
          </a:stretch>
        </p:blipFill>
        <p:spPr>
          <a:xfrm>
            <a:off x="2915816" y="1124744"/>
            <a:ext cx="288032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OLIVE"/>
          <p:cNvPicPr>
            <a:picLocks noChangeAspect="1" noChangeArrowheads="1"/>
          </p:cNvPicPr>
          <p:nvPr/>
        </p:nvPicPr>
        <p:blipFill>
          <a:blip r:embed="rId3" cstate="print"/>
          <a:srcRect l="3510" r="1731"/>
          <a:stretch>
            <a:fillRect/>
          </a:stretch>
        </p:blipFill>
        <p:spPr bwMode="auto">
          <a:xfrm>
            <a:off x="5148064" y="3933056"/>
            <a:ext cx="3888432" cy="277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Elia-Polt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05064"/>
            <a:ext cx="259228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glyko_elia"/>
          <p:cNvPicPr>
            <a:picLocks noChangeAspect="1" noChangeArrowheads="1"/>
          </p:cNvPicPr>
          <p:nvPr/>
        </p:nvPicPr>
        <p:blipFill>
          <a:blip r:embed="rId5" cstate="print"/>
          <a:srcRect l="9010" r="9898"/>
          <a:stretch>
            <a:fillRect/>
          </a:stretch>
        </p:blipFill>
        <p:spPr bwMode="auto">
          <a:xfrm>
            <a:off x="5940152" y="1124744"/>
            <a:ext cx="3096344" cy="266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elie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 t="2220" b="8970"/>
          <a:stretch>
            <a:fillRect/>
          </a:stretch>
        </p:blipFill>
        <p:spPr>
          <a:xfrm>
            <a:off x="2771800" y="3977680"/>
            <a:ext cx="2300288" cy="269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79512" y="332656"/>
            <a:ext cx="266429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 l="27750" r="51818"/>
          <a:stretch>
            <a:fillRect/>
          </a:stretch>
        </p:blipFill>
        <p:spPr bwMode="auto">
          <a:xfrm>
            <a:off x="2267744" y="4149080"/>
            <a:ext cx="39284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535" t="15303" r="7071" b="14301"/>
          <a:stretch>
            <a:fillRect/>
          </a:stretch>
        </p:blipFill>
        <p:spPr bwMode="auto">
          <a:xfrm>
            <a:off x="251519" y="2204864"/>
            <a:ext cx="2629857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348880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204864"/>
            <a:ext cx="2190750" cy="164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 l="1643" t="8725"/>
          <a:stretch>
            <a:fillRect/>
          </a:stretch>
        </p:blipFill>
        <p:spPr bwMode="auto">
          <a:xfrm>
            <a:off x="251520" y="4221088"/>
            <a:ext cx="3240360" cy="230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980728"/>
            <a:ext cx="3810000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149080"/>
            <a:ext cx="3318129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- Τίτλος"/>
          <p:cNvSpPr>
            <a:spLocks noGrp="1"/>
          </p:cNvSpPr>
          <p:nvPr>
            <p:ph type="title"/>
          </p:nvPr>
        </p:nvSpPr>
        <p:spPr>
          <a:xfrm>
            <a:off x="2339752" y="404664"/>
            <a:ext cx="4752528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Η οικογένεια της ελιάς</a:t>
            </a:r>
            <a:endParaRPr lang="el-GR" sz="28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683568" y="260648"/>
            <a:ext cx="7920880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Προϊόντα περιποίησης - καλλυντικά</a:t>
            </a:r>
            <a:endParaRPr lang="el-GR" sz="2800" b="1" dirty="0">
              <a:latin typeface="Bookman Old Style" pitchFamily="18" charset="0"/>
            </a:endParaRPr>
          </a:p>
        </p:txBody>
      </p:sp>
      <p:pic>
        <p:nvPicPr>
          <p:cNvPr id="5" name="Picture 8" descr="naturalsoa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836712"/>
            <a:ext cx="2880320" cy="3244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aromatherapy_facescrub_olive-levander"/>
          <p:cNvPicPr>
            <a:picLocks noChangeAspect="1" noChangeArrowheads="1"/>
          </p:cNvPicPr>
          <p:nvPr/>
        </p:nvPicPr>
        <p:blipFill>
          <a:blip r:embed="rId3" cstate="print"/>
          <a:srcRect l="23362" t="5189" r="24075" b="6605"/>
          <a:stretch>
            <a:fillRect/>
          </a:stretch>
        </p:blipFill>
        <p:spPr>
          <a:xfrm>
            <a:off x="5868144" y="1052736"/>
            <a:ext cx="2160240" cy="272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0" descr="key-visual"/>
          <p:cNvPicPr>
            <a:picLocks noChangeAspect="1" noChangeArrowheads="1"/>
          </p:cNvPicPr>
          <p:nvPr/>
        </p:nvPicPr>
        <p:blipFill>
          <a:blip r:embed="rId4" cstate="print"/>
          <a:srcRect r="1607"/>
          <a:stretch>
            <a:fillRect/>
          </a:stretch>
        </p:blipFill>
        <p:spPr>
          <a:xfrm>
            <a:off x="539552" y="4221088"/>
            <a:ext cx="3816424" cy="234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 descr="bobyLot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580112" y="4077072"/>
            <a:ext cx="3139182" cy="251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περιβαλλοντικό πρόγραμμα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pic>
        <p:nvPicPr>
          <p:cNvPr id="4" name="περιβαλλοντικό πρόγραμμα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8796471" cy="659735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4221088"/>
            <a:ext cx="8229600" cy="2880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Καρποί:</a:t>
            </a:r>
            <a:r>
              <a:rPr lang="en-US" sz="1800" b="1" dirty="0" smtClean="0">
                <a:solidFill>
                  <a:srgbClr val="FFC000"/>
                </a:solidFill>
                <a:latin typeface="Bookman Old Style" pitchFamily="18" charset="0"/>
              </a:rPr>
              <a:t/>
            </a:r>
            <a:br>
              <a:rPr lang="en-US" sz="18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  <a:t>  ωοειδείς, ελλειψοειδείς ή στρογγυλοί, με επιδερμίδα αρχικά πράσινη, που γίνεται κοκκινωπή ως μελανή κατά την ωρίμανση</a:t>
            </a:r>
            <a:br>
              <a:rPr lang="el-GR" sz="1800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r>
              <a:rPr lang="el-GR" sz="1800" b="1" dirty="0" smtClean="0">
                <a:latin typeface="Bookman Old Style" pitchFamily="18" charset="0"/>
              </a:rPr>
              <a:t/>
            </a:r>
            <a:br>
              <a:rPr lang="el-GR" sz="1800" b="1" dirty="0" smtClean="0">
                <a:latin typeface="Bookman Old Style" pitchFamily="18" charset="0"/>
              </a:rPr>
            </a:br>
            <a:r>
              <a:rPr lang="en-US" sz="1800" b="1" dirty="0" smtClean="0">
                <a:latin typeface="Bookman Old Style" pitchFamily="18" charset="0"/>
              </a:rPr>
              <a:t/>
            </a:r>
            <a:br>
              <a:rPr lang="en-US" sz="1800" b="1" dirty="0" smtClean="0">
                <a:latin typeface="Bookman Old Style" pitchFamily="18" charset="0"/>
              </a:rPr>
            </a:br>
            <a:r>
              <a:rPr lang="en-US" sz="1800" b="1" dirty="0" smtClean="0">
                <a:latin typeface="Bookman Old Style" pitchFamily="18" charset="0"/>
              </a:rPr>
              <a:t/>
            </a:r>
            <a:br>
              <a:rPr lang="en-US" sz="1800" b="1" dirty="0" smtClean="0">
                <a:latin typeface="Bookman Old Style" pitchFamily="18" charset="0"/>
              </a:rPr>
            </a:br>
            <a:r>
              <a:rPr lang="en-US" sz="1800" b="1" dirty="0" smtClean="0">
                <a:latin typeface="Bookman Old Style" pitchFamily="18" charset="0"/>
              </a:rPr>
              <a:t/>
            </a:r>
            <a:br>
              <a:rPr lang="en-US" sz="1800" b="1" dirty="0" smtClean="0">
                <a:latin typeface="Bookman Old Style" pitchFamily="18" charset="0"/>
              </a:rPr>
            </a:br>
            <a:r>
              <a:rPr lang="en-US" sz="1800" b="1" dirty="0" smtClean="0">
                <a:latin typeface="Bookman Old Style" pitchFamily="18" charset="0"/>
              </a:rPr>
              <a:t/>
            </a:r>
            <a:br>
              <a:rPr lang="en-US" sz="1800" b="1" dirty="0" smtClean="0">
                <a:latin typeface="Bookman Old Style" pitchFamily="18" charset="0"/>
              </a:rPr>
            </a:br>
            <a:endParaRPr lang="el-GR" sz="1800" b="1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221088"/>
            <a:ext cx="2220838" cy="2097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293175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32656"/>
            <a:ext cx="298782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32656"/>
            <a:ext cx="237626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221088"/>
            <a:ext cx="2688298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9 - TextBox"/>
          <p:cNvSpPr txBox="1"/>
          <p:nvPr/>
        </p:nvSpPr>
        <p:spPr>
          <a:xfrm>
            <a:off x="3131840" y="501317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Πυρήνας ή ενδοκάρπιο</a:t>
            </a:r>
            <a:b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</a:br>
            <a:endParaRPr lang="el-GR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4568" y="1196752"/>
            <a:ext cx="310114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1043608" y="260648"/>
            <a:ext cx="7332457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Οικολογικές απαιτήσεις - καλλιέργεια</a:t>
            </a:r>
            <a:endParaRPr lang="el-GR" sz="2800" b="1" dirty="0">
              <a:latin typeface="Bookman Old Style" pitchFamily="18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2483768" y="4941168"/>
            <a:ext cx="3960440" cy="1477328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εύκρατο κλίμα (μέτριες τιμές θερμοκρασίας και υγρασίας)</a:t>
            </a:r>
            <a:endParaRPr lang="en-US" b="1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endParaRPr lang="el-GR" b="1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έδαφος αμμοπηλώδες, που αποστραγγίζεται καλά  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653136"/>
            <a:ext cx="2280253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b="13787"/>
          <a:stretch>
            <a:fillRect/>
          </a:stretch>
        </p:blipFill>
        <p:spPr bwMode="auto">
          <a:xfrm>
            <a:off x="1691679" y="980728"/>
            <a:ext cx="5795921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444208" y="4581128"/>
            <a:ext cx="252028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79" y="4005064"/>
            <a:ext cx="3851921" cy="273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439248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- Ορθογώνιο"/>
          <p:cNvSpPr/>
          <p:nvPr/>
        </p:nvSpPr>
        <p:spPr>
          <a:xfrm>
            <a:off x="2627784" y="188640"/>
            <a:ext cx="395653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Το μάζεμα της ελιάς</a:t>
            </a:r>
            <a:endParaRPr lang="el-GR" sz="2800" b="1" dirty="0">
              <a:latin typeface="Bookman Old Style" pitchFamily="18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5724128" y="4149080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λιόπανα 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24743"/>
            <a:ext cx="3923928" cy="2860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- TextBox"/>
          <p:cNvSpPr txBox="1"/>
          <p:nvPr/>
        </p:nvSpPr>
        <p:spPr>
          <a:xfrm>
            <a:off x="1691680" y="692696"/>
            <a:ext cx="5937844" cy="646331"/>
          </a:xfrm>
          <a:prstGeom prst="rect">
            <a:avLst/>
          </a:prstGeom>
          <a:noFill/>
        </p:spPr>
        <p:txBody>
          <a:bodyPr vert="horz" wrap="square" rtlCol="0" anchor="ctr" anchorCtr="1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Αρχίζει το Νοέμβριο στους ελαιώνες (λιοστάσια)</a:t>
            </a:r>
          </a:p>
          <a:p>
            <a:pPr algn="ctr"/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395536" y="4077072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ραβδισμός με μεγάλα ξύλινα ραβδιά ή με ένα είδος τσουγκράνας (χτένα)</a:t>
            </a:r>
          </a:p>
          <a:p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52736"/>
            <a:ext cx="417646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835696" y="116632"/>
            <a:ext cx="4687502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b="1" dirty="0" smtClean="0">
                <a:latin typeface="Bookman Old Style" pitchFamily="18" charset="0"/>
              </a:rPr>
              <a:t>Το ελαιοτριβείο παλιά…</a:t>
            </a:r>
            <a:endParaRPr lang="el-GR" sz="2800" b="1" dirty="0">
              <a:latin typeface="Bookman Old Style" pitchFamily="18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 cstate="print"/>
          <a:srcRect l="3191" t="2100" r="2128" b="4851"/>
          <a:stretch>
            <a:fillRect/>
          </a:stretch>
        </p:blipFill>
        <p:spPr bwMode="auto">
          <a:xfrm>
            <a:off x="1763688" y="836712"/>
            <a:ext cx="4968552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12 - TextBox"/>
          <p:cNvSpPr txBox="1"/>
          <p:nvPr/>
        </p:nvSpPr>
        <p:spPr>
          <a:xfrm>
            <a:off x="7020272" y="3212976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Το άλεσμα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2" cstate="print"/>
          <a:srcRect l="2062" t="1205" r="3079" b="4819"/>
          <a:stretch>
            <a:fillRect/>
          </a:stretch>
        </p:blipFill>
        <p:spPr bwMode="auto">
          <a:xfrm>
            <a:off x="2051720" y="260648"/>
            <a:ext cx="4810857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12 - TextBox"/>
          <p:cNvSpPr txBox="1"/>
          <p:nvPr/>
        </p:nvSpPr>
        <p:spPr>
          <a:xfrm>
            <a:off x="6732240" y="328498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latin typeface="Bookman Old Style" pitchFamily="18" charset="0"/>
              </a:rPr>
              <a:t>Το πιεστήριο </a:t>
            </a:r>
            <a:endParaRPr lang="el-GR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3276</TotalTime>
  <Words>561</Words>
  <Application>Microsoft Office PowerPoint</Application>
  <PresentationFormat>Προβολή στην οθόνη (4:3)</PresentationFormat>
  <Paragraphs>160</Paragraphs>
  <Slides>44</Slides>
  <Notes>3</Notes>
  <HiddenSlides>1</HiddenSlides>
  <MMClips>2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44</vt:i4>
      </vt:variant>
    </vt:vector>
  </HeadingPairs>
  <TitlesOfParts>
    <vt:vector size="45" baseType="lpstr">
      <vt:lpstr>Θέμα του Office</vt:lpstr>
      <vt:lpstr>Διαφάνεια 1</vt:lpstr>
      <vt:lpstr>Διαφάνεια 2</vt:lpstr>
      <vt:lpstr>ΕΛΑΙΩΝΑΣ</vt:lpstr>
      <vt:lpstr>Διαφάνεια 4</vt:lpstr>
      <vt:lpstr>Καρποί:   ωοειδείς, ελλειψοειδείς ή στρογγυλοί, με επιδερμίδα αρχικά πράσινη, που γίνεται κοκκινωπή ως μελανή κατά την ωρίμανση      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Ομηρική εποχή-Κλασική Αθήνα  </vt:lpstr>
      <vt:lpstr>Διαφάνεια 16</vt:lpstr>
      <vt:lpstr>Διαφάνεια 17</vt:lpstr>
      <vt:lpstr>Διαφάνεια 18</vt:lpstr>
      <vt:lpstr>Διαφάνεια 19</vt:lpstr>
      <vt:lpstr>ΑΘΗΝΑ 2004</vt:lpstr>
      <vt:lpstr>Διαφάνεια 21</vt:lpstr>
      <vt:lpstr>Διαφάνεια 22</vt:lpstr>
      <vt:lpstr>Διαφάνεια 23</vt:lpstr>
      <vt:lpstr>Θεόφιλος το μάζεμα της ελιάς</vt:lpstr>
      <vt:lpstr>Ελαιώνας στο Bόλο, 1934. Ελαιογραφία του Πολύκλειτου Pέγκου.</vt:lpstr>
      <vt:lpstr>«Τοπίο με ελιά», πίνακας του Γιάννη Mηταράκη ,1937.</vt:lpstr>
      <vt:lpstr>Νίκος Ζερβός, Ελιές, 1975, ελαιογραφία, συλλογή Επτανησιακής Ζωγραφικής (16ος-20ος αι.),  Πινακοθήκη Δήμου Κερκυραίων,  Παλαιά Ανάκτορα.</vt:lpstr>
      <vt:lpstr>Η ελιά, Δημήτρης Καραπιπέρης</vt:lpstr>
      <vt:lpstr>«Ελιές», Βικτώρια Κουσίδου</vt:lpstr>
      <vt:lpstr>Έργο του Πέτρου Ζουμπουλάκη</vt:lpstr>
      <vt:lpstr>Διαφάνεια 31</vt:lpstr>
      <vt:lpstr>«Ελιά»,  Yvonne Ayoub</vt:lpstr>
      <vt:lpstr>«Ελιές με κίτρινο ουρανό και ήλιο», Βίνσεντ Βαν Γκογκ</vt:lpstr>
      <vt:lpstr> «Ελιές»</vt:lpstr>
      <vt:lpstr>«Ο ελαιώνας»</vt:lpstr>
      <vt:lpstr>«Το λιοστάσι»</vt:lpstr>
      <vt:lpstr>Διαφάνεια 37</vt:lpstr>
      <vt:lpstr>«Ελιά», Γιώργος Σταθόπουλος  </vt:lpstr>
      <vt:lpstr>Κ Λ Α Δ Ι Α     Ε Λ Ι Α Σ</vt:lpstr>
      <vt:lpstr>Διαφάνεια 40</vt:lpstr>
      <vt:lpstr>Διαφάνεια 41</vt:lpstr>
      <vt:lpstr>Η οικογένεια της ελιάς</vt:lpstr>
      <vt:lpstr>Διαφάνεια 43</vt:lpstr>
      <vt:lpstr>Διαφάνεια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'Εφη</dc:creator>
  <cp:lastModifiedBy>Έφη</cp:lastModifiedBy>
  <cp:revision>324</cp:revision>
  <dcterms:created xsi:type="dcterms:W3CDTF">2011-02-18T20:33:38Z</dcterms:created>
  <dcterms:modified xsi:type="dcterms:W3CDTF">2012-11-28T21:47:26Z</dcterms:modified>
</cp:coreProperties>
</file>