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278D-98FF-4019-8BD3-78CCBF96AF8E}" type="datetimeFigureOut">
              <a:rPr lang="el-GR" smtClean="0"/>
              <a:t>15/12/2025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B534-1C05-461D-B019-D5AC389B29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92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3B534-1C05-461D-B019-D5AC389B29E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9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3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3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85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iOnyVpng3dw?si=UKfaEIg_UWs-1H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040724-76CA-4A2D-9F6B-C97097EC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E94F83-C49C-8A91-2B84-071B8DE2C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320" y="1714500"/>
            <a:ext cx="8087360" cy="3141980"/>
          </a:xfrm>
        </p:spPr>
        <p:txBody>
          <a:bodyPr>
            <a:normAutofit/>
          </a:bodyPr>
          <a:lstStyle/>
          <a:p>
            <a:pPr algn="ctr"/>
            <a:r>
              <a:rPr lang="el-GR" sz="6600" dirty="0"/>
              <a:t>ΑΣ ΤΑΞΙΔΕΨΟΥΜΕ ΣΤΑ ΒΟΥΝΑ ΤΗΣ ΕΛΛΑΔΑΣ!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03DB4B-B3CE-1CC9-DEE4-CB8D3BF4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160" y="5435600"/>
            <a:ext cx="8087360" cy="10160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Ένα μικρό ταξίδι στις πιο όμορφες κορυφές της χώρας μας!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2A7FF43-8020-40F2-A76C-BA4E0C5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52127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B55F9D-ABC5-EA07-52B2-F62B6458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078"/>
            <a:ext cx="5480713" cy="1959137"/>
          </a:xfrm>
        </p:spPr>
        <p:txBody>
          <a:bodyPr anchor="ctr">
            <a:normAutofit/>
          </a:bodyPr>
          <a:lstStyle/>
          <a:p>
            <a:pPr algn="ctr"/>
            <a:r>
              <a:rPr lang="el-GR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Πήλιο </a:t>
            </a:r>
          </a:p>
        </p:txBody>
      </p:sp>
      <p:pic>
        <p:nvPicPr>
          <p:cNvPr id="7" name="Εικόνα 6" descr="Εικόνα που περιέχει τοπίο από το βουνό του Πηλίου, καθώς και σπίτια από ένα χωριό του.">
            <a:extLst>
              <a:ext uri="{FF2B5EF4-FFF2-40B4-BE49-F238E27FC236}">
                <a16:creationId xmlns:a16="http://schemas.microsoft.com/office/drawing/2014/main" id="{0E5005BD-92AA-C56C-249C-03A0626B4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6" y="2183409"/>
            <a:ext cx="3779495" cy="234203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FAC6092-60AE-E500-0AB5-D708AE44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127" y="0"/>
            <a:ext cx="3785408" cy="6007511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Πήλιο βρίσκεται στη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Θεσσαλία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ανάμεσα σε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Μαγνησία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Βόλο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1.624μ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Συνδυάζει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θάλασσα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βουνό: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 ψηλά βουνά μέχρι όμορφες παραλίες. </a:t>
            </a:r>
          </a:p>
          <a:p>
            <a:pPr marL="0" indent="0">
              <a:buNone/>
            </a:pP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με τη μυθολογία, ζούσαν οι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Κένταυροι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(μισοί άνθρωποι και μισά άλογα)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Εικόνα 12" descr="Εικόνα που περιέχει το βουνό του Πηλίου και ένα παραθαλάσσιο χωριό του. ">
            <a:extLst>
              <a:ext uri="{FF2B5EF4-FFF2-40B4-BE49-F238E27FC236}">
                <a16:creationId xmlns:a16="http://schemas.microsoft.com/office/drawing/2014/main" id="{48108D4D-3994-8023-6CAF-116C57B24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53567" y="4749713"/>
            <a:ext cx="3428489" cy="19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2E0A6E-732F-3C2D-1804-A980323F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39" y="580111"/>
            <a:ext cx="3775858" cy="456338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l-GR" i="1" dirty="0"/>
              <a:t>Ένας</a:t>
            </a:r>
            <a:r>
              <a:rPr lang="en-US" i="1" dirty="0"/>
              <a:t> χάρτη</a:t>
            </a:r>
            <a:r>
              <a:rPr lang="el-GR" i="1" dirty="0"/>
              <a:t>ς</a:t>
            </a:r>
            <a:r>
              <a:rPr lang="en-US" i="1" dirty="0"/>
              <a:t> με τα</a:t>
            </a:r>
            <a:r>
              <a:rPr lang="el-GR" i="1" dirty="0"/>
              <a:t> πιο</a:t>
            </a:r>
            <a:r>
              <a:rPr lang="en-US" i="1" dirty="0"/>
              <a:t> σημαντικά βουνά της ελλαδας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Θέση περιεχομένου 4" descr="Εικόνα που περιέχει το χάρτη της Ελλάδας και σημειώνονται με σύμβολα βουνού οι τοποθεσίες των πιο σημαντικών βουνών.   ">
            <a:extLst>
              <a:ext uri="{FF2B5EF4-FFF2-40B4-BE49-F238E27FC236}">
                <a16:creationId xmlns:a16="http://schemas.microsoft.com/office/drawing/2014/main" id="{A19B1170-B81C-BFEE-2A57-9E6D95253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94" y="100485"/>
            <a:ext cx="6420886" cy="67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A7CC8F-56A6-423D-B67A-8BA89D3EC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4040724-76CA-4A2D-9F6B-C97097EC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D5A1CB4-C99D-7ADA-4117-9FDCD2B8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320" y="1714500"/>
            <a:ext cx="8087360" cy="31419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/>
              <a:t>Σας ευχαριστώ !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A7FF43-8020-40F2-A76C-BA4E0C55E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52127" y="-1430380"/>
            <a:ext cx="6077590" cy="10510705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  <a:gd name="connsiteX0" fmla="*/ 668836 w 5325805"/>
              <a:gd name="connsiteY0" fmla="*/ 5429563 h 5476799"/>
              <a:gd name="connsiteX1" fmla="*/ 0 w 5325805"/>
              <a:gd name="connsiteY1" fmla="*/ 5429563 h 5476799"/>
              <a:gd name="connsiteX2" fmla="*/ 0 w 5325805"/>
              <a:gd name="connsiteY2" fmla="*/ 0 h 5476799"/>
              <a:gd name="connsiteX3" fmla="*/ 668836 w 5325805"/>
              <a:gd name="connsiteY3" fmla="*/ 0 h 5476799"/>
              <a:gd name="connsiteX4" fmla="*/ 1942188 w 5325805"/>
              <a:gd name="connsiteY4" fmla="*/ 0 h 5476799"/>
              <a:gd name="connsiteX5" fmla="*/ 2611024 w 5325805"/>
              <a:gd name="connsiteY5" fmla="*/ 0 h 5476799"/>
              <a:gd name="connsiteX6" fmla="*/ 5325805 w 5325805"/>
              <a:gd name="connsiteY6" fmla="*/ 2714782 h 5476799"/>
              <a:gd name="connsiteX7" fmla="*/ 2611024 w 5325805"/>
              <a:gd name="connsiteY7" fmla="*/ 5429563 h 5476799"/>
              <a:gd name="connsiteX8" fmla="*/ 1942188 w 5325805"/>
              <a:gd name="connsiteY8" fmla="*/ 5429563 h 5476799"/>
              <a:gd name="connsiteX9" fmla="*/ 716072 w 5325805"/>
              <a:gd name="connsiteY9" fmla="*/ 5476799 h 5476799"/>
              <a:gd name="connsiteX0" fmla="*/ 668836 w 5325805"/>
              <a:gd name="connsiteY0" fmla="*/ 5429563 h 5429563"/>
              <a:gd name="connsiteX1" fmla="*/ 0 w 5325805"/>
              <a:gd name="connsiteY1" fmla="*/ 5429563 h 5429563"/>
              <a:gd name="connsiteX2" fmla="*/ 0 w 5325805"/>
              <a:gd name="connsiteY2" fmla="*/ 0 h 5429563"/>
              <a:gd name="connsiteX3" fmla="*/ 668836 w 5325805"/>
              <a:gd name="connsiteY3" fmla="*/ 0 h 5429563"/>
              <a:gd name="connsiteX4" fmla="*/ 1942188 w 5325805"/>
              <a:gd name="connsiteY4" fmla="*/ 0 h 5429563"/>
              <a:gd name="connsiteX5" fmla="*/ 2611024 w 5325805"/>
              <a:gd name="connsiteY5" fmla="*/ 0 h 5429563"/>
              <a:gd name="connsiteX6" fmla="*/ 5325805 w 5325805"/>
              <a:gd name="connsiteY6" fmla="*/ 2714782 h 5429563"/>
              <a:gd name="connsiteX7" fmla="*/ 2611024 w 5325805"/>
              <a:gd name="connsiteY7" fmla="*/ 5429563 h 5429563"/>
              <a:gd name="connsiteX8" fmla="*/ 1942188 w 5325805"/>
              <a:gd name="connsiteY8" fmla="*/ 5429563 h 5429563"/>
              <a:gd name="connsiteX0" fmla="*/ 0 w 5325805"/>
              <a:gd name="connsiteY0" fmla="*/ 5429563 h 5429563"/>
              <a:gd name="connsiteX1" fmla="*/ 0 w 5325805"/>
              <a:gd name="connsiteY1" fmla="*/ 0 h 5429563"/>
              <a:gd name="connsiteX2" fmla="*/ 668836 w 5325805"/>
              <a:gd name="connsiteY2" fmla="*/ 0 h 5429563"/>
              <a:gd name="connsiteX3" fmla="*/ 1942188 w 5325805"/>
              <a:gd name="connsiteY3" fmla="*/ 0 h 5429563"/>
              <a:gd name="connsiteX4" fmla="*/ 2611024 w 5325805"/>
              <a:gd name="connsiteY4" fmla="*/ 0 h 5429563"/>
              <a:gd name="connsiteX5" fmla="*/ 5325805 w 5325805"/>
              <a:gd name="connsiteY5" fmla="*/ 2714782 h 5429563"/>
              <a:gd name="connsiteX6" fmla="*/ 2611024 w 5325805"/>
              <a:gd name="connsiteY6" fmla="*/ 5429563 h 5429563"/>
              <a:gd name="connsiteX7" fmla="*/ 1942188 w 5325805"/>
              <a:gd name="connsiteY7" fmla="*/ 5429563 h 5429563"/>
              <a:gd name="connsiteX0" fmla="*/ 0 w 5325805"/>
              <a:gd name="connsiteY0" fmla="*/ 0 h 5429563"/>
              <a:gd name="connsiteX1" fmla="*/ 668836 w 5325805"/>
              <a:gd name="connsiteY1" fmla="*/ 0 h 5429563"/>
              <a:gd name="connsiteX2" fmla="*/ 1942188 w 5325805"/>
              <a:gd name="connsiteY2" fmla="*/ 0 h 5429563"/>
              <a:gd name="connsiteX3" fmla="*/ 2611024 w 5325805"/>
              <a:gd name="connsiteY3" fmla="*/ 0 h 5429563"/>
              <a:gd name="connsiteX4" fmla="*/ 5325805 w 5325805"/>
              <a:gd name="connsiteY4" fmla="*/ 2714782 h 5429563"/>
              <a:gd name="connsiteX5" fmla="*/ 2611024 w 5325805"/>
              <a:gd name="connsiteY5" fmla="*/ 5429563 h 5429563"/>
              <a:gd name="connsiteX6" fmla="*/ 1942188 w 5325805"/>
              <a:gd name="connsiteY6" fmla="*/ 5429563 h 5429563"/>
              <a:gd name="connsiteX0" fmla="*/ 0 w 4656969"/>
              <a:gd name="connsiteY0" fmla="*/ 0 h 5429563"/>
              <a:gd name="connsiteX1" fmla="*/ 1273352 w 4656969"/>
              <a:gd name="connsiteY1" fmla="*/ 0 h 5429563"/>
              <a:gd name="connsiteX2" fmla="*/ 1942188 w 4656969"/>
              <a:gd name="connsiteY2" fmla="*/ 0 h 5429563"/>
              <a:gd name="connsiteX3" fmla="*/ 4656969 w 4656969"/>
              <a:gd name="connsiteY3" fmla="*/ 2714782 h 5429563"/>
              <a:gd name="connsiteX4" fmla="*/ 1942188 w 4656969"/>
              <a:gd name="connsiteY4" fmla="*/ 5429563 h 5429563"/>
              <a:gd name="connsiteX5" fmla="*/ 1273352 w 4656969"/>
              <a:gd name="connsiteY5" fmla="*/ 5429563 h 5429563"/>
              <a:gd name="connsiteX0" fmla="*/ 0 w 3383617"/>
              <a:gd name="connsiteY0" fmla="*/ 0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0 w 3383617"/>
              <a:gd name="connsiteY0" fmla="*/ 0 h 5429563"/>
              <a:gd name="connsiteX1" fmla="*/ 248198 w 3383617"/>
              <a:gd name="connsiteY1" fmla="*/ 41 h 5429563"/>
              <a:gd name="connsiteX2" fmla="*/ 668836 w 3383617"/>
              <a:gd name="connsiteY2" fmla="*/ 0 h 5429563"/>
              <a:gd name="connsiteX3" fmla="*/ 3383617 w 3383617"/>
              <a:gd name="connsiteY3" fmla="*/ 2714782 h 5429563"/>
              <a:gd name="connsiteX4" fmla="*/ 668836 w 3383617"/>
              <a:gd name="connsiteY4" fmla="*/ 5429563 h 5429563"/>
              <a:gd name="connsiteX5" fmla="*/ 0 w 3383617"/>
              <a:gd name="connsiteY5" fmla="*/ 5429563 h 5429563"/>
              <a:gd name="connsiteX0" fmla="*/ 248198 w 3383617"/>
              <a:gd name="connsiteY0" fmla="*/ 41 h 5429563"/>
              <a:gd name="connsiteX1" fmla="*/ 668836 w 3383617"/>
              <a:gd name="connsiteY1" fmla="*/ 0 h 5429563"/>
              <a:gd name="connsiteX2" fmla="*/ 3383617 w 3383617"/>
              <a:gd name="connsiteY2" fmla="*/ 2714782 h 5429563"/>
              <a:gd name="connsiteX3" fmla="*/ 668836 w 3383617"/>
              <a:gd name="connsiteY3" fmla="*/ 5429563 h 5429563"/>
              <a:gd name="connsiteX4" fmla="*/ 0 w 3383617"/>
              <a:gd name="connsiteY4" fmla="*/ 5429563 h 5429563"/>
              <a:gd name="connsiteX0" fmla="*/ 4110 w 3139529"/>
              <a:gd name="connsiteY0" fmla="*/ 41 h 5429563"/>
              <a:gd name="connsiteX1" fmla="*/ 424748 w 3139529"/>
              <a:gd name="connsiteY1" fmla="*/ 0 h 5429563"/>
              <a:gd name="connsiteX2" fmla="*/ 3139529 w 3139529"/>
              <a:gd name="connsiteY2" fmla="*/ 2714782 h 5429563"/>
              <a:gd name="connsiteX3" fmla="*/ 424748 w 3139529"/>
              <a:gd name="connsiteY3" fmla="*/ 5429563 h 5429563"/>
              <a:gd name="connsiteX4" fmla="*/ 0 w 3139529"/>
              <a:gd name="connsiteY4" fmla="*/ 5429563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529" h="5429563">
                <a:moveTo>
                  <a:pt x="4110" y="41"/>
                </a:moveTo>
                <a:lnTo>
                  <a:pt x="424748" y="0"/>
                </a:lnTo>
                <a:cubicBezTo>
                  <a:pt x="1924080" y="0"/>
                  <a:pt x="3139529" y="1215450"/>
                  <a:pt x="3139529" y="2714782"/>
                </a:cubicBezTo>
                <a:cubicBezTo>
                  <a:pt x="3139529" y="4214114"/>
                  <a:pt x="1924080" y="5429563"/>
                  <a:pt x="424748" y="5429563"/>
                </a:cubicBezTo>
                <a:lnTo>
                  <a:pt x="0" y="5429563"/>
                </a:ln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9381A5-DFBB-4B95-B7BC-AFB0897B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A371F15-4433-4A28-DD44-F2798D72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41" y="194187"/>
            <a:ext cx="3084521" cy="6469626"/>
          </a:xfrm>
        </p:spPr>
        <p:txBody>
          <a:bodyPr anchor="t">
            <a:noAutofit/>
          </a:bodyPr>
          <a:lstStyle/>
          <a:p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Όλυμπος κι ο Κίσαβος, τα δυο βουνά μαλώνουν</a:t>
            </a:r>
            <a:b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ποιο θα ρίξει τη βροχή, το ποιο θα ρίξει χιόνι.</a:t>
            </a:r>
            <a:b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 ο Κίσαβος ρίχνει βροχή κι ο Όλυμπος το χιόνι…</a:t>
            </a:r>
            <a:b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br>
              <a:rPr lang="el-G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Δημοτικό τραγούδι</a:t>
            </a:r>
            <a:b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https://youtu.be/iOnyVpng3dw?si=UKfaEIg_UWs-1Hgo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(Πατώντας τον σύνδεσμο μπορείτε να το ακούσετε).</a:t>
            </a:r>
            <a:b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l-GR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A4A5E9-8427-439C-A3EB-48C612A3D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182210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Θέση περιεχομένου 4" descr="Εικόνα που περιέχει το χιονισμένο βουνό του Ολύμπου">
            <a:extLst>
              <a:ext uri="{FF2B5EF4-FFF2-40B4-BE49-F238E27FC236}">
                <a16:creationId xmlns:a16="http://schemas.microsoft.com/office/drawing/2014/main" id="{DA1EF3D9-999E-8067-0063-82E81BFB0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0" y="176256"/>
            <a:ext cx="4668045" cy="2627234"/>
          </a:xfrm>
        </p:spPr>
      </p:pic>
      <p:pic>
        <p:nvPicPr>
          <p:cNvPr id="7" name="Εικόνα 6" descr="Εικόνα που δείχνει το βουνό Κίσσαβο.">
            <a:extLst>
              <a:ext uri="{FF2B5EF4-FFF2-40B4-BE49-F238E27FC236}">
                <a16:creationId xmlns:a16="http://schemas.microsoft.com/office/drawing/2014/main" id="{69422C1F-A2A1-A477-C081-63414DF9F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02" y="3527551"/>
            <a:ext cx="4300692" cy="30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6CDAAA-3F27-B1F9-BB8F-A3A68764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1302" y="0"/>
            <a:ext cx="6590216" cy="2352215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ΟΛΥΜΠΟΣ</a:t>
            </a:r>
          </a:p>
        </p:txBody>
      </p:sp>
      <p:pic>
        <p:nvPicPr>
          <p:cNvPr id="5" name="Εικόνα 4" descr="Εικόνα που δείχνει το χιονισμένο βουνό του Ολύμπου. ">
            <a:extLst>
              <a:ext uri="{FF2B5EF4-FFF2-40B4-BE49-F238E27FC236}">
                <a16:creationId xmlns:a16="http://schemas.microsoft.com/office/drawing/2014/main" id="{DC459F4B-E81F-4377-7FF0-13576D0BAA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0" y="2080009"/>
            <a:ext cx="4311512" cy="3607358"/>
          </a:xfrm>
          <a:prstGeom prst="rect">
            <a:avLst/>
          </a:prstGeom>
        </p:spPr>
      </p:pic>
      <p:cxnSp>
        <p:nvCxnSpPr>
          <p:cNvPr id="14" name="Straight Connector 11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1ED17E-0DD3-8DAF-CA29-15A9DDBF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186" y="334298"/>
            <a:ext cx="3743614" cy="710872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 Όλυμπος αποτελεί το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υψηλότερο βουνό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της Ελλάδας.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2.917μ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τοποθεσία του είναι στη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Θεσσαλία-Μακεδονία.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με τη μυθολογία, ήταν το σπίτι των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 Θεών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3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A8863EC-E015-CB8C-FE12-86DA2BD9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956"/>
            <a:ext cx="5480713" cy="1939260"/>
          </a:xfrm>
        </p:spPr>
        <p:txBody>
          <a:bodyPr anchor="ctr">
            <a:normAutofit/>
          </a:bodyPr>
          <a:lstStyle/>
          <a:p>
            <a:pPr algn="ctr"/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ΚΙΣΣΑΒΟΣ</a:t>
            </a:r>
            <a:r>
              <a:rPr lang="el-GR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(ΌΣΣΑ)</a:t>
            </a:r>
          </a:p>
        </p:txBody>
      </p:sp>
      <p:pic>
        <p:nvPicPr>
          <p:cNvPr id="5" name="Θέση περιεχομένου 4" descr="Εικόνα που περιέχει το βουνό, Κίσαβο.">
            <a:extLst>
              <a:ext uri="{FF2B5EF4-FFF2-40B4-BE49-F238E27FC236}">
                <a16:creationId xmlns:a16="http://schemas.microsoft.com/office/drawing/2014/main" id="{86619A48-4132-C102-D33E-5D1F9215B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70" y="2458065"/>
            <a:ext cx="4375347" cy="356910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1D76B3-F431-377D-DDE8-5687A94A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11" y="0"/>
            <a:ext cx="3428988" cy="7236542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Κίσσαβος είναι βουνό της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Θεσσαλίας,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κοντά στον Όλυμπο. 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1.978μ.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Στον Κίσσαβο υπάρχουν  πολλά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έλατα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πλατάνια.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αρχαιότητα ονομαζόταν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Όσσα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συνδέεται με τους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γίγαντες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της ελληνικής μυθολογίας.</a:t>
            </a:r>
          </a:p>
          <a:p>
            <a:endParaRPr lang="el-G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66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1D4E72-4641-AB5D-0B56-CA9E5A1A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2"/>
            <a:ext cx="5480713" cy="2126074"/>
          </a:xfrm>
        </p:spPr>
        <p:txBody>
          <a:bodyPr anchor="ctr">
            <a:normAutofit/>
          </a:bodyPr>
          <a:lstStyle/>
          <a:p>
            <a:pPr algn="ctr"/>
            <a:r>
              <a:rPr lang="el-GR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ΣΜΟΛΙΚΑΣ</a:t>
            </a:r>
          </a:p>
        </p:txBody>
      </p:sp>
      <p:pic>
        <p:nvPicPr>
          <p:cNvPr id="5" name="Θέση περιεχομένου 4" descr="Εικόνα που περιέχει το βουνό Σμόλικα στην Ήπειρο και τη λίμνη Δρακόλιμνη. ">
            <a:extLst>
              <a:ext uri="{FF2B5EF4-FFF2-40B4-BE49-F238E27FC236}">
                <a16:creationId xmlns:a16="http://schemas.microsoft.com/office/drawing/2014/main" id="{614E4518-9FD0-E3AC-44E2-E0F0963D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6" y="2216672"/>
            <a:ext cx="4696222" cy="339758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0A2F8-1BC7-1349-029E-B1D79073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661" y="137652"/>
            <a:ext cx="4820339" cy="7123472"/>
          </a:xfrm>
        </p:spPr>
        <p:txBody>
          <a:bodyPr>
            <a:normAutofit fontScale="62500" lnSpcReduction="20000"/>
          </a:bodyPr>
          <a:lstStyle/>
          <a:p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Σμόλικας είναι το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δεύτερο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ψηλότερο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βουνό της Ελλάδας.</a:t>
            </a:r>
          </a:p>
          <a:p>
            <a:endParaRPr lang="el-GR" sz="3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2.600μ.</a:t>
            </a:r>
          </a:p>
          <a:p>
            <a:endParaRPr lang="el-GR" sz="3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Βρίσκεται στην περιοχή της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Ηπείρου.</a:t>
            </a:r>
          </a:p>
          <a:p>
            <a:endParaRPr lang="el-GR" sz="3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 βουνό ζουν πολλά ζώα όπως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αρκούδες, λύκοι, και αγριοκάτσικα.</a:t>
            </a:r>
          </a:p>
          <a:p>
            <a:endParaRPr lang="el-GR" sz="3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Εκεί υπάρχει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Δρακόλιμνη, </a:t>
            </a:r>
            <a:r>
              <a:rPr lang="el-GR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που σύμφωνα με τους μύθους ζούσαν </a:t>
            </a: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δράκοι.</a:t>
            </a:r>
          </a:p>
          <a:p>
            <a:pPr marL="0" indent="0">
              <a:buNone/>
            </a:pPr>
            <a:endParaRPr lang="el-GR" sz="3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3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l-G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40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A1F343-ACF6-45B3-BB32-C140CCB9D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36E2FFE-AF01-3E16-B12F-272795A5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835" y="560439"/>
            <a:ext cx="4173417" cy="1620053"/>
          </a:xfrm>
        </p:spPr>
        <p:txBody>
          <a:bodyPr anchor="t">
            <a:normAutofit/>
          </a:bodyPr>
          <a:lstStyle/>
          <a:p>
            <a:pPr algn="ctr"/>
            <a:r>
              <a:rPr lang="el-GR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ΠΑΡΝΑΣΣΟΣ</a:t>
            </a:r>
            <a:r>
              <a:rPr lang="el-GR" sz="3600" b="1" dirty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5" name="Θέση περιεχομένου 4" descr="Εικόνα που περιέχει το χιονισμένο βουνό του Παρνασσού στη Στερεά Ελλάδα. ">
            <a:extLst>
              <a:ext uri="{FF2B5EF4-FFF2-40B4-BE49-F238E27FC236}">
                <a16:creationId xmlns:a16="http://schemas.microsoft.com/office/drawing/2014/main" id="{084F4104-12BC-D2C2-0E23-F6A02267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7" y="2096267"/>
            <a:ext cx="3695850" cy="2526567"/>
          </a:xfrm>
          <a:prstGeom prst="rect">
            <a:avLst/>
          </a:prstGeom>
        </p:spPr>
      </p:pic>
      <p:pic>
        <p:nvPicPr>
          <p:cNvPr id="7" name="Θέση περιεχομένου 6" descr="Εικόνα που περιέχει το χιονοδρομικό κέντρο του Παρνασσού.">
            <a:extLst>
              <a:ext uri="{FF2B5EF4-FFF2-40B4-BE49-F238E27FC236}">
                <a16:creationId xmlns:a16="http://schemas.microsoft.com/office/drawing/2014/main" id="{C11D7CCA-0E69-7887-55D6-1D99618C0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4" y="4823209"/>
            <a:ext cx="2764990" cy="189371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A4A8A3-3062-4846-8297-28B77B5078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9708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9420A9A-CFF3-C3B6-57A2-788F54D1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288" y="393289"/>
            <a:ext cx="4951277" cy="6145163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Παρνασσός είναι βουνό της 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Στερεάς Ελλάδας. </a:t>
            </a:r>
          </a:p>
          <a:p>
            <a:endParaRPr lang="el-G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2.457μ.</a:t>
            </a:r>
          </a:p>
          <a:p>
            <a:endParaRPr lang="el-GR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Είναι γνωστό για 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χιονοδρομικό κέντρο του.</a:t>
            </a:r>
          </a:p>
          <a:p>
            <a:endParaRPr lang="el-GR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Στους πρόποδές του βρίσκονται οι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Δελφοί, 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σημαντικός αρχαιολογικός χώρος.</a:t>
            </a:r>
          </a:p>
          <a:p>
            <a:endParaRPr lang="el-GR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Στην αρχαιότητα ήταν αφιερωμένος στον 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Θεό Απόλλωνα</a:t>
            </a:r>
            <a:r>
              <a:rPr lang="el-GR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l-GR" sz="2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20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5157EA-FDF6-9F66-097A-AF85CFF3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27"/>
            <a:ext cx="5480713" cy="1465006"/>
          </a:xfrm>
        </p:spPr>
        <p:txBody>
          <a:bodyPr anchor="ctr">
            <a:normAutofit/>
          </a:bodyPr>
          <a:lstStyle/>
          <a:p>
            <a:pPr algn="ctr"/>
            <a:r>
              <a:rPr lang="el-GR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Ψηλορείτης ( Ίδη)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7C8F256-465D-C4A2-023C-4EAC9883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866" y="0"/>
            <a:ext cx="4355689" cy="7993626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Λευκά Όρη είναι το ψηλότερο βουνό της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Κρήτης.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(Όρος Ίδη)</a:t>
            </a:r>
          </a:p>
          <a:p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2.456μ,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ψηλότερη κορυφή τον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Τίμιο Σταυρό.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αρκετά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φαράγγια, πέτρινα τοπία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σπάνια φυτά.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Σύμφωνα με τη μυθολογία,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Δίας μεγάλωσε σε σπηλιά αυτού του βουνού. 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b="1" dirty="0"/>
          </a:p>
          <a:p>
            <a:endParaRPr lang="el-GR" b="1" dirty="0"/>
          </a:p>
          <a:p>
            <a:endParaRPr lang="el-GR" b="1" dirty="0"/>
          </a:p>
          <a:p>
            <a:endParaRPr lang="en-US" b="1" dirty="0"/>
          </a:p>
        </p:txBody>
      </p:sp>
      <p:pic>
        <p:nvPicPr>
          <p:cNvPr id="7" name="Εικόνα 6" descr="Εικόνα που δείχνει το βουνό Ψηλορείτη/Ίδη  στην Κρήτη">
            <a:extLst>
              <a:ext uri="{FF2B5EF4-FFF2-40B4-BE49-F238E27FC236}">
                <a16:creationId xmlns:a16="http://schemas.microsoft.com/office/drawing/2014/main" id="{84EC6196-4FD2-B7DE-EE80-D401B750D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0" y="2672862"/>
            <a:ext cx="5182646" cy="35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3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1294B1E-72FE-5565-316B-F6CB59DE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7" y="-510074"/>
            <a:ext cx="5480713" cy="2598022"/>
          </a:xfrm>
        </p:spPr>
        <p:txBody>
          <a:bodyPr anchor="ctr">
            <a:normAutofit/>
          </a:bodyPr>
          <a:lstStyle/>
          <a:p>
            <a:pPr algn="ctr"/>
            <a:r>
              <a:rPr lang="el-GR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Ταΰγετος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Θέση περιεχομένου 4" descr="Εικόνα που περιέχει το βουνό Ταΰγετο, στην Πελοπόννησο. ">
            <a:extLst>
              <a:ext uri="{FF2B5EF4-FFF2-40B4-BE49-F238E27FC236}">
                <a16:creationId xmlns:a16="http://schemas.microsoft.com/office/drawing/2014/main" id="{3E686D74-9753-B359-2325-1F9D84C8E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40" y="2375696"/>
            <a:ext cx="5150618" cy="3407974"/>
          </a:xfrm>
          <a:prstGeom prst="rect">
            <a:avLst/>
          </a:prstGeom>
        </p:spPr>
      </p:pic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26EF1FB1-2A79-6C1C-AA8A-06F11D33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824" y="68826"/>
            <a:ext cx="3428988" cy="5822999"/>
          </a:xfrm>
        </p:spPr>
        <p:txBody>
          <a:bodyPr>
            <a:no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Ταΰγετος  βρίσκεται στη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Πελοπόννησο,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πιο συγκεκριμένα στη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Λακωνία.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Έχει υψόμετρο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2.407μ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η ψηλότερη κορυφή ονομάζεται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Προφήτης Ηλίας.</a:t>
            </a:r>
          </a:p>
          <a:p>
            <a:endParaRPr lang="el-G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Θεωρείται σημαντικός προορισμός για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πεζοπορία, ορειβασία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περιηγήσεις στη φύση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6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61D288-0167-4242-8263-5BD3DA1DF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E0EBB0B-4D81-B94E-1595-34FB4FD3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478"/>
            <a:ext cx="5480713" cy="1710812"/>
          </a:xfrm>
        </p:spPr>
        <p:txBody>
          <a:bodyPr anchor="ctr">
            <a:normAutofit/>
          </a:bodyPr>
          <a:lstStyle/>
          <a:p>
            <a:pPr algn="ctr"/>
            <a:r>
              <a:rPr lang="el-GR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Παγγαίο Ορός </a:t>
            </a:r>
          </a:p>
        </p:txBody>
      </p:sp>
      <p:pic>
        <p:nvPicPr>
          <p:cNvPr id="5" name="Θέση περιεχομένου 4" descr="Εικόνα που περιέχει το Παγγαίο Όρος στη Μακεδονία">
            <a:extLst>
              <a:ext uri="{FF2B5EF4-FFF2-40B4-BE49-F238E27FC236}">
                <a16:creationId xmlns:a16="http://schemas.microsoft.com/office/drawing/2014/main" id="{8AF7C517-B269-37B9-EB94-34023F80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64" y="2536723"/>
            <a:ext cx="4557836" cy="30283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82FDDB-12BA-4531-A762-4803DABD6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48746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9C3670-FE06-5CE9-E952-3D50E1A0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488" y="304800"/>
            <a:ext cx="4208200" cy="5921323"/>
          </a:xfrm>
        </p:spPr>
        <p:txBody>
          <a:bodyPr>
            <a:normAutofit/>
          </a:bodyPr>
          <a:lstStyle/>
          <a:p>
            <a:r>
              <a:rPr lang="el-GR" dirty="0"/>
              <a:t>Το Παγγαίο Όρος βρίσκεται στη </a:t>
            </a:r>
            <a:r>
              <a:rPr lang="el-GR" b="1" dirty="0"/>
              <a:t>Μακεδονία</a:t>
            </a:r>
            <a:r>
              <a:rPr lang="el-GR" dirty="0"/>
              <a:t> , ανάμεσα σε </a:t>
            </a:r>
            <a:r>
              <a:rPr lang="el-GR" b="1" dirty="0"/>
              <a:t>Καβάλα</a:t>
            </a:r>
            <a:r>
              <a:rPr lang="el-GR" dirty="0"/>
              <a:t> και </a:t>
            </a:r>
            <a:r>
              <a:rPr lang="el-GR" b="1" dirty="0"/>
              <a:t>Δράμα</a:t>
            </a:r>
          </a:p>
          <a:p>
            <a:endParaRPr lang="el-GR" b="1" dirty="0"/>
          </a:p>
          <a:p>
            <a:r>
              <a:rPr lang="el-GR" dirty="0"/>
              <a:t>Έχει υψόμετρο </a:t>
            </a:r>
            <a:r>
              <a:rPr lang="el-GR" b="1" dirty="0"/>
              <a:t>1956μ. </a:t>
            </a:r>
          </a:p>
          <a:p>
            <a:endParaRPr lang="el-GR" b="1" dirty="0"/>
          </a:p>
          <a:p>
            <a:r>
              <a:rPr lang="el-GR" dirty="0"/>
              <a:t>Στην αρχαιότητα το Παγγαίο ήταν γνωστό για τα</a:t>
            </a:r>
            <a:r>
              <a:rPr lang="el-GR" b="1" dirty="0"/>
              <a:t> </a:t>
            </a:r>
            <a:r>
              <a:rPr lang="el-GR" dirty="0"/>
              <a:t>πλούσια </a:t>
            </a:r>
            <a:r>
              <a:rPr lang="el-GR" b="1" dirty="0"/>
              <a:t>μεταλλεία χρυσού </a:t>
            </a:r>
            <a:r>
              <a:rPr lang="el-GR" dirty="0"/>
              <a:t>και</a:t>
            </a:r>
            <a:r>
              <a:rPr lang="el-GR" b="1" dirty="0"/>
              <a:t> αργύρου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Στην περιοχή υπήρχαν </a:t>
            </a:r>
            <a:r>
              <a:rPr lang="el-GR" b="1" dirty="0"/>
              <a:t>αρχαίες πόλεις </a:t>
            </a:r>
            <a:r>
              <a:rPr lang="el-GR" dirty="0"/>
              <a:t>και</a:t>
            </a:r>
            <a:r>
              <a:rPr lang="el-GR" b="1" dirty="0"/>
              <a:t> οικισμοί.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01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D66E0B1571C1D44871D1BE27A55E8E2" ma:contentTypeVersion="5" ma:contentTypeDescription="Δημιουργία νέου εγγράφου" ma:contentTypeScope="" ma:versionID="9a0e657564751fba584cce9e1e3ee680">
  <xsd:schema xmlns:xsd="http://www.w3.org/2001/XMLSchema" xmlns:xs="http://www.w3.org/2001/XMLSchema" xmlns:p="http://schemas.microsoft.com/office/2006/metadata/properties" xmlns:ns3="8eb3fe63-4a1a-4533-96f5-e33d807f73a2" targetNamespace="http://schemas.microsoft.com/office/2006/metadata/properties" ma:root="true" ma:fieldsID="f4d5d7aedc95fdab5736806a6355a7cd" ns3:_="">
    <xsd:import namespace="8eb3fe63-4a1a-4533-96f5-e33d807f73a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3fe63-4a1a-4533-96f5-e33d807f73a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24F598-D779-4603-9FDC-3806EE466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b3fe63-4a1a-4533-96f5-e33d807f7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C85DF-ED40-4F29-8E16-B272539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402C28-D457-4003-983A-CBFCAD6EA0B3}">
  <ds:schemaRefs>
    <ds:schemaRef ds:uri="http://purl.org/dc/terms/"/>
    <ds:schemaRef ds:uri="8eb3fe63-4a1a-4533-96f5-e33d807f73a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4253</TotalTime>
  <Words>437</Words>
  <Application>Microsoft Office PowerPoint</Application>
  <PresentationFormat>Ευρεία οθόνη</PresentationFormat>
  <Paragraphs>84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Felix Titling</vt:lpstr>
      <vt:lpstr>Goudy Old Style</vt:lpstr>
      <vt:lpstr>Wingdings</vt:lpstr>
      <vt:lpstr>ArchwayVTI</vt:lpstr>
      <vt:lpstr>ΑΣ ΤΑΞΙΔΕΨΟΥΜΕ ΣΤΑ ΒΟΥΝΑ ΤΗΣ ΕΛΛΑΔΑΣ!</vt:lpstr>
      <vt:lpstr>Ο Όλυμπος κι ο Κίσαβος, τα δυο βουνά μαλώνουν το ποιο θα ρίξει τη βροχή, το ποιο θα ρίξει χιόνι. Κι ο Κίσαβος ρίχνει βροχή κι ο Όλυμπος το χιόνι…           Δημοτικό τραγούδι https://youtu.be/iOnyVpng3dw?si=UKfaEIg_UWs-1Hgo   (Πατώντας τον σύνδεσμο μπορείτε να το ακούσετε).           </vt:lpstr>
      <vt:lpstr>   ΟΛΥΜΠΟΣ</vt:lpstr>
      <vt:lpstr> ΚΙΣΣΑΒΟΣ (ΌΣΣΑ)</vt:lpstr>
      <vt:lpstr>ΣΜΟΛΙΚΑΣ</vt:lpstr>
      <vt:lpstr>ΠΑΡΝΑΣΣΟΣ </vt:lpstr>
      <vt:lpstr>Ψηλορείτης ( Ίδη)</vt:lpstr>
      <vt:lpstr>Ταΰγετος </vt:lpstr>
      <vt:lpstr>Παγγαίο Ορός </vt:lpstr>
      <vt:lpstr>Πήλιο </vt:lpstr>
      <vt:lpstr>Ένας χάρτης με τα πιο σημαντικά βουνά της ελλαδας</vt:lpstr>
      <vt:lpstr>Σας ευχαριστώ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ZACHARI ELPIDA</dc:creator>
  <cp:lastModifiedBy>ZACHARI ELPIDA</cp:lastModifiedBy>
  <cp:revision>4</cp:revision>
  <dcterms:created xsi:type="dcterms:W3CDTF">2025-12-12T18:42:17Z</dcterms:created>
  <dcterms:modified xsi:type="dcterms:W3CDTF">2025-12-15T17:35:22Z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0x0101001D66E0B1571C1D44871D1BE27A55E8E2</vt:lpwstr>
  </property>
</Properties>
</file>