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033" autoAdjust="0"/>
  </p:normalViewPr>
  <p:slideViewPr>
    <p:cSldViewPr snapToGrid="0">
      <p:cViewPr varScale="1">
        <p:scale>
          <a:sx n="78" d="100"/>
          <a:sy n="78" d="100"/>
        </p:scale>
        <p:origin x="87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7278D-98FF-4019-8BD3-78CCBF96AF8E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3B534-1C05-461D-B019-D5AC389B29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8925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3B534-1C05-461D-B019-D5AC389B29ED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099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8808-26D1-4F4B-96F4-F3082078D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008" y="1122362"/>
            <a:ext cx="8816632" cy="357155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0C639-B0CD-4365-98A9-C1E5FF6CF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008" y="5521960"/>
            <a:ext cx="8816632" cy="94487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80C52-E6BB-4B27-B5D8-2D33B249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7C649-4A0C-4EF2-8FC1-2BCF0BF9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E03F2-D0FE-49BB-8AEC-E99C4DB2D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A7CC8F-56A6-423D-B67A-8BA89D3EC911}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20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30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9F01F-198D-4AAD-B4FB-AD3B44981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8200"/>
            <a:ext cx="9438640" cy="4114800"/>
          </a:xfrm>
        </p:spPr>
        <p:txBody>
          <a:bodyPr anchor="t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BCC2B-311B-4FB6-B3A5-26F68055A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17160"/>
            <a:ext cx="9438640" cy="802640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CB73D-2D6B-4FA6-89A4-DCC89F80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0C188-FF43-44C1-A005-679168D5F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D1188-DA27-47B2-8176-31193EEC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831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B5A25-7E99-42A8-8D6D-648EFE20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501DC-62B7-42BD-A941-D34E92719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79"/>
            <a:ext cx="5181600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5C5C1-4FD4-4958-99A0-BDADECA33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11679"/>
            <a:ext cx="5181600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1B234-5D54-44E5-B41D-B205AAF50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7BCDB-6B96-45D6-B5E9-823A96EB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39C5F-F16F-4AFD-98D1-FA3BB96AF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209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4C1F-0040-4BBF-81A6-FD2E30637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978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894A7-1DA1-44C1-8ED0-716279430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824035"/>
            <a:ext cx="4997132" cy="681040"/>
          </a:xfrm>
        </p:spPr>
        <p:txBody>
          <a:bodyPr anchor="b"/>
          <a:lstStyle>
            <a:lvl1pPr marL="0" indent="0">
              <a:buNone/>
              <a:defRPr sz="2400" b="1" i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AB945-31E2-4B60-9076-CBB8F8594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499713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71B3EA-2E84-4B8B-A104-81BD57742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5080" y="1824035"/>
            <a:ext cx="5000308" cy="681040"/>
          </a:xfrm>
        </p:spPr>
        <p:txBody>
          <a:bodyPr anchor="b"/>
          <a:lstStyle>
            <a:lvl1pPr marL="0" indent="0">
              <a:buNone/>
              <a:defRPr sz="2400" b="1" i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511AB8-302C-476E-B80A-AA739911E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5080" y="2505075"/>
            <a:ext cx="50003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B47C29-FE34-4E6E-9921-78C54673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F6B420-A9CE-4BB6-A653-5C3ABC7D6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1DF8FE-1179-4798-B16D-AF1DFA26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41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66F1A-0A68-4048-808F-CD7A9F3B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9592"/>
            <a:ext cx="10515600" cy="1573223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CB3E6-5365-48F5-8D2A-0B002BA3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D8EE9-4D97-4B2F-8D38-41CB9EE7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C5952-0A27-4FAB-A3FD-120037876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1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D08427-909D-4679-9192-BC99557A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8E39A6-1E09-42B5-85B4-7E8B5AB2A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38940-01DD-4C97-8649-E01C3B0ED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460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93B3D-D568-40B4-A73A-1C8EA9ABB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691818" cy="1701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86EB3-917A-43B7-85BB-D00B5D2F0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798" y="987425"/>
            <a:ext cx="5840589" cy="5032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AC029-3BC1-4637-A7F9-BC786DC26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372360"/>
            <a:ext cx="3691817" cy="34966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0B948-89C5-4AC5-B7A0-17136F5C5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6C8C5-652F-46CB-BD26-E262B057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B50CB-E91F-4B71-81F0-800F2B51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69B885-FDB8-4C62-A285-A0CDC49A6B0C}"/>
              </a:ext>
            </a:extLst>
          </p:cNvPr>
          <p:cNvCxnSpPr>
            <a:cxnSpLocks/>
          </p:cNvCxnSpPr>
          <p:nvPr/>
        </p:nvCxnSpPr>
        <p:spPr>
          <a:xfrm>
            <a:off x="502320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790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F941E-6445-4840-81AE-104EF7A4F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696652" cy="1701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F8B866-E32B-4AE7-AEF3-6974AE3288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86120" y="838200"/>
            <a:ext cx="5603238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ABB7A-E157-499A-B224-C2313181F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367280"/>
            <a:ext cx="3696652" cy="35017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C77283-E2B8-405E-BB6E-9F121140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21F05-EB94-417F-B19B-96FF3D9EC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B7C3C7-B6DB-4064-8E66-9FB770C8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E233FA-220A-423F-907E-5F81526A28A0}"/>
              </a:ext>
            </a:extLst>
          </p:cNvPr>
          <p:cNvCxnSpPr>
            <a:cxnSpLocks/>
          </p:cNvCxnSpPr>
          <p:nvPr/>
        </p:nvCxnSpPr>
        <p:spPr>
          <a:xfrm>
            <a:off x="502320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518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56D52-667C-4E67-9038-A0BDFD8C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E72AC-0272-475A-BD25-2AB7AC1DE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FBFF2-9ECB-4CDD-87FA-9DD1F87BF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C12B3-DAF5-4BA7-A3A6-D0284716D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171AE-4A11-4035-A072-9AC4053FF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1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A52E95-2F50-48D3-B00E-4C259644E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50174" y="838199"/>
            <a:ext cx="2303626" cy="5338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17C9B-4E02-49C8-B6DF-65ED3C990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38199"/>
            <a:ext cx="7734300" cy="5338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CA10C-AC31-4D80-B78F-08E48CDCB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B5B7-F312-4BC9-A5D3-72E065D1B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2E489-5442-4698-B6E3-3421A97C2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F3A7E1-F157-4338-B7F7-9C0A2D60B7FF}"/>
              </a:ext>
            </a:extLst>
          </p:cNvPr>
          <p:cNvCxnSpPr>
            <a:cxnSpLocks/>
          </p:cNvCxnSpPr>
          <p:nvPr/>
        </p:nvCxnSpPr>
        <p:spPr>
          <a:xfrm>
            <a:off x="881133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33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6CCBF3A-D7FB-4B97-8FD5-6FFB20CB1E8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85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youtu.be/iOnyVpng3dw?si=UKfaEIg_UWs-1Hg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04040724-76CA-4A2D-9F6B-C97097ECB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8E94F83-C49C-8A91-2B84-071B8DE2C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2320" y="1714500"/>
            <a:ext cx="8087360" cy="3141980"/>
          </a:xfrm>
        </p:spPr>
        <p:txBody>
          <a:bodyPr>
            <a:normAutofit/>
          </a:bodyPr>
          <a:lstStyle/>
          <a:p>
            <a:pPr algn="ctr"/>
            <a:r>
              <a:rPr lang="el-GR" sz="6600" dirty="0"/>
              <a:t>ΑΣ ΤΑΞΙΔΕΨΟΥΜΕ ΣΤΑ ΒΟΥΝΑ ΤΗΣ ΕΛΛΑΔΑΣ!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203DB4B-B3CE-1CC9-DEE4-CB8D3BF4B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2160" y="5435600"/>
            <a:ext cx="8087360" cy="1016000"/>
          </a:xfrm>
        </p:spPr>
        <p:txBody>
          <a:bodyPr>
            <a:normAutofit/>
          </a:bodyPr>
          <a:lstStyle/>
          <a:p>
            <a:pPr algn="ctr"/>
            <a:r>
              <a:rPr lang="el-GR" dirty="0"/>
              <a:t>Ένα μικρό ταξίδι στις πιο όμορφες κορυφές της χώρας μας!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2A7FF43-8020-40F2-A76C-BA4E0C55E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52127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35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E9381A5-DFBB-4B95-B7BC-AFB0897BD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A371F15-4433-4A28-DD44-F2798D720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41" y="194187"/>
            <a:ext cx="3084521" cy="6469626"/>
          </a:xfrm>
        </p:spPr>
        <p:txBody>
          <a:bodyPr anchor="t">
            <a:noAutofit/>
          </a:bodyPr>
          <a:lstStyle/>
          <a:p>
            <a:r>
              <a:rPr lang="el-G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 Όλυμπος κι ο Κίσαβος, τα δυο βουνά μαλώνουν</a:t>
            </a:r>
            <a:br>
              <a:rPr lang="el-G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 ποιο θα ρίξει τη βροχή, το ποιο θα ρίξει χιόνι.</a:t>
            </a:r>
            <a:br>
              <a:rPr lang="el-G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Κι ο Κίσαβος ρίχνει βροχή κι ο Όλυμπος το χιόνι…</a:t>
            </a:r>
            <a:br>
              <a:rPr lang="el-G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3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</a:t>
            </a:r>
            <a:br>
              <a:rPr lang="el-GR" sz="3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l-GR" sz="3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Δημοτικό τραγούδι</a:t>
            </a:r>
            <a:br>
              <a:rPr lang="el-G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https://youtu.be/iOnyVpng3dw?si=UKfaEIg_UWs-1Hgo</a:t>
            </a:r>
            <a:r>
              <a:rPr lang="el-G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(Πατώντας τον σύνδεσμο μπορείτε να το ακούσετε).</a:t>
            </a:r>
            <a:br>
              <a:rPr lang="el-GR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el-G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l-GR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5A4A5E9-8427-439C-A3EB-48C612A3D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Θέση περιεχομένου 4" descr="Εικόνα που περιέχει το χιονισμένο βουνό του Ολύμπου">
            <a:extLst>
              <a:ext uri="{FF2B5EF4-FFF2-40B4-BE49-F238E27FC236}">
                <a16:creationId xmlns:a16="http://schemas.microsoft.com/office/drawing/2014/main" id="{DA1EF3D9-999E-8067-0063-82E81BFB09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610" y="176256"/>
            <a:ext cx="4668045" cy="2627234"/>
          </a:xfrm>
        </p:spPr>
      </p:pic>
      <p:pic>
        <p:nvPicPr>
          <p:cNvPr id="7" name="Εικόνα 6" descr="Εικόνα που δείχνει το βουνό Κίσσαβο.">
            <a:extLst>
              <a:ext uri="{FF2B5EF4-FFF2-40B4-BE49-F238E27FC236}">
                <a16:creationId xmlns:a16="http://schemas.microsoft.com/office/drawing/2014/main" id="{69422C1F-A2A1-A477-C081-63414DF9F0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702" y="3527551"/>
            <a:ext cx="4300692" cy="302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53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9">
            <a:extLst>
              <a:ext uri="{FF2B5EF4-FFF2-40B4-BE49-F238E27FC236}">
                <a16:creationId xmlns:a16="http://schemas.microsoft.com/office/drawing/2014/main" id="{9E61D288-0167-4242-8263-5BD3DA1DF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D6CDAAA-3F27-B1F9-BB8F-A3A68764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1302" y="0"/>
            <a:ext cx="6590216" cy="2352215"/>
          </a:xfrm>
        </p:spPr>
        <p:txBody>
          <a:bodyPr anchor="ctr">
            <a:normAutofit/>
          </a:bodyPr>
          <a:lstStyle/>
          <a:p>
            <a:pPr algn="ctr"/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l-GR" b="1" u="sng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ΟΛΥΜΠΟΣ</a:t>
            </a:r>
          </a:p>
        </p:txBody>
      </p:sp>
      <p:pic>
        <p:nvPicPr>
          <p:cNvPr id="5" name="Εικόνα 4" descr="Εικόνα που δείχνει το χιονισμένο βουνό του Ολύμπου. ">
            <a:extLst>
              <a:ext uri="{FF2B5EF4-FFF2-40B4-BE49-F238E27FC236}">
                <a16:creationId xmlns:a16="http://schemas.microsoft.com/office/drawing/2014/main" id="{DC459F4B-E81F-4377-7FF0-13576D0BAA7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610" y="2080009"/>
            <a:ext cx="4311512" cy="3607358"/>
          </a:xfrm>
          <a:prstGeom prst="rect">
            <a:avLst/>
          </a:prstGeom>
        </p:spPr>
      </p:pic>
      <p:cxnSp>
        <p:nvCxnSpPr>
          <p:cNvPr id="14" name="Straight Connector 11">
            <a:extLst>
              <a:ext uri="{FF2B5EF4-FFF2-40B4-BE49-F238E27FC236}">
                <a16:creationId xmlns:a16="http://schemas.microsoft.com/office/drawing/2014/main" id="{7882FDDB-12BA-4531-A762-4803DABD6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4874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21ED17E-0DD3-8DAF-CA29-15A9DDBF3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0186" y="334298"/>
            <a:ext cx="3743614" cy="7108722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Ο Όλυμπος αποτελεί το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υψηλότερο βουνό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της Ελλάδας.</a:t>
            </a:r>
          </a:p>
          <a:p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Έχει υψόμετρο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2.917μ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τοποθεσία του είναι στη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Θεσσαλία-Μακεδονία. </a:t>
            </a:r>
          </a:p>
          <a:p>
            <a:pPr>
              <a:buFont typeface="Wingdings" panose="05000000000000000000" pitchFamily="2" charset="2"/>
              <a:buChar char="Ø"/>
            </a:pPr>
            <a:endParaRPr lang="el-G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Σύμφωνα με τη μυθολογία, ήταν το σπίτι των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 Θεών</a:t>
            </a: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l-G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437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61D288-0167-4242-8263-5BD3DA1DF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A8863EC-E015-CB8C-FE12-86DA2BD92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956"/>
            <a:ext cx="5480713" cy="1939260"/>
          </a:xfrm>
        </p:spPr>
        <p:txBody>
          <a:bodyPr anchor="ctr">
            <a:normAutofit/>
          </a:bodyPr>
          <a:lstStyle/>
          <a:p>
            <a:pPr algn="ctr"/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l-GR" b="1" u="sng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ΚΙΣΣΑΒΟΣ</a:t>
            </a:r>
            <a:r>
              <a:rPr lang="el-GR" b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l-GR" b="1" u="sng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(ΌΣΣΑ)</a:t>
            </a:r>
          </a:p>
        </p:txBody>
      </p:sp>
      <p:pic>
        <p:nvPicPr>
          <p:cNvPr id="5" name="Θέση περιεχομένου 4" descr="Εικόνα που περιέχει το βουνό, Κίσαβο.">
            <a:extLst>
              <a:ext uri="{FF2B5EF4-FFF2-40B4-BE49-F238E27FC236}">
                <a16:creationId xmlns:a16="http://schemas.microsoft.com/office/drawing/2014/main" id="{86619A48-4132-C102-D33E-5D1F9215B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70" y="2458065"/>
            <a:ext cx="4375347" cy="3569109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82FDDB-12BA-4531-A762-4803DABD6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4874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C1D76B3-F431-377D-DDE8-5687A94A3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4811" y="0"/>
            <a:ext cx="3428988" cy="7236542"/>
          </a:xfrm>
        </p:spPr>
        <p:txBody>
          <a:bodyPr>
            <a:noAutofit/>
          </a:bodyPr>
          <a:lstStyle/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 Κίσσαβος είναι βουνό της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Θεσσαλίας,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κοντά στον Όλυμπο. </a:t>
            </a:r>
          </a:p>
          <a:p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Έχει υψόμετρο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1.978μ.</a:t>
            </a:r>
          </a:p>
          <a:p>
            <a:endParaRPr lang="el-G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Στον Κίσσαβο υπάρχουν  πολλά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έλατα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πλατάνια.</a:t>
            </a:r>
          </a:p>
          <a:p>
            <a:endParaRPr lang="el-G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Στην αρχαιότητα ονομαζόταν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Όσσα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και συνδέεται με τους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γίγαντες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της ελληνικής μυθολογίας.</a:t>
            </a:r>
          </a:p>
          <a:p>
            <a:endParaRPr lang="el-GR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666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61D288-0167-4242-8263-5BD3DA1DF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BE1D4E72-4641-AB5D-0B56-CA9E5A1A4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142"/>
            <a:ext cx="5480713" cy="2126074"/>
          </a:xfrm>
        </p:spPr>
        <p:txBody>
          <a:bodyPr anchor="ctr">
            <a:normAutofit/>
          </a:bodyPr>
          <a:lstStyle/>
          <a:p>
            <a:pPr algn="ctr"/>
            <a:r>
              <a:rPr lang="el-GR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ΣΜΟΛΙΚΑΣ</a:t>
            </a:r>
          </a:p>
        </p:txBody>
      </p:sp>
      <p:pic>
        <p:nvPicPr>
          <p:cNvPr id="5" name="Θέση περιεχομένου 4" descr="Εικόνα που περιέχει το βουνό Σμόλικα στην Ήπειρο και τη λίμνη Δρακόλιμνη. ">
            <a:extLst>
              <a:ext uri="{FF2B5EF4-FFF2-40B4-BE49-F238E27FC236}">
                <a16:creationId xmlns:a16="http://schemas.microsoft.com/office/drawing/2014/main" id="{614E4518-9FD0-E3AC-44E2-E0F0963D2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776" y="2216672"/>
            <a:ext cx="4696222" cy="339758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82FDDB-12BA-4531-A762-4803DABD6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4874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090A2F8-1BC7-1349-029E-B1D790738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1661" y="137652"/>
            <a:ext cx="4820339" cy="7123472"/>
          </a:xfrm>
        </p:spPr>
        <p:txBody>
          <a:bodyPr>
            <a:normAutofit fontScale="62500" lnSpcReduction="20000"/>
          </a:bodyPr>
          <a:lstStyle/>
          <a:p>
            <a:r>
              <a:rPr lang="el-GR" sz="3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 Σμόλικας είναι το </a:t>
            </a:r>
            <a:r>
              <a:rPr lang="el-GR" sz="3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δεύτερο</a:t>
            </a:r>
            <a:r>
              <a:rPr lang="el-GR" sz="3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3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ψηλότερο</a:t>
            </a:r>
            <a:r>
              <a:rPr lang="el-GR" sz="3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βουνό της Ελλάδας.</a:t>
            </a:r>
          </a:p>
          <a:p>
            <a:endParaRPr lang="el-GR" sz="3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3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Έχει υψόμετρο </a:t>
            </a:r>
            <a:r>
              <a:rPr lang="el-GR" sz="3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2.600μ.</a:t>
            </a:r>
          </a:p>
          <a:p>
            <a:endParaRPr lang="el-GR" sz="3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3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Βρίσκεται στην περιοχή της </a:t>
            </a:r>
            <a:r>
              <a:rPr lang="el-GR" sz="3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Ηπείρου.</a:t>
            </a:r>
          </a:p>
          <a:p>
            <a:endParaRPr lang="el-GR" sz="3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3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Στο βουνό ζουν πολλά ζώα όπως </a:t>
            </a:r>
            <a:r>
              <a:rPr lang="el-GR" sz="3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αρκούδες, λύκοι, και αγριοκάτσικα.</a:t>
            </a:r>
          </a:p>
          <a:p>
            <a:endParaRPr lang="el-GR" sz="3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l-GR" sz="3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Εκεί υπάρχει </a:t>
            </a:r>
            <a:r>
              <a:rPr lang="el-GR" sz="3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Δρακόλιμνη, </a:t>
            </a:r>
            <a:r>
              <a:rPr lang="el-GR" sz="3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που σύμφωνα με τους μύθους ζούσαν </a:t>
            </a:r>
            <a:r>
              <a:rPr lang="el-GR" sz="3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δράκοι.</a:t>
            </a:r>
          </a:p>
          <a:p>
            <a:pPr marL="0" indent="0">
              <a:buNone/>
            </a:pPr>
            <a:endParaRPr lang="el-GR" sz="3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sz="3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endParaRPr lang="el-GR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dirty="0"/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240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5A1F343-ACF6-45B3-BB32-C140CCB9D5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36E2FFE-AF01-3E16-B12F-272795A57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835" y="560439"/>
            <a:ext cx="4173417" cy="1620053"/>
          </a:xfrm>
        </p:spPr>
        <p:txBody>
          <a:bodyPr anchor="t">
            <a:normAutofit/>
          </a:bodyPr>
          <a:lstStyle/>
          <a:p>
            <a:pPr algn="ctr"/>
            <a:r>
              <a:rPr lang="el-GR" b="1" u="sng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ΠΑΡΝΑΣΣΟΣ</a:t>
            </a:r>
            <a:r>
              <a:rPr lang="el-GR" sz="3600" b="1" dirty="0">
                <a:solidFill>
                  <a:srgbClr val="7030A0"/>
                </a:solidFill>
              </a:rPr>
              <a:t> </a:t>
            </a:r>
          </a:p>
        </p:txBody>
      </p:sp>
      <p:pic>
        <p:nvPicPr>
          <p:cNvPr id="5" name="Θέση περιεχομένου 4" descr="Εικόνα που περιέχει το χιονισμένο βουνό του Παρνασσού στη Στερεά Ελλάδα. ">
            <a:extLst>
              <a:ext uri="{FF2B5EF4-FFF2-40B4-BE49-F238E27FC236}">
                <a16:creationId xmlns:a16="http://schemas.microsoft.com/office/drawing/2014/main" id="{084F4104-12BC-D2C2-0E23-F6A022678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7" y="2096267"/>
            <a:ext cx="3695850" cy="2526567"/>
          </a:xfrm>
          <a:prstGeom prst="rect">
            <a:avLst/>
          </a:prstGeom>
        </p:spPr>
      </p:pic>
      <p:pic>
        <p:nvPicPr>
          <p:cNvPr id="7" name="Θέση περιεχομένου 6" descr="Εικόνα που περιέχει το χιονοδρομικό κέντρο του Παρνασσού.">
            <a:extLst>
              <a:ext uri="{FF2B5EF4-FFF2-40B4-BE49-F238E27FC236}">
                <a16:creationId xmlns:a16="http://schemas.microsoft.com/office/drawing/2014/main" id="{C11D7CCA-0E69-7887-55D6-1D99618C0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934" y="4823209"/>
            <a:ext cx="2764990" cy="1893715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7A4A8A3-3062-4846-8297-28B77B50780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9420A9A-CFF3-C3B6-57A2-788F54D12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8288" y="393289"/>
            <a:ext cx="4951277" cy="6145163"/>
          </a:xfrm>
        </p:spPr>
        <p:txBody>
          <a:bodyPr>
            <a:normAutofit fontScale="92500" lnSpcReduction="20000"/>
          </a:bodyPr>
          <a:lstStyle/>
          <a:p>
            <a:r>
              <a:rPr lang="el-GR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 Παρνασσός είναι βουνό της </a:t>
            </a:r>
            <a:r>
              <a:rPr lang="el-GR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Στερεάς Ελλάδας. </a:t>
            </a:r>
          </a:p>
          <a:p>
            <a:endParaRPr lang="el-GR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Έχει υψόμετρο </a:t>
            </a:r>
            <a:r>
              <a:rPr lang="el-GR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2.457μ.</a:t>
            </a:r>
          </a:p>
          <a:p>
            <a:endParaRPr lang="el-GR" sz="2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Είναι γνωστό για </a:t>
            </a:r>
            <a:r>
              <a:rPr lang="el-GR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 χιονοδρομικό κέντρο του.</a:t>
            </a:r>
          </a:p>
          <a:p>
            <a:endParaRPr lang="el-GR" sz="2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Στους πρόποδές του βρίσκονται οι</a:t>
            </a:r>
            <a:r>
              <a:rPr lang="el-GR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Δελφοί, </a:t>
            </a:r>
            <a:r>
              <a:rPr lang="el-GR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σημαντικός αρχαιολογικός χώρος.</a:t>
            </a:r>
          </a:p>
          <a:p>
            <a:endParaRPr lang="el-GR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l-GR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Στην αρχαιότητα ήταν αφιερωμένος στον </a:t>
            </a:r>
            <a:r>
              <a:rPr lang="el-GR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Θεό Απόλλωνα</a:t>
            </a:r>
            <a:r>
              <a:rPr lang="el-GR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el-GR" sz="2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5205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E61D288-0167-4242-8263-5BD3DA1DF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A95157EA-FDF6-9F66-097A-AF85CFF3C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27"/>
            <a:ext cx="5480713" cy="1465006"/>
          </a:xfrm>
        </p:spPr>
        <p:txBody>
          <a:bodyPr anchor="ctr">
            <a:normAutofit/>
          </a:bodyPr>
          <a:lstStyle/>
          <a:p>
            <a:pPr algn="ctr"/>
            <a:r>
              <a:rPr lang="el-GR" b="1" u="sng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Ψηλορείτης ( Ίδη)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882FDDB-12BA-4531-A762-4803DABD6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4874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E7C8F256-465D-C4A2-023C-4EAC98835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866" y="0"/>
            <a:ext cx="4355689" cy="7993626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Τα Λευκά Όρη είναι το ψηλότερο βουνό της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Κρήτης.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(Όρος Ίδη)</a:t>
            </a:r>
          </a:p>
          <a:p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Έχει υψόμετρο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2.456μ,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με ψηλότερη κορυφή τον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Τίμιο Σταυρό.</a:t>
            </a:r>
          </a:p>
          <a:p>
            <a:endParaRPr lang="el-G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Έχει αρκετά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φαράγγια, πέτρινα τοπία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σπάνια φυτά.</a:t>
            </a:r>
          </a:p>
          <a:p>
            <a:endParaRPr lang="el-G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Σύμφωνα με τη μυθολογία,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 Δίας μεγάλωσε σε σπηλιά αυτού του βουνού. </a:t>
            </a:r>
          </a:p>
          <a:p>
            <a:endParaRPr lang="el-GR" sz="2400" dirty="0"/>
          </a:p>
          <a:p>
            <a:endParaRPr lang="el-GR" sz="2400" dirty="0"/>
          </a:p>
          <a:p>
            <a:endParaRPr lang="el-GR" sz="2400" b="1" dirty="0"/>
          </a:p>
          <a:p>
            <a:endParaRPr lang="el-GR" b="1" dirty="0"/>
          </a:p>
          <a:p>
            <a:endParaRPr lang="el-GR" b="1" dirty="0"/>
          </a:p>
          <a:p>
            <a:endParaRPr lang="en-US" b="1" dirty="0"/>
          </a:p>
        </p:txBody>
      </p:sp>
      <p:pic>
        <p:nvPicPr>
          <p:cNvPr id="7" name="Εικόνα 6" descr="Εικόνα που δείχνει το βουνό Ψηλορείτη/Ίδη  στην Κρήτη">
            <a:extLst>
              <a:ext uri="{FF2B5EF4-FFF2-40B4-BE49-F238E27FC236}">
                <a16:creationId xmlns:a16="http://schemas.microsoft.com/office/drawing/2014/main" id="{84EC6196-4FD2-B7DE-EE80-D401B750D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50" y="2672862"/>
            <a:ext cx="5182646" cy="356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435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6">
            <a:extLst>
              <a:ext uri="{FF2B5EF4-FFF2-40B4-BE49-F238E27FC236}">
                <a16:creationId xmlns:a16="http://schemas.microsoft.com/office/drawing/2014/main" id="{9E61D288-0167-4242-8263-5BD3DA1DF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1294B1E-72FE-5565-316B-F6CB59DED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017" y="-510074"/>
            <a:ext cx="5480713" cy="2598022"/>
          </a:xfrm>
        </p:spPr>
        <p:txBody>
          <a:bodyPr anchor="ctr">
            <a:normAutofit/>
          </a:bodyPr>
          <a:lstStyle/>
          <a:p>
            <a:pPr algn="ctr"/>
            <a:r>
              <a:rPr lang="el-GR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Ταΰγετος</a:t>
            </a:r>
            <a:r>
              <a:rPr lang="el-GR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Θέση περιεχομένου 4" descr="Εικόνα που περιέχει το βουνό Ταΰγετο, στην Πελοπόννησο. ">
            <a:extLst>
              <a:ext uri="{FF2B5EF4-FFF2-40B4-BE49-F238E27FC236}">
                <a16:creationId xmlns:a16="http://schemas.microsoft.com/office/drawing/2014/main" id="{3E686D74-9753-B359-2325-1F9D84C8ED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40" y="2375696"/>
            <a:ext cx="5150618" cy="3407974"/>
          </a:xfrm>
          <a:prstGeom prst="rect">
            <a:avLst/>
          </a:prstGeom>
        </p:spPr>
      </p:pic>
      <p:cxnSp>
        <p:nvCxnSpPr>
          <p:cNvPr id="13" name="Straight Connector 18">
            <a:extLst>
              <a:ext uri="{FF2B5EF4-FFF2-40B4-BE49-F238E27FC236}">
                <a16:creationId xmlns:a16="http://schemas.microsoft.com/office/drawing/2014/main" id="{7882FDDB-12BA-4531-A762-4803DABD6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4874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26EF1FB1-2A79-6C1C-AA8A-06F11D338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6824" y="68826"/>
            <a:ext cx="3428988" cy="5822999"/>
          </a:xfrm>
        </p:spPr>
        <p:txBody>
          <a:bodyPr>
            <a:noAutofit/>
          </a:bodyPr>
          <a:lstStyle/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 Ταΰγετος  βρίσκεται στη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Πελοπόννησο,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πιο συγκεκριμένα στη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Λακωνία.</a:t>
            </a:r>
          </a:p>
          <a:p>
            <a:endParaRPr lang="el-G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Έχει υψόμετρο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2.407μ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 η ψηλότερη κορυφή ονομάζεται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Προφήτης Ηλίας.</a:t>
            </a:r>
          </a:p>
          <a:p>
            <a:endParaRPr lang="el-G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Θεωρείται σημαντικός προορισμός για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πεζοπορία, ορειβασία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περιηγήσεις στη φύση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469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61D288-0167-4242-8263-5BD3DA1DF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BE0EBB0B-4D81-B94E-1595-34FB4FD38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478"/>
            <a:ext cx="5480713" cy="1710812"/>
          </a:xfrm>
        </p:spPr>
        <p:txBody>
          <a:bodyPr anchor="ctr">
            <a:normAutofit/>
          </a:bodyPr>
          <a:lstStyle/>
          <a:p>
            <a:pPr algn="ctr"/>
            <a:r>
              <a:rPr lang="el-GR" b="1" u="sng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Παγγαίο Ορός </a:t>
            </a:r>
          </a:p>
        </p:txBody>
      </p:sp>
      <p:pic>
        <p:nvPicPr>
          <p:cNvPr id="5" name="Θέση περιεχομένου 4" descr="Εικόνα που περιέχει το Παγγαίο Όρος στη Μακεδονία">
            <a:extLst>
              <a:ext uri="{FF2B5EF4-FFF2-40B4-BE49-F238E27FC236}">
                <a16:creationId xmlns:a16="http://schemas.microsoft.com/office/drawing/2014/main" id="{8AF7C517-B269-37B9-EB94-34023F807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164" y="2536723"/>
            <a:ext cx="4557836" cy="302833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82FDDB-12BA-4531-A762-4803DABD6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4874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49C3670-FE06-5CE9-E952-3D50E1A05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7488" y="304800"/>
            <a:ext cx="4208200" cy="6553200"/>
          </a:xfrm>
        </p:spPr>
        <p:txBody>
          <a:bodyPr>
            <a:normAutofit/>
          </a:bodyPr>
          <a:lstStyle/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 Παγγαίο Όρος βρίσκεται στη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Μακεδονία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, ανάμεσα σε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Καβάλα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και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Δράμα</a:t>
            </a:r>
          </a:p>
          <a:p>
            <a:endParaRPr lang="el-G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Έχει υψόμετρο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1956μ. </a:t>
            </a:r>
          </a:p>
          <a:p>
            <a:endParaRPr lang="el-G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Στην αρχαιότητα το Παγγαίο ήταν γνωστό για τα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πλούσια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μεταλλεία χρυσού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αργύρου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Στην περιοχή υπήρχαν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αρχαίες πόλεις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και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οικισμοί</a:t>
            </a:r>
            <a:r>
              <a:rPr lang="el-GR" b="1" dirty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0013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E61D288-0167-4242-8263-5BD3DA1DF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DB55F9D-ABC5-EA07-52B2-F62B64584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078"/>
            <a:ext cx="5480713" cy="1959137"/>
          </a:xfrm>
        </p:spPr>
        <p:txBody>
          <a:bodyPr anchor="ctr">
            <a:normAutofit/>
          </a:bodyPr>
          <a:lstStyle/>
          <a:p>
            <a:pPr algn="ctr"/>
            <a:r>
              <a:rPr lang="el-GR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Πήλιο </a:t>
            </a:r>
          </a:p>
        </p:txBody>
      </p:sp>
      <p:pic>
        <p:nvPicPr>
          <p:cNvPr id="7" name="Εικόνα 6" descr="Εικόνα που περιέχει τοπίο από το βουνό του Πηλίου, καθώς και σπίτια από ένα χωριό του.">
            <a:extLst>
              <a:ext uri="{FF2B5EF4-FFF2-40B4-BE49-F238E27FC236}">
                <a16:creationId xmlns:a16="http://schemas.microsoft.com/office/drawing/2014/main" id="{0E5005BD-92AA-C56C-249C-03A0626B4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16" y="2183409"/>
            <a:ext cx="3779495" cy="234203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882FDDB-12BA-4531-A762-4803DABD6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4874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AC6092-60AE-E500-0AB5-D708AE443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2127" y="0"/>
            <a:ext cx="3785408" cy="6007511"/>
          </a:xfrm>
        </p:spPr>
        <p:txBody>
          <a:bodyPr>
            <a:noAutofit/>
          </a:bodyPr>
          <a:lstStyle/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Το Πήλιο βρίσκεται στη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Θεσσαλία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ανάμεσα σε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Μαγνησία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και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Βόλο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Έχει υψόμετρο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1.624μ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Συνδυάζει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θάλασσα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και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βουνό: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από ψηλά βουνά μέχρι όμορφες παραλίες. </a:t>
            </a:r>
          </a:p>
          <a:p>
            <a:pPr marL="0" indent="0">
              <a:buNone/>
            </a:pP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Σύμφωνα με τη μυθολογία, ζούσαν οι </a:t>
            </a:r>
            <a:r>
              <a:rPr lang="el-G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Κένταυροι 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(μισοί άνθρωποι και μισά άλογα)</a:t>
            </a:r>
          </a:p>
          <a:p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Εικόνα 12" descr="Εικόνα που περιέχει το βουνό του Πηλίου και ένα παραθαλάσσιο χωριό του. ">
            <a:extLst>
              <a:ext uri="{FF2B5EF4-FFF2-40B4-BE49-F238E27FC236}">
                <a16:creationId xmlns:a16="http://schemas.microsoft.com/office/drawing/2014/main" id="{48108D4D-3994-8023-6CAF-116C57B244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253567" y="4749713"/>
            <a:ext cx="3428489" cy="195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771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4A7CC8F-56A6-423D-B67A-8BA89D3EC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4E3A1DF-51EE-49BF-8A81-9D447BC46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42E0A6E-732F-3C2D-1804-A980323FB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739" y="580111"/>
            <a:ext cx="3775858" cy="456338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l-GR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Ένας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χάρτη</a:t>
            </a:r>
            <a:r>
              <a:rPr lang="el-GR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με τα</a:t>
            </a:r>
            <a:r>
              <a:rPr lang="el-GR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πιο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σημαντικά βουνά της ελλαδας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C2FFC94-1F80-402F-B7DE-3E407ADB1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30745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Θέση περιεχομένου 4" descr="Εικόνα που περιέχει το χάρτη της Ελλάδας και σημειώνονται με σύμβολα βουνού οι τοποθεσίες των πιο σημαντικών βουνών.   ">
            <a:extLst>
              <a:ext uri="{FF2B5EF4-FFF2-40B4-BE49-F238E27FC236}">
                <a16:creationId xmlns:a16="http://schemas.microsoft.com/office/drawing/2014/main" id="{A19B1170-B81C-BFEE-2A57-9E6D952533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894" y="100485"/>
            <a:ext cx="6420886" cy="674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686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4A7CC8F-56A6-423D-B67A-8BA89D3EC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04040724-76CA-4A2D-9F6B-C97097ECB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D5A1CB4-C99D-7ADA-4117-9FDCD2B8D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2320" y="1714500"/>
            <a:ext cx="8087360" cy="31419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Σας ευχαριστώ !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2A7FF43-8020-40F2-A76C-BA4E0C55E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52127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03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ArchwayVTI">
  <a:themeElements>
    <a:clrScheme name="Custom 1">
      <a:dk1>
        <a:sysClr val="windowText" lastClr="000000"/>
      </a:dk1>
      <a:lt1>
        <a:sysClr val="window" lastClr="FFFFFF"/>
      </a:lt1>
      <a:dk2>
        <a:srgbClr val="2E3A3C"/>
      </a:dk2>
      <a:lt2>
        <a:srgbClr val="EDE9E7"/>
      </a:lt2>
      <a:accent1>
        <a:srgbClr val="898470"/>
      </a:accent1>
      <a:accent2>
        <a:srgbClr val="7A8773"/>
      </a:accent2>
      <a:accent3>
        <a:srgbClr val="8C845E"/>
      </a:accent3>
      <a:accent4>
        <a:srgbClr val="9F7E56"/>
      </a:accent4>
      <a:accent5>
        <a:srgbClr val="9B7E69"/>
      </a:accent5>
      <a:accent6>
        <a:srgbClr val="AA7862"/>
      </a:accent6>
      <a:hlink>
        <a:srgbClr val="7A8773"/>
      </a:hlink>
      <a:folHlink>
        <a:srgbClr val="9F7E56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VTI" id="{309F1D27-9968-4F93-BA7C-3666A757FD2E}" vid="{76D8E8FD-8787-4E56-A14A-C28BF58ABEEE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1D66E0B1571C1D44871D1BE27A55E8E2" ma:contentTypeVersion="5" ma:contentTypeDescription="Δημιουργία νέου εγγράφου" ma:contentTypeScope="" ma:versionID="9a0e657564751fba584cce9e1e3ee680">
  <xsd:schema xmlns:xsd="http://www.w3.org/2001/XMLSchema" xmlns:xs="http://www.w3.org/2001/XMLSchema" xmlns:p="http://schemas.microsoft.com/office/2006/metadata/properties" xmlns:ns3="8eb3fe63-4a1a-4533-96f5-e33d807f73a2" targetNamespace="http://schemas.microsoft.com/office/2006/metadata/properties" ma:root="true" ma:fieldsID="f4d5d7aedc95fdab5736806a6355a7cd" ns3:_="">
    <xsd:import namespace="8eb3fe63-4a1a-4533-96f5-e33d807f73a2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b3fe63-4a1a-4533-96f5-e33d807f73a2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402C28-D457-4003-983A-CBFCAD6EA0B3}">
  <ds:schemaRefs>
    <ds:schemaRef ds:uri="http://purl.org/dc/terms/"/>
    <ds:schemaRef ds:uri="8eb3fe63-4a1a-4533-96f5-e33d807f73a2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06C85DF-ED40-4F29-8E16-B272539824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24F598-D779-4603-9FDC-3806EE4663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b3fe63-4a1a-4533-96f5-e33d807f73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4255</TotalTime>
  <Words>437</Words>
  <Application>Microsoft Office PowerPoint</Application>
  <PresentationFormat>Ευρεία οθόνη</PresentationFormat>
  <Paragraphs>84</Paragraphs>
  <Slides>12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9" baseType="lpstr">
      <vt:lpstr>Aptos</vt:lpstr>
      <vt:lpstr>Arial</vt:lpstr>
      <vt:lpstr>Calibri</vt:lpstr>
      <vt:lpstr>Felix Titling</vt:lpstr>
      <vt:lpstr>Goudy Old Style</vt:lpstr>
      <vt:lpstr>Wingdings</vt:lpstr>
      <vt:lpstr>ArchwayVTI</vt:lpstr>
      <vt:lpstr>ΑΣ ΤΑΞΙΔΕΨΟΥΜΕ ΣΤΑ ΒΟΥΝΑ ΤΗΣ ΕΛΛΑΔΑΣ!</vt:lpstr>
      <vt:lpstr>Ο Όλυμπος κι ο Κίσαβος, τα δυο βουνά μαλώνουν το ποιο θα ρίξει τη βροχή, το ποιο θα ρίξει χιόνι. Κι ο Κίσαβος ρίχνει βροχή κι ο Όλυμπος το χιόνι…           Δημοτικό τραγούδι https://youtu.be/iOnyVpng3dw?si=UKfaEIg_UWs-1Hgo   (Πατώντας τον σύνδεσμο μπορείτε να το ακούσετε).           </vt:lpstr>
      <vt:lpstr>   ΟΛΥΜΠΟΣ</vt:lpstr>
      <vt:lpstr> ΚΙΣΣΑΒΟΣ (ΌΣΣΑ)</vt:lpstr>
      <vt:lpstr>ΣΜΟΛΙΚΑΣ</vt:lpstr>
      <vt:lpstr>ΠΑΡΝΑΣΣΟΣ </vt:lpstr>
      <vt:lpstr>Ψηλορείτης ( Ίδη)</vt:lpstr>
      <vt:lpstr>Ταΰγετος </vt:lpstr>
      <vt:lpstr>Παγγαίο Ορός </vt:lpstr>
      <vt:lpstr>Πήλιο </vt:lpstr>
      <vt:lpstr>Ένας χάρτης με τα πιο σημαντικά βουνά της ελλαδας</vt:lpstr>
      <vt:lpstr>Σας ευχαριστώ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ZACHARI ELPIDA</dc:creator>
  <cp:lastModifiedBy>ZACHARI ELPIDA</cp:lastModifiedBy>
  <cp:revision>5</cp:revision>
  <dcterms:created xsi:type="dcterms:W3CDTF">2025-12-12T18:42:17Z</dcterms:created>
  <dcterms:modified xsi:type="dcterms:W3CDTF">2026-09-02T13:30:46Z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0x0101001D66E0B1571C1D44871D1BE27A55E8E2</vt:lpwstr>
  </property>
</Properties>
</file>