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31"/>
  </p:notesMasterIdLst>
  <p:handoutMasterIdLst>
    <p:handoutMasterId r:id="rId32"/>
  </p:handoutMasterIdLst>
  <p:sldIdLst>
    <p:sldId id="285" r:id="rId5"/>
    <p:sldId id="642" r:id="rId6"/>
    <p:sldId id="643" r:id="rId7"/>
    <p:sldId id="644" r:id="rId8"/>
    <p:sldId id="645" r:id="rId9"/>
    <p:sldId id="646" r:id="rId10"/>
    <p:sldId id="647" r:id="rId11"/>
    <p:sldId id="648" r:id="rId12"/>
    <p:sldId id="649" r:id="rId13"/>
    <p:sldId id="650" r:id="rId14"/>
    <p:sldId id="651" r:id="rId15"/>
    <p:sldId id="652" r:id="rId16"/>
    <p:sldId id="653" r:id="rId17"/>
    <p:sldId id="654" r:id="rId18"/>
    <p:sldId id="655" r:id="rId19"/>
    <p:sldId id="656" r:id="rId20"/>
    <p:sldId id="658" r:id="rId21"/>
    <p:sldId id="659" r:id="rId22"/>
    <p:sldId id="660" r:id="rId23"/>
    <p:sldId id="661" r:id="rId24"/>
    <p:sldId id="662" r:id="rId25"/>
    <p:sldId id="663" r:id="rId26"/>
    <p:sldId id="664" r:id="rId27"/>
    <p:sldId id="665" r:id="rId28"/>
    <p:sldId id="666" r:id="rId29"/>
    <p:sldId id="667" r:id="rId30"/>
  </p:sldIdLst>
  <p:sldSz cx="12192000" cy="6858000"/>
  <p:notesSz cx="6858000" cy="9144000"/>
  <p:defaultTextStyle>
    <a:defPPr rtl="0">
      <a:defRPr lang="el-g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37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CF92607-586D-431C-9189-BC71D158E21E}" type="datetime1">
              <a:rPr lang="el-GR" smtClean="0"/>
              <a:t>17/12/2025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DA1FAA5-2D2D-4352-A7F5-5423D6686005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50456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106FFA8-3BA6-4CB4-BB0A-43E9E7DE1014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 dirty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7D4AFE6-52F8-436F-9DAC-607E2BE5A99D}" type="slidenum">
              <a:rPr lang="el-GR" noProof="0" smtClean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356316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rtlCol="0"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B14E3A-51B3-4FCD-B02C-3CD84F1EDA19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  <p:cxnSp>
        <p:nvCxnSpPr>
          <p:cNvPr id="16" name="Ευθεία γραμμή σύνδεσης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17" name="Θέση εικόνας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l-GR" noProof="0" dirty="0"/>
              <a:t>Κάντε κλικ στο εικονίδιο για να προσθέσετε εικόνα</a:t>
            </a:r>
          </a:p>
        </p:txBody>
      </p:sp>
      <p:sp>
        <p:nvSpPr>
          <p:cNvPr id="16" name="Θέση κειμένου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rtlCol="0"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F55EEF-94ED-4F2C-B6BC-9E0348203D59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rtlCol="0" anchor="ctr">
            <a:normAutofit/>
          </a:bodyPr>
          <a:lstStyle>
            <a:lvl1pPr algn="l">
              <a:defRPr sz="3200" b="0" cap="all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D3A3A76-4F96-476B-82FC-A4CB6FC395A9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Απόσπασμ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rtlCol="0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10" name="Θέση κειμένου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D019E70-A13A-4340-8ED3-163D2514A380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  <p:sp>
        <p:nvSpPr>
          <p:cNvPr id="14" name="Πλαίσιο κειμένου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el-G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Πλαίσιο κειμένου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 rtl="0"/>
            <a:r>
              <a:rPr lang="el-G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rtlCol="0" anchor="b">
            <a:normAutofit/>
          </a:bodyPr>
          <a:lstStyle>
            <a:lvl1pPr algn="l">
              <a:defRPr sz="3200" b="0" cap="all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16085F0-29E7-46FA-83B0-114CA98120C8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αποσπάσ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rtlCol="0"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10" name="Θέση κειμένου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el-GR" noProof="0"/>
              <a:t>Στυλ κειμένου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6124C1-206C-4ED5-AA4E-EE7F1AF36FE1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  <p:sp>
        <p:nvSpPr>
          <p:cNvPr id="11" name="Πλαίσιο κειμένου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rtl="0"/>
            <a:r>
              <a:rPr lang="el-GR" sz="8000" noProof="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Πλαίσιο κειμένου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 rtl="0"/>
            <a:r>
              <a:rPr lang="el-GR" sz="8000" noProof="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ωστό ή λάθ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10" name="Θέση κειμένου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el-GR" noProof="0"/>
              <a:t>Στυλ κειμένου υποδείγματος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DD24E5-A5D7-418F-9B23-5D22A2644F7D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EFCE15-9671-4A11-948A-08E35DE26788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rtlCol="0" anchor="t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DAD1BB-1D88-4014-A966-063F8E8068C7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 anchor="ctr"/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6BEF3A-4FFD-4083-8C59-484AA1AC5637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rtlCol="0" anchor="b">
            <a:normAutofit/>
          </a:bodyPr>
          <a:lstStyle>
            <a:lvl1pPr algn="l">
              <a:defRPr sz="3600" b="0" cap="all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6282FF-D81F-4613-910A-403A21D5A90F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 rtlCol="0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 rtlCol="0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F9652B-E475-4C5E-9F47-35945B75D70A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972080" y="685800"/>
            <a:ext cx="4649787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 dirty="0"/>
              <a:t>Κάντε κλικ για επεξεργασία των στυλ κειμένου του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rtlCol="0" anchor="t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 hasCustomPrompt="1"/>
          </p:nvPr>
        </p:nvSpPr>
        <p:spPr>
          <a:xfrm>
            <a:off x="6079066" y="685800"/>
            <a:ext cx="4665134" cy="576262"/>
          </a:xfrm>
        </p:spPr>
        <p:txBody>
          <a:bodyPr rtlCol="0" anchor="b">
            <a:noAutofit/>
          </a:bodyPr>
          <a:lstStyle>
            <a:lvl1pPr marL="0" indent="0" rtl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 dirty="0"/>
              <a:t>Κάντε κλικ για επεξεργασία των στυλ κειμένου του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rtlCol="0" anchor="t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49EE75-8354-432B-A56F-79868AFDE647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D01596-7225-4DFE-9FF5-CD1B09911F89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8238341-B954-40E3-88C1-E0D764B4AFA6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el-GR" noProof="0"/>
              <a:t>Στυλ κειμένου υποδείγματος</a:t>
            </a:r>
          </a:p>
          <a:p>
            <a:pPr lvl="1" rtl="0"/>
            <a:r>
              <a:rPr lang="el-GR" noProof="0"/>
              <a:t>Δεύτερο επίπεδο</a:t>
            </a:r>
          </a:p>
          <a:p>
            <a:pPr lvl="2" rtl="0"/>
            <a:r>
              <a:rPr lang="el-GR" noProof="0"/>
              <a:t>Τρίτο επίπεδο</a:t>
            </a:r>
          </a:p>
          <a:p>
            <a:pPr lvl="3" rtl="0"/>
            <a:r>
              <a:rPr lang="el-GR" noProof="0"/>
              <a:t>Τέταρτο επίπεδο</a:t>
            </a:r>
          </a:p>
          <a:p>
            <a:pPr lvl="4" rtl="0"/>
            <a:r>
              <a:rPr lang="el-GR" noProof="0"/>
              <a:t>Πέμπτο επίπεδο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225751-F657-4310-BBB1-E6E001C131C6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14" name="Θέση εικόνας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el-GR" noProof="0" dirty="0"/>
              <a:t>Κάντε κλικ στο εικονίδιο για να προσθέσετε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98A173-F34D-4EBB-884D-FCA32DAD0D8B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Ομάδα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Ευθεία γραμμή σύνδεσης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Ευθεία γραμμή σύνδεσης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Ευθεία γραμμή σύνδεσης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Ευθεία γραμμή σύνδεσης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Ευθεία γραμμή σύνδεσης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Σύμβολο κράτησης θέσης τίτλου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el-GR" noProof="0" dirty="0"/>
              <a:t>Κάντε κλικ για επεξεργασία των στυλ κειμένου του υποδείγματος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06CFE524-1455-4C4E-8D15-E59911EBB39B}" type="datetime1">
              <a:rPr lang="el-GR" noProof="0" smtClean="0"/>
              <a:t>17/12/2025</a:t>
            </a:fld>
            <a:endParaRPr lang="el-GR" noProof="0" dirty="0"/>
          </a:p>
        </p:txBody>
      </p:sp>
      <p:sp>
        <p:nvSpPr>
          <p:cNvPr id="5" name="Σύμβολο κράτησης θέσης υποσέλιδου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el-GR" noProof="0" smtClean="0"/>
              <a:pPr/>
              <a:t>‹#›</a:t>
            </a:fld>
            <a:endParaRPr lang="el-GR" noProof="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>
            <a:extLst>
              <a:ext uri="{FF2B5EF4-FFF2-40B4-BE49-F238E27FC236}">
                <a16:creationId xmlns:a16="http://schemas.microsoft.com/office/drawing/2014/main" id="{AAA64142-417C-4B93-89F3-1FE9A6F02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3" y="0"/>
            <a:ext cx="12192528" cy="6858297"/>
          </a:xfrm>
          <a:prstGeom prst="rect">
            <a:avLst/>
          </a:prstGeom>
        </p:spPr>
      </p:pic>
      <p:pic>
        <p:nvPicPr>
          <p:cNvPr id="6" name="Εικόνα 5">
            <a:extLst>
              <a:ext uri="{FF2B5EF4-FFF2-40B4-BE49-F238E27FC236}">
                <a16:creationId xmlns:a16="http://schemas.microsoft.com/office/drawing/2014/main" id="{9B5A3445-92E0-4D27-A837-C090B7C1C2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99" y="363682"/>
            <a:ext cx="8174181" cy="613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163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5" y="-373225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Ί</a:t>
            </a:r>
            <a:r>
              <a:rPr lang="el-GR" sz="6000" b="1" i="1" dirty="0">
                <a:solidFill>
                  <a:srgbClr val="FFC000"/>
                </a:solidFill>
              </a:rPr>
              <a:t>σια, ψηλά το βλέμμα σου, στη γλώσσα να ΄</a:t>
            </a:r>
            <a:r>
              <a:rPr lang="el-GR" sz="6000" b="1" i="1" dirty="0" err="1">
                <a:solidFill>
                  <a:srgbClr val="FFC000"/>
                </a:solidFill>
              </a:rPr>
              <a:t>χεις</a:t>
            </a:r>
            <a:r>
              <a:rPr lang="el-GR" sz="6000" b="1" i="1" dirty="0">
                <a:solidFill>
                  <a:srgbClr val="FFC000"/>
                </a:solidFill>
              </a:rPr>
              <a:t> μέτρο.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494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-139959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Κ</a:t>
            </a:r>
            <a:r>
              <a:rPr lang="el-GR" sz="6000" b="1" i="1" dirty="0">
                <a:solidFill>
                  <a:srgbClr val="FFC000"/>
                </a:solidFill>
              </a:rPr>
              <a:t>λειδί στ’ αυτιά να βρίσκεται, το γέλιο σου να ΄ναι σεμνό.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3624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4710" y="-578498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Λ</a:t>
            </a:r>
            <a:r>
              <a:rPr lang="el-GR" sz="6000" b="1" i="1" dirty="0">
                <a:solidFill>
                  <a:srgbClr val="FFC000"/>
                </a:solidFill>
              </a:rPr>
              <a:t>υχνάρι να πορεύεται η λογική μπροστά από κάθε σου έργο.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180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0024" y="-149289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Μ</a:t>
            </a:r>
            <a:r>
              <a:rPr lang="el-GR" sz="6000" b="1" i="1" dirty="0">
                <a:solidFill>
                  <a:srgbClr val="FFC000"/>
                </a:solidFill>
              </a:rPr>
              <a:t>η σου γλιστράει κάτω απ’ ότι φαίνεται εκείνο που υπάρχει.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296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-419878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Ν</a:t>
            </a:r>
            <a:r>
              <a:rPr lang="el-GR" sz="6000" b="1" i="1" dirty="0">
                <a:solidFill>
                  <a:srgbClr val="FFC000"/>
                </a:solidFill>
              </a:rPr>
              <a:t>α ερευνάς τα πάντα με το νου, όμως να πράττεις όσα επιτρέπονται.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878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-279919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Ξ</a:t>
            </a:r>
            <a:r>
              <a:rPr lang="el-GR" sz="6000" b="1" i="1" dirty="0">
                <a:solidFill>
                  <a:srgbClr val="FFC000"/>
                </a:solidFill>
              </a:rPr>
              <a:t>ένος πως είσαι μάθε το καλά· Γι’ αυτό, τίμα τους ξένους.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706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9478" y="-130628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Ό</a:t>
            </a:r>
            <a:r>
              <a:rPr lang="el-GR" sz="6000" b="1" i="1" dirty="0">
                <a:solidFill>
                  <a:srgbClr val="FFC000"/>
                </a:solidFill>
              </a:rPr>
              <a:t>ταν στη γαλήνη ταξιδεύεις, τότε να θυμάσαι τη φουρτούνα.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2001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2033" y="-326571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Π</a:t>
            </a:r>
            <a:r>
              <a:rPr lang="el-GR" sz="6000" b="1" i="1" dirty="0">
                <a:solidFill>
                  <a:srgbClr val="FFC000"/>
                </a:solidFill>
              </a:rPr>
              <a:t>άντα να δέχεσαι ευχάριστα, όσα απ’ το Θεό προέρχονται.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273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26637" y="-643813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Ρ</a:t>
            </a:r>
            <a:r>
              <a:rPr lang="el-GR" sz="6000" b="1" i="1" dirty="0">
                <a:solidFill>
                  <a:srgbClr val="FFC000"/>
                </a:solidFill>
              </a:rPr>
              <a:t>αβδί να σε χτυπά του δίκαιου καλύτερα, παρά ο κακός να σε τιμά.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9669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2702" y="-867192"/>
            <a:ext cx="91440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Σ</a:t>
            </a:r>
            <a:r>
              <a:rPr lang="el-GR" sz="6000" b="1" i="1" dirty="0">
                <a:solidFill>
                  <a:srgbClr val="FFC000"/>
                </a:solidFill>
              </a:rPr>
              <a:t>τις θύρες των σοφών να πηγαινοέρχεσαι· Μακριά απ’ τις θύρες των πλουσίων.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878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03512" y="0"/>
            <a:ext cx="896448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Ά</a:t>
            </a:r>
            <a:r>
              <a:rPr lang="el-GR" sz="6000" b="1" i="1" dirty="0">
                <a:solidFill>
                  <a:srgbClr val="FFC000"/>
                </a:solidFill>
              </a:rPr>
              <a:t>ρχιζε πάντα απ’ τον Θεό και πάντα τελείωνε μαζί του.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8291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-438538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Τ</a:t>
            </a:r>
            <a:r>
              <a:rPr lang="el-GR" sz="6000" b="1" i="1" dirty="0">
                <a:solidFill>
                  <a:srgbClr val="FFC000"/>
                </a:solidFill>
              </a:rPr>
              <a:t>ο μικρό, μικρό δεν είναι, όταν σε κάτι μέγα οδηγεί.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389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0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Ύ</a:t>
            </a:r>
            <a:r>
              <a:rPr lang="el-GR" sz="6000" b="1" i="1" dirty="0">
                <a:solidFill>
                  <a:srgbClr val="FFC000"/>
                </a:solidFill>
              </a:rPr>
              <a:t>βριν χαλίνωνε, μακριά απ’ την έπαρση, μέγας σοφός να γίνεις.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7237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4710" y="-251926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Φ</a:t>
            </a:r>
            <a:r>
              <a:rPr lang="el-GR" sz="6000" b="1" i="1" dirty="0">
                <a:solidFill>
                  <a:srgbClr val="FFC000"/>
                </a:solidFill>
              </a:rPr>
              <a:t>υλάξου συ απ’ το πέσιμο, σαν όμως άλλος πέσει, μη γελάς.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5543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9355" y="-139959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Χ</a:t>
            </a:r>
            <a:r>
              <a:rPr lang="el-GR" sz="6000" b="1" i="1" dirty="0">
                <a:solidFill>
                  <a:srgbClr val="FFC000"/>
                </a:solidFill>
              </a:rPr>
              <a:t>άρισμα το να σε φθονούν, αίσχος και μέγα, να φθονείς εσύ.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1064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0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Ψ</a:t>
            </a:r>
            <a:r>
              <a:rPr lang="el-GR" sz="6000" b="1" i="1" dirty="0">
                <a:solidFill>
                  <a:srgbClr val="FFC000"/>
                </a:solidFill>
              </a:rPr>
              <a:t>υχή που στο Θεό προσφέρεται, είναι η καλύτερη θυσία.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358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0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Ω</a:t>
            </a:r>
            <a:r>
              <a:rPr lang="el-GR" sz="6000" b="1" i="1" dirty="0">
                <a:solidFill>
                  <a:srgbClr val="FFC000"/>
                </a:solidFill>
              </a:rPr>
              <a:t>, ποιος θα τα φυλάξει όλα αυτά; Αυτός και θα σωθεί.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863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265515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6000" b="1" i="1" dirty="0">
                <a:solidFill>
                  <a:srgbClr val="FFC000"/>
                </a:solidFill>
              </a:rPr>
              <a:t>Ποίημα του Αγίου Γρηγορίου του Θεολόγου από τη συλλογή του </a:t>
            </a:r>
            <a:r>
              <a:rPr lang="el-GR" sz="4800" b="1" i="1" dirty="0">
                <a:solidFill>
                  <a:srgbClr val="FFC000"/>
                </a:solidFill>
              </a:rPr>
              <a:t>«Ηθικά»</a:t>
            </a:r>
            <a:r>
              <a:rPr lang="el-GR" sz="6000" b="1" i="1" dirty="0">
                <a:solidFill>
                  <a:srgbClr val="FFC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85543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6149" y="-522514"/>
            <a:ext cx="896448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Β</a:t>
            </a:r>
            <a:r>
              <a:rPr lang="el-GR" sz="6000" b="1" i="1" dirty="0">
                <a:solidFill>
                  <a:srgbClr val="FFC000"/>
                </a:solidFill>
              </a:rPr>
              <a:t>ίου το κέρδος είναι αυτό: τη μέρα σου καλά να τελειώνεις.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466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3756" y="-317239"/>
            <a:ext cx="896448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Γ</a:t>
            </a:r>
            <a:r>
              <a:rPr lang="el-GR" sz="6000" b="1" i="1" dirty="0">
                <a:solidFill>
                  <a:srgbClr val="FFC000"/>
                </a:solidFill>
              </a:rPr>
              <a:t>νώριζε όλα τα καλά τα έργα των δικαίων.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324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6941" y="-886408"/>
            <a:ext cx="8964488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Δ</a:t>
            </a:r>
            <a:r>
              <a:rPr lang="el-GR" sz="6000" b="1" i="1" dirty="0">
                <a:solidFill>
                  <a:srgbClr val="FFC000"/>
                </a:solidFill>
              </a:rPr>
              <a:t>εινόν το να πεινάει κανείς, μα φοβερότερος ο πλούτος ο παράνομος.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83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3756" y="-541176"/>
            <a:ext cx="8964488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Ε</a:t>
            </a:r>
            <a:r>
              <a:rPr lang="el-GR" sz="6000" b="1" i="1" dirty="0">
                <a:solidFill>
                  <a:srgbClr val="FFC000"/>
                </a:solidFill>
              </a:rPr>
              <a:t>υεργετείς; Μάθε λοιπόν πως τον Θεόν μιμείσαι.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922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-811763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Ζ</a:t>
            </a:r>
            <a:r>
              <a:rPr lang="el-GR" sz="6000" b="1" i="1" dirty="0">
                <a:solidFill>
                  <a:srgbClr val="FFC000"/>
                </a:solidFill>
              </a:rPr>
              <a:t>ήτα απ’ τον Θεό να σου είναι σπλαχνικός σαν όμως εύσπλαχνος είσαι και συ.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347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-783771"/>
            <a:ext cx="91440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Η</a:t>
            </a:r>
            <a:r>
              <a:rPr lang="el-GR" sz="6000" b="1" i="1" dirty="0">
                <a:solidFill>
                  <a:srgbClr val="FFC000"/>
                </a:solidFill>
              </a:rPr>
              <a:t>σάρκα η ανθρώπινη να συγκρατείται πρέπει και να δαμάζεται γερά.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606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7975" y="-419877"/>
            <a:ext cx="914400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5600" b="1" i="1" dirty="0">
                <a:solidFill>
                  <a:srgbClr val="FFC000"/>
                </a:solidFill>
              </a:rPr>
              <a:t>Θ</a:t>
            </a:r>
            <a:r>
              <a:rPr lang="el-GR" sz="6000" b="1" i="1" dirty="0">
                <a:solidFill>
                  <a:srgbClr val="FFC000"/>
                </a:solidFill>
              </a:rPr>
              <a:t>υμό χαλίνωνε, μην πέσεις έξω από τη λογική.</a:t>
            </a:r>
            <a:endParaRPr lang="el-GR" sz="25600" b="1" i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881744"/>
      </p:ext>
    </p:extLst>
  </p:cSld>
  <p:clrMapOvr>
    <a:masterClrMapping/>
  </p:clrMapOvr>
</p:sld>
</file>

<file path=ppt/theme/theme1.xml><?xml version="1.0" encoding="utf-8"?>
<a:theme xmlns:a="http://schemas.openxmlformats.org/drawingml/2006/main" name="Φέτα">
  <a:themeElements>
    <a:clrScheme name="Ζεστό μπλε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5235_TF11469707.potx" id="{8AC020B3-D347-4AF3-BB27-B673BBE3F283}" vid="{4014AC90-0BB9-4752-8F02-6E084131DAB2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B8EF33-82AA-4779-AFAA-C56669D00D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0B414F3-C833-4395-8C69-0E806C51817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55FDEB4C-941C-4EBE-9462-062D8A0ADE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Σχεδίαση τμήματος</Template>
  <TotalTime>1502</TotalTime>
  <Words>321</Words>
  <Application>Microsoft Office PowerPoint</Application>
  <PresentationFormat>Ευρεία οθόνη</PresentationFormat>
  <Paragraphs>25</Paragraphs>
  <Slides>26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0" baseType="lpstr">
      <vt:lpstr>Calibri</vt:lpstr>
      <vt:lpstr>Century Gothic</vt:lpstr>
      <vt:lpstr>Wingdings 3</vt:lpstr>
      <vt:lpstr>Φέτα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Θανάσης Ζώτος</dc:creator>
  <cp:lastModifiedBy>Στυλιανή Τσικούρη</cp:lastModifiedBy>
  <cp:revision>24</cp:revision>
  <dcterms:created xsi:type="dcterms:W3CDTF">2021-10-28T13:03:14Z</dcterms:created>
  <dcterms:modified xsi:type="dcterms:W3CDTF">2025-12-17T09:19:33Z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