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747340-897D-40A0-9577-28F71AB4F677}" type="doc">
      <dgm:prSet loTypeId="urn:microsoft.com/office/officeart/2008/layout/LinedList" loCatId="list" qsTypeId="urn:microsoft.com/office/officeart/2005/8/quickstyle/simple2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9EB85EA0-E898-4F79-86B0-F0F88B355245}">
      <dgm:prSet/>
      <dgm:spPr/>
      <dgm:t>
        <a:bodyPr/>
        <a:lstStyle/>
        <a:p>
          <a:r>
            <a:rPr lang="en-US"/>
            <a:t>Περίοδος των Χριστουγέννων.</a:t>
          </a:r>
        </a:p>
      </dgm:t>
    </dgm:pt>
    <dgm:pt modelId="{D2C4B7F0-166B-47AC-97EE-EF17D50C771B}" type="parTrans" cxnId="{613776B5-713D-4C8D-8121-7943B88FB775}">
      <dgm:prSet/>
      <dgm:spPr/>
      <dgm:t>
        <a:bodyPr/>
        <a:lstStyle/>
        <a:p>
          <a:endParaRPr lang="en-US"/>
        </a:p>
      </dgm:t>
    </dgm:pt>
    <dgm:pt modelId="{2B11D48F-2F6B-4E61-8F8C-5D6A39F8FD1E}" type="sibTrans" cxnId="{613776B5-713D-4C8D-8121-7943B88FB775}">
      <dgm:prSet/>
      <dgm:spPr/>
      <dgm:t>
        <a:bodyPr/>
        <a:lstStyle/>
        <a:p>
          <a:endParaRPr lang="en-US"/>
        </a:p>
      </dgm:t>
    </dgm:pt>
    <dgm:pt modelId="{687F0CF0-9199-4A49-8ECA-02D682995164}">
      <dgm:prSet/>
      <dgm:spPr/>
      <dgm:t>
        <a:bodyPr/>
        <a:lstStyle/>
        <a:p>
          <a:r>
            <a:rPr lang="en-US"/>
            <a:t>Περίοδος του Πάσχα.</a:t>
          </a:r>
        </a:p>
      </dgm:t>
    </dgm:pt>
    <dgm:pt modelId="{C92F0F22-D36E-407B-8413-56EC962ACAB0}" type="parTrans" cxnId="{0A4460A1-073B-4611-A2E3-F0029A97AC1C}">
      <dgm:prSet/>
      <dgm:spPr/>
      <dgm:t>
        <a:bodyPr/>
        <a:lstStyle/>
        <a:p>
          <a:endParaRPr lang="en-US"/>
        </a:p>
      </dgm:t>
    </dgm:pt>
    <dgm:pt modelId="{94F10008-BEE6-4E7F-AA82-BEE7C93FB8D3}" type="sibTrans" cxnId="{0A4460A1-073B-4611-A2E3-F0029A97AC1C}">
      <dgm:prSet/>
      <dgm:spPr/>
      <dgm:t>
        <a:bodyPr/>
        <a:lstStyle/>
        <a:p>
          <a:endParaRPr lang="en-US"/>
        </a:p>
      </dgm:t>
    </dgm:pt>
    <dgm:pt modelId="{AF4550BE-F39F-45BD-9F17-3778ED3C197C}">
      <dgm:prSet/>
      <dgm:spPr/>
      <dgm:t>
        <a:bodyPr/>
        <a:lstStyle/>
        <a:p>
          <a:r>
            <a:rPr lang="en-US"/>
            <a:t>Περίοδος της Πεντηκοστής.</a:t>
          </a:r>
        </a:p>
      </dgm:t>
    </dgm:pt>
    <dgm:pt modelId="{4232F49A-630D-4B67-853B-754A0A5846E3}" type="parTrans" cxnId="{3FF512F9-E0EA-45C5-9C8D-96C0878EFB58}">
      <dgm:prSet/>
      <dgm:spPr/>
      <dgm:t>
        <a:bodyPr/>
        <a:lstStyle/>
        <a:p>
          <a:endParaRPr lang="en-US"/>
        </a:p>
      </dgm:t>
    </dgm:pt>
    <dgm:pt modelId="{1B823AA6-D72A-45CB-B278-B79244B77C89}" type="sibTrans" cxnId="{3FF512F9-E0EA-45C5-9C8D-96C0878EFB58}">
      <dgm:prSet/>
      <dgm:spPr/>
      <dgm:t>
        <a:bodyPr/>
        <a:lstStyle/>
        <a:p>
          <a:endParaRPr lang="en-US"/>
        </a:p>
      </dgm:t>
    </dgm:pt>
    <dgm:pt modelId="{472CC20E-D858-4411-AA64-BDCC3522468B}" type="pres">
      <dgm:prSet presAssocID="{FD747340-897D-40A0-9577-28F71AB4F677}" presName="vert0" presStyleCnt="0">
        <dgm:presLayoutVars>
          <dgm:dir/>
          <dgm:animOne val="branch"/>
          <dgm:animLvl val="lvl"/>
        </dgm:presLayoutVars>
      </dgm:prSet>
      <dgm:spPr/>
    </dgm:pt>
    <dgm:pt modelId="{67A0EC4F-FB65-4566-BFB4-CBDB2EC47671}" type="pres">
      <dgm:prSet presAssocID="{9EB85EA0-E898-4F79-86B0-F0F88B355245}" presName="thickLine" presStyleLbl="alignNode1" presStyleIdx="0" presStyleCnt="3"/>
      <dgm:spPr/>
    </dgm:pt>
    <dgm:pt modelId="{2680437C-20C1-4AE3-AE30-5C2245982017}" type="pres">
      <dgm:prSet presAssocID="{9EB85EA0-E898-4F79-86B0-F0F88B355245}" presName="horz1" presStyleCnt="0"/>
      <dgm:spPr/>
    </dgm:pt>
    <dgm:pt modelId="{7FD9163D-8B5D-4E7B-BE97-5A00AE44D1B0}" type="pres">
      <dgm:prSet presAssocID="{9EB85EA0-E898-4F79-86B0-F0F88B355245}" presName="tx1" presStyleLbl="revTx" presStyleIdx="0" presStyleCnt="3"/>
      <dgm:spPr/>
    </dgm:pt>
    <dgm:pt modelId="{AB138A7C-A297-4789-AC0D-AF7C63580445}" type="pres">
      <dgm:prSet presAssocID="{9EB85EA0-E898-4F79-86B0-F0F88B355245}" presName="vert1" presStyleCnt="0"/>
      <dgm:spPr/>
    </dgm:pt>
    <dgm:pt modelId="{0C912216-4BCA-45B0-845F-F6335E8743D5}" type="pres">
      <dgm:prSet presAssocID="{687F0CF0-9199-4A49-8ECA-02D682995164}" presName="thickLine" presStyleLbl="alignNode1" presStyleIdx="1" presStyleCnt="3"/>
      <dgm:spPr/>
    </dgm:pt>
    <dgm:pt modelId="{0F4514F5-15E5-4FBB-BB97-3A357457B6B2}" type="pres">
      <dgm:prSet presAssocID="{687F0CF0-9199-4A49-8ECA-02D682995164}" presName="horz1" presStyleCnt="0"/>
      <dgm:spPr/>
    </dgm:pt>
    <dgm:pt modelId="{4AD460E4-2EF2-4C26-9075-5E54A4CB6680}" type="pres">
      <dgm:prSet presAssocID="{687F0CF0-9199-4A49-8ECA-02D682995164}" presName="tx1" presStyleLbl="revTx" presStyleIdx="1" presStyleCnt="3"/>
      <dgm:spPr/>
    </dgm:pt>
    <dgm:pt modelId="{7B506169-E2A1-47B9-9570-D7074FBF6BBC}" type="pres">
      <dgm:prSet presAssocID="{687F0CF0-9199-4A49-8ECA-02D682995164}" presName="vert1" presStyleCnt="0"/>
      <dgm:spPr/>
    </dgm:pt>
    <dgm:pt modelId="{7089B8F9-CF71-46CF-B4DF-16D6073A7152}" type="pres">
      <dgm:prSet presAssocID="{AF4550BE-F39F-45BD-9F17-3778ED3C197C}" presName="thickLine" presStyleLbl="alignNode1" presStyleIdx="2" presStyleCnt="3"/>
      <dgm:spPr/>
    </dgm:pt>
    <dgm:pt modelId="{C77C98F0-580F-49A2-B9EF-509D35221F7F}" type="pres">
      <dgm:prSet presAssocID="{AF4550BE-F39F-45BD-9F17-3778ED3C197C}" presName="horz1" presStyleCnt="0"/>
      <dgm:spPr/>
    </dgm:pt>
    <dgm:pt modelId="{ECB0B56C-C127-408A-A2F0-0AD6BADDD6A7}" type="pres">
      <dgm:prSet presAssocID="{AF4550BE-F39F-45BD-9F17-3778ED3C197C}" presName="tx1" presStyleLbl="revTx" presStyleIdx="2" presStyleCnt="3"/>
      <dgm:spPr/>
    </dgm:pt>
    <dgm:pt modelId="{C16D4E4B-3846-4C6F-AF11-FDBD9D5EEFAB}" type="pres">
      <dgm:prSet presAssocID="{AF4550BE-F39F-45BD-9F17-3778ED3C197C}" presName="vert1" presStyleCnt="0"/>
      <dgm:spPr/>
    </dgm:pt>
  </dgm:ptLst>
  <dgm:cxnLst>
    <dgm:cxn modelId="{8D2EDC04-C7EF-4AE0-8241-74D49B38E536}" type="presOf" srcId="{AF4550BE-F39F-45BD-9F17-3778ED3C197C}" destId="{ECB0B56C-C127-408A-A2F0-0AD6BADDD6A7}" srcOrd="0" destOrd="0" presId="urn:microsoft.com/office/officeart/2008/layout/LinedList"/>
    <dgm:cxn modelId="{51FB6E23-50E2-4267-B45B-E801F15FB4FE}" type="presOf" srcId="{FD747340-897D-40A0-9577-28F71AB4F677}" destId="{472CC20E-D858-4411-AA64-BDCC3522468B}" srcOrd="0" destOrd="0" presId="urn:microsoft.com/office/officeart/2008/layout/LinedList"/>
    <dgm:cxn modelId="{E1589842-BE1E-4E78-8CF4-AB328C3A202A}" type="presOf" srcId="{9EB85EA0-E898-4F79-86B0-F0F88B355245}" destId="{7FD9163D-8B5D-4E7B-BE97-5A00AE44D1B0}" srcOrd="0" destOrd="0" presId="urn:microsoft.com/office/officeart/2008/layout/LinedList"/>
    <dgm:cxn modelId="{2CEB6986-7CEF-43D1-8F3B-4EC6C2ABB6A0}" type="presOf" srcId="{687F0CF0-9199-4A49-8ECA-02D682995164}" destId="{4AD460E4-2EF2-4C26-9075-5E54A4CB6680}" srcOrd="0" destOrd="0" presId="urn:microsoft.com/office/officeart/2008/layout/LinedList"/>
    <dgm:cxn modelId="{0A4460A1-073B-4611-A2E3-F0029A97AC1C}" srcId="{FD747340-897D-40A0-9577-28F71AB4F677}" destId="{687F0CF0-9199-4A49-8ECA-02D682995164}" srcOrd="1" destOrd="0" parTransId="{C92F0F22-D36E-407B-8413-56EC962ACAB0}" sibTransId="{94F10008-BEE6-4E7F-AA82-BEE7C93FB8D3}"/>
    <dgm:cxn modelId="{613776B5-713D-4C8D-8121-7943B88FB775}" srcId="{FD747340-897D-40A0-9577-28F71AB4F677}" destId="{9EB85EA0-E898-4F79-86B0-F0F88B355245}" srcOrd="0" destOrd="0" parTransId="{D2C4B7F0-166B-47AC-97EE-EF17D50C771B}" sibTransId="{2B11D48F-2F6B-4E61-8F8C-5D6A39F8FD1E}"/>
    <dgm:cxn modelId="{3FF512F9-E0EA-45C5-9C8D-96C0878EFB58}" srcId="{FD747340-897D-40A0-9577-28F71AB4F677}" destId="{AF4550BE-F39F-45BD-9F17-3778ED3C197C}" srcOrd="2" destOrd="0" parTransId="{4232F49A-630D-4B67-853B-754A0A5846E3}" sibTransId="{1B823AA6-D72A-45CB-B278-B79244B77C89}"/>
    <dgm:cxn modelId="{6EB0C3C0-5DE5-47AD-8FFD-D5AAB0875440}" type="presParOf" srcId="{472CC20E-D858-4411-AA64-BDCC3522468B}" destId="{67A0EC4F-FB65-4566-BFB4-CBDB2EC47671}" srcOrd="0" destOrd="0" presId="urn:microsoft.com/office/officeart/2008/layout/LinedList"/>
    <dgm:cxn modelId="{CA6EC5EE-76BB-4086-8040-80DE90BD2BE2}" type="presParOf" srcId="{472CC20E-D858-4411-AA64-BDCC3522468B}" destId="{2680437C-20C1-4AE3-AE30-5C2245982017}" srcOrd="1" destOrd="0" presId="urn:microsoft.com/office/officeart/2008/layout/LinedList"/>
    <dgm:cxn modelId="{241759AA-02A2-4204-B1E2-D038EF637E7A}" type="presParOf" srcId="{2680437C-20C1-4AE3-AE30-5C2245982017}" destId="{7FD9163D-8B5D-4E7B-BE97-5A00AE44D1B0}" srcOrd="0" destOrd="0" presId="urn:microsoft.com/office/officeart/2008/layout/LinedList"/>
    <dgm:cxn modelId="{91FE1642-CEDA-4C24-B9CA-28121EB99843}" type="presParOf" srcId="{2680437C-20C1-4AE3-AE30-5C2245982017}" destId="{AB138A7C-A297-4789-AC0D-AF7C63580445}" srcOrd="1" destOrd="0" presId="urn:microsoft.com/office/officeart/2008/layout/LinedList"/>
    <dgm:cxn modelId="{49683530-10DE-43F3-B5E1-FAC53984F214}" type="presParOf" srcId="{472CC20E-D858-4411-AA64-BDCC3522468B}" destId="{0C912216-4BCA-45B0-845F-F6335E8743D5}" srcOrd="2" destOrd="0" presId="urn:microsoft.com/office/officeart/2008/layout/LinedList"/>
    <dgm:cxn modelId="{B1D177A7-E243-4743-8973-91FA662E4CC3}" type="presParOf" srcId="{472CC20E-D858-4411-AA64-BDCC3522468B}" destId="{0F4514F5-15E5-4FBB-BB97-3A357457B6B2}" srcOrd="3" destOrd="0" presId="urn:microsoft.com/office/officeart/2008/layout/LinedList"/>
    <dgm:cxn modelId="{8B6B7D7C-4696-4971-B954-AD8C8017EC73}" type="presParOf" srcId="{0F4514F5-15E5-4FBB-BB97-3A357457B6B2}" destId="{4AD460E4-2EF2-4C26-9075-5E54A4CB6680}" srcOrd="0" destOrd="0" presId="urn:microsoft.com/office/officeart/2008/layout/LinedList"/>
    <dgm:cxn modelId="{7D35AE5B-6F29-4506-ADA7-2CCD2B04CA74}" type="presParOf" srcId="{0F4514F5-15E5-4FBB-BB97-3A357457B6B2}" destId="{7B506169-E2A1-47B9-9570-D7074FBF6BBC}" srcOrd="1" destOrd="0" presId="urn:microsoft.com/office/officeart/2008/layout/LinedList"/>
    <dgm:cxn modelId="{99A16BEE-BA61-45B5-95A2-4CC913DA47DE}" type="presParOf" srcId="{472CC20E-D858-4411-AA64-BDCC3522468B}" destId="{7089B8F9-CF71-46CF-B4DF-16D6073A7152}" srcOrd="4" destOrd="0" presId="urn:microsoft.com/office/officeart/2008/layout/LinedList"/>
    <dgm:cxn modelId="{665F84BB-D30B-4CF8-AE3E-D856E50BF152}" type="presParOf" srcId="{472CC20E-D858-4411-AA64-BDCC3522468B}" destId="{C77C98F0-580F-49A2-B9EF-509D35221F7F}" srcOrd="5" destOrd="0" presId="urn:microsoft.com/office/officeart/2008/layout/LinedList"/>
    <dgm:cxn modelId="{4CB12521-2251-48A2-983D-1B278F54DAA3}" type="presParOf" srcId="{C77C98F0-580F-49A2-B9EF-509D35221F7F}" destId="{ECB0B56C-C127-408A-A2F0-0AD6BADDD6A7}" srcOrd="0" destOrd="0" presId="urn:microsoft.com/office/officeart/2008/layout/LinedList"/>
    <dgm:cxn modelId="{3B0713B3-F856-45C7-A48C-EC747BF51ED5}" type="presParOf" srcId="{C77C98F0-580F-49A2-B9EF-509D35221F7F}" destId="{C16D4E4B-3846-4C6F-AF11-FDBD9D5EEFA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635598-0392-4A64-A447-946A0A1FA27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9174748-0BE7-4405-A424-0E23175D219B}">
      <dgm:prSet/>
      <dgm:spPr/>
      <dgm:t>
        <a:bodyPr/>
        <a:lstStyle/>
        <a:p>
          <a:r>
            <a:rPr lang="en-US"/>
            <a:t>Κάθε Χριστιανός έχει έναν Άγιο προστάτη.</a:t>
          </a:r>
        </a:p>
      </dgm:t>
    </dgm:pt>
    <dgm:pt modelId="{A73C2D63-9C25-4392-8CA7-92D3774F83F6}" type="parTrans" cxnId="{2D22BE1B-DF03-4D17-9C83-1D5D6044989C}">
      <dgm:prSet/>
      <dgm:spPr/>
      <dgm:t>
        <a:bodyPr/>
        <a:lstStyle/>
        <a:p>
          <a:endParaRPr lang="en-US"/>
        </a:p>
      </dgm:t>
    </dgm:pt>
    <dgm:pt modelId="{41AE4775-CC65-4C9E-A55E-D1C81AB34E46}" type="sibTrans" cxnId="{2D22BE1B-DF03-4D17-9C83-1D5D6044989C}">
      <dgm:prSet/>
      <dgm:spPr/>
      <dgm:t>
        <a:bodyPr/>
        <a:lstStyle/>
        <a:p>
          <a:endParaRPr lang="en-US"/>
        </a:p>
      </dgm:t>
    </dgm:pt>
    <dgm:pt modelId="{7191E2CB-F45B-44F5-B270-399F01557A4A}">
      <dgm:prSet/>
      <dgm:spPr/>
      <dgm:t>
        <a:bodyPr/>
        <a:lstStyle/>
        <a:p>
          <a:r>
            <a:rPr lang="en-US"/>
            <a:t>Γιορτάζουμε τη μνήμη του Αγίου με το όνομά μας.</a:t>
          </a:r>
        </a:p>
      </dgm:t>
    </dgm:pt>
    <dgm:pt modelId="{D9A5D5A5-0D8B-4963-BB16-3493F33E3716}" type="parTrans" cxnId="{BBF028B8-4243-472E-A88F-C17D4BCA1E14}">
      <dgm:prSet/>
      <dgm:spPr/>
      <dgm:t>
        <a:bodyPr/>
        <a:lstStyle/>
        <a:p>
          <a:endParaRPr lang="en-US"/>
        </a:p>
      </dgm:t>
    </dgm:pt>
    <dgm:pt modelId="{460BAEBD-3546-4340-B44B-5A1A35F5990C}" type="sibTrans" cxnId="{BBF028B8-4243-472E-A88F-C17D4BCA1E14}">
      <dgm:prSet/>
      <dgm:spPr/>
      <dgm:t>
        <a:bodyPr/>
        <a:lstStyle/>
        <a:p>
          <a:endParaRPr lang="en-US"/>
        </a:p>
      </dgm:t>
    </dgm:pt>
    <dgm:pt modelId="{BC9404F6-C304-4421-86F4-AFF465530A52}">
      <dgm:prSet/>
      <dgm:spPr/>
      <dgm:t>
        <a:bodyPr/>
        <a:lstStyle/>
        <a:p>
          <a:r>
            <a:rPr lang="en-US"/>
            <a:t>Πηγαίνουμε στην εκκλησία και δεχόμαστε ευχές.</a:t>
          </a:r>
        </a:p>
      </dgm:t>
    </dgm:pt>
    <dgm:pt modelId="{8D56092F-63D8-451D-83F5-A14D6EAB30D3}" type="parTrans" cxnId="{197A4C5D-4FA2-438B-A43E-20CB96F3BBD3}">
      <dgm:prSet/>
      <dgm:spPr/>
      <dgm:t>
        <a:bodyPr/>
        <a:lstStyle/>
        <a:p>
          <a:endParaRPr lang="en-US"/>
        </a:p>
      </dgm:t>
    </dgm:pt>
    <dgm:pt modelId="{AEC01B5E-539C-441E-B3C7-DF20FE34040B}" type="sibTrans" cxnId="{197A4C5D-4FA2-438B-A43E-20CB96F3BBD3}">
      <dgm:prSet/>
      <dgm:spPr/>
      <dgm:t>
        <a:bodyPr/>
        <a:lstStyle/>
        <a:p>
          <a:endParaRPr lang="en-US"/>
        </a:p>
      </dgm:t>
    </dgm:pt>
    <dgm:pt modelId="{D8E267BB-2BF3-48C1-8B40-86437F743F23}" type="pres">
      <dgm:prSet presAssocID="{A1635598-0392-4A64-A447-946A0A1FA27B}" presName="diagram" presStyleCnt="0">
        <dgm:presLayoutVars>
          <dgm:dir/>
          <dgm:resizeHandles val="exact"/>
        </dgm:presLayoutVars>
      </dgm:prSet>
      <dgm:spPr/>
    </dgm:pt>
    <dgm:pt modelId="{9428D9D9-C03E-41E6-A763-488F294DA052}" type="pres">
      <dgm:prSet presAssocID="{39174748-0BE7-4405-A424-0E23175D219B}" presName="node" presStyleLbl="node1" presStyleIdx="0" presStyleCnt="3">
        <dgm:presLayoutVars>
          <dgm:bulletEnabled val="1"/>
        </dgm:presLayoutVars>
      </dgm:prSet>
      <dgm:spPr/>
    </dgm:pt>
    <dgm:pt modelId="{CCA5C8AA-4969-4BE1-9FF8-9EFCD954BB8F}" type="pres">
      <dgm:prSet presAssocID="{41AE4775-CC65-4C9E-A55E-D1C81AB34E46}" presName="sibTrans" presStyleCnt="0"/>
      <dgm:spPr/>
    </dgm:pt>
    <dgm:pt modelId="{1E7C0C5C-392B-4689-959F-05D00287A1B9}" type="pres">
      <dgm:prSet presAssocID="{7191E2CB-F45B-44F5-B270-399F01557A4A}" presName="node" presStyleLbl="node1" presStyleIdx="1" presStyleCnt="3">
        <dgm:presLayoutVars>
          <dgm:bulletEnabled val="1"/>
        </dgm:presLayoutVars>
      </dgm:prSet>
      <dgm:spPr/>
    </dgm:pt>
    <dgm:pt modelId="{EF100D4E-2B2E-4E68-9275-99A817A37C2F}" type="pres">
      <dgm:prSet presAssocID="{460BAEBD-3546-4340-B44B-5A1A35F5990C}" presName="sibTrans" presStyleCnt="0"/>
      <dgm:spPr/>
    </dgm:pt>
    <dgm:pt modelId="{7BF7AF2E-E64D-4099-A941-C4837541ABDB}" type="pres">
      <dgm:prSet presAssocID="{BC9404F6-C304-4421-86F4-AFF465530A52}" presName="node" presStyleLbl="node1" presStyleIdx="2" presStyleCnt="3">
        <dgm:presLayoutVars>
          <dgm:bulletEnabled val="1"/>
        </dgm:presLayoutVars>
      </dgm:prSet>
      <dgm:spPr/>
    </dgm:pt>
  </dgm:ptLst>
  <dgm:cxnLst>
    <dgm:cxn modelId="{E3491503-8F09-4B0D-A679-A31DCB3FC16A}" type="presOf" srcId="{7191E2CB-F45B-44F5-B270-399F01557A4A}" destId="{1E7C0C5C-392B-4689-959F-05D00287A1B9}" srcOrd="0" destOrd="0" presId="urn:microsoft.com/office/officeart/2005/8/layout/default"/>
    <dgm:cxn modelId="{40BC3311-A5EA-4311-9E4D-820FD5E95AFD}" type="presOf" srcId="{39174748-0BE7-4405-A424-0E23175D219B}" destId="{9428D9D9-C03E-41E6-A763-488F294DA052}" srcOrd="0" destOrd="0" presId="urn:microsoft.com/office/officeart/2005/8/layout/default"/>
    <dgm:cxn modelId="{2D22BE1B-DF03-4D17-9C83-1D5D6044989C}" srcId="{A1635598-0392-4A64-A447-946A0A1FA27B}" destId="{39174748-0BE7-4405-A424-0E23175D219B}" srcOrd="0" destOrd="0" parTransId="{A73C2D63-9C25-4392-8CA7-92D3774F83F6}" sibTransId="{41AE4775-CC65-4C9E-A55E-D1C81AB34E46}"/>
    <dgm:cxn modelId="{197A4C5D-4FA2-438B-A43E-20CB96F3BBD3}" srcId="{A1635598-0392-4A64-A447-946A0A1FA27B}" destId="{BC9404F6-C304-4421-86F4-AFF465530A52}" srcOrd="2" destOrd="0" parTransId="{8D56092F-63D8-451D-83F5-A14D6EAB30D3}" sibTransId="{AEC01B5E-539C-441E-B3C7-DF20FE34040B}"/>
    <dgm:cxn modelId="{50058C52-A2A0-4C8C-94FE-7C13B845EAAA}" type="presOf" srcId="{BC9404F6-C304-4421-86F4-AFF465530A52}" destId="{7BF7AF2E-E64D-4099-A941-C4837541ABDB}" srcOrd="0" destOrd="0" presId="urn:microsoft.com/office/officeart/2005/8/layout/default"/>
    <dgm:cxn modelId="{2B1D1899-1500-440A-B65D-DF26284C1091}" type="presOf" srcId="{A1635598-0392-4A64-A447-946A0A1FA27B}" destId="{D8E267BB-2BF3-48C1-8B40-86437F743F23}" srcOrd="0" destOrd="0" presId="urn:microsoft.com/office/officeart/2005/8/layout/default"/>
    <dgm:cxn modelId="{BBF028B8-4243-472E-A88F-C17D4BCA1E14}" srcId="{A1635598-0392-4A64-A447-946A0A1FA27B}" destId="{7191E2CB-F45B-44F5-B270-399F01557A4A}" srcOrd="1" destOrd="0" parTransId="{D9A5D5A5-0D8B-4963-BB16-3493F33E3716}" sibTransId="{460BAEBD-3546-4340-B44B-5A1A35F5990C}"/>
    <dgm:cxn modelId="{7E1FE93F-E5E5-468F-AF2D-49EEA6A23173}" type="presParOf" srcId="{D8E267BB-2BF3-48C1-8B40-86437F743F23}" destId="{9428D9D9-C03E-41E6-A763-488F294DA052}" srcOrd="0" destOrd="0" presId="urn:microsoft.com/office/officeart/2005/8/layout/default"/>
    <dgm:cxn modelId="{C26982D6-E626-4590-A03E-0D300644406D}" type="presParOf" srcId="{D8E267BB-2BF3-48C1-8B40-86437F743F23}" destId="{CCA5C8AA-4969-4BE1-9FF8-9EFCD954BB8F}" srcOrd="1" destOrd="0" presId="urn:microsoft.com/office/officeart/2005/8/layout/default"/>
    <dgm:cxn modelId="{C9F95C46-C2DC-425C-8B4A-17B9E5F9EFE4}" type="presParOf" srcId="{D8E267BB-2BF3-48C1-8B40-86437F743F23}" destId="{1E7C0C5C-392B-4689-959F-05D00287A1B9}" srcOrd="2" destOrd="0" presId="urn:microsoft.com/office/officeart/2005/8/layout/default"/>
    <dgm:cxn modelId="{DF733824-A2C8-47A7-8171-E5FB2C87A5A8}" type="presParOf" srcId="{D8E267BB-2BF3-48C1-8B40-86437F743F23}" destId="{EF100D4E-2B2E-4E68-9275-99A817A37C2F}" srcOrd="3" destOrd="0" presId="urn:microsoft.com/office/officeart/2005/8/layout/default"/>
    <dgm:cxn modelId="{8F59B1E0-B3C8-488A-A008-AA5AA02AEAB0}" type="presParOf" srcId="{D8E267BB-2BF3-48C1-8B40-86437F743F23}" destId="{7BF7AF2E-E64D-4099-A941-C4837541ABDB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A0EC4F-FB65-4566-BFB4-CBDB2EC47671}">
      <dsp:nvSpPr>
        <dsp:cNvPr id="0" name=""/>
        <dsp:cNvSpPr/>
      </dsp:nvSpPr>
      <dsp:spPr>
        <a:xfrm>
          <a:off x="0" y="2009"/>
          <a:ext cx="400065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FD9163D-8B5D-4E7B-BE97-5A00AE44D1B0}">
      <dsp:nvSpPr>
        <dsp:cNvPr id="0" name=""/>
        <dsp:cNvSpPr/>
      </dsp:nvSpPr>
      <dsp:spPr>
        <a:xfrm>
          <a:off x="0" y="2009"/>
          <a:ext cx="4000650" cy="1370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Περίοδος των Χριστουγέννων.</a:t>
          </a:r>
        </a:p>
      </dsp:txBody>
      <dsp:txXfrm>
        <a:off x="0" y="2009"/>
        <a:ext cx="4000650" cy="1370333"/>
      </dsp:txXfrm>
    </dsp:sp>
    <dsp:sp modelId="{0C912216-4BCA-45B0-845F-F6335E8743D5}">
      <dsp:nvSpPr>
        <dsp:cNvPr id="0" name=""/>
        <dsp:cNvSpPr/>
      </dsp:nvSpPr>
      <dsp:spPr>
        <a:xfrm>
          <a:off x="0" y="1372342"/>
          <a:ext cx="400065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AD460E4-2EF2-4C26-9075-5E54A4CB6680}">
      <dsp:nvSpPr>
        <dsp:cNvPr id="0" name=""/>
        <dsp:cNvSpPr/>
      </dsp:nvSpPr>
      <dsp:spPr>
        <a:xfrm>
          <a:off x="0" y="1372342"/>
          <a:ext cx="4000650" cy="1370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Περίοδος του Πάσχα.</a:t>
          </a:r>
        </a:p>
      </dsp:txBody>
      <dsp:txXfrm>
        <a:off x="0" y="1372342"/>
        <a:ext cx="4000650" cy="1370333"/>
      </dsp:txXfrm>
    </dsp:sp>
    <dsp:sp modelId="{7089B8F9-CF71-46CF-B4DF-16D6073A7152}">
      <dsp:nvSpPr>
        <dsp:cNvPr id="0" name=""/>
        <dsp:cNvSpPr/>
      </dsp:nvSpPr>
      <dsp:spPr>
        <a:xfrm>
          <a:off x="0" y="2742675"/>
          <a:ext cx="400065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CB0B56C-C127-408A-A2F0-0AD6BADDD6A7}">
      <dsp:nvSpPr>
        <dsp:cNvPr id="0" name=""/>
        <dsp:cNvSpPr/>
      </dsp:nvSpPr>
      <dsp:spPr>
        <a:xfrm>
          <a:off x="0" y="2742675"/>
          <a:ext cx="4000650" cy="1370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Περίοδος της Πεντηκοστής.</a:t>
          </a:r>
        </a:p>
      </dsp:txBody>
      <dsp:txXfrm>
        <a:off x="0" y="2742675"/>
        <a:ext cx="4000650" cy="13703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28D9D9-C03E-41E6-A763-488F294DA052}">
      <dsp:nvSpPr>
        <dsp:cNvPr id="0" name=""/>
        <dsp:cNvSpPr/>
      </dsp:nvSpPr>
      <dsp:spPr>
        <a:xfrm>
          <a:off x="757092" y="1992"/>
          <a:ext cx="3034531" cy="18207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Κάθε Χριστιανός έχει έναν Άγιο προστάτη.</a:t>
          </a:r>
        </a:p>
      </dsp:txBody>
      <dsp:txXfrm>
        <a:off x="757092" y="1992"/>
        <a:ext cx="3034531" cy="1820718"/>
      </dsp:txXfrm>
    </dsp:sp>
    <dsp:sp modelId="{1E7C0C5C-392B-4689-959F-05D00287A1B9}">
      <dsp:nvSpPr>
        <dsp:cNvPr id="0" name=""/>
        <dsp:cNvSpPr/>
      </dsp:nvSpPr>
      <dsp:spPr>
        <a:xfrm>
          <a:off x="4095076" y="1992"/>
          <a:ext cx="3034531" cy="18207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Γιορτάζουμε τη μνήμη του Αγίου με το όνομά μας.</a:t>
          </a:r>
        </a:p>
      </dsp:txBody>
      <dsp:txXfrm>
        <a:off x="4095076" y="1992"/>
        <a:ext cx="3034531" cy="1820718"/>
      </dsp:txXfrm>
    </dsp:sp>
    <dsp:sp modelId="{7BF7AF2E-E64D-4099-A941-C4837541ABDB}">
      <dsp:nvSpPr>
        <dsp:cNvPr id="0" name=""/>
        <dsp:cNvSpPr/>
      </dsp:nvSpPr>
      <dsp:spPr>
        <a:xfrm>
          <a:off x="2426084" y="2126164"/>
          <a:ext cx="3034531" cy="18207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Πηγαίνουμε στην εκκλησία και δεχόμαστε ευχές.</a:t>
          </a:r>
        </a:p>
      </dsp:txBody>
      <dsp:txXfrm>
        <a:off x="2426084" y="2126164"/>
        <a:ext cx="3034531" cy="18207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7AA7E8-8006-4E1F-A566-FCF37EE6F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182" y="1598246"/>
            <a:ext cx="3470032" cy="5122985"/>
          </a:xfrm>
        </p:spPr>
        <p:txBody>
          <a:bodyPr anchor="t">
            <a:normAutofit/>
          </a:bodyPr>
          <a:lstStyle/>
          <a:p>
            <a:pPr algn="r"/>
            <a:r>
              <a:rPr lang="el-GR" sz="3900">
                <a:solidFill>
                  <a:srgbClr val="FFFFFF"/>
                </a:solidFill>
              </a:rPr>
              <a:t>Ο Εκκλησιαστικός Χρόνος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4745" y="1590840"/>
            <a:ext cx="4254132" cy="5095221"/>
          </a:xfrm>
        </p:spPr>
        <p:txBody>
          <a:bodyPr>
            <a:normAutofit/>
          </a:bodyPr>
          <a:lstStyle/>
          <a:p>
            <a:pPr algn="l"/>
            <a:r>
              <a:rPr lang="el-GR" sz="3800">
                <a:solidFill>
                  <a:srgbClr val="FFFFFF"/>
                </a:solidFill>
              </a:rPr>
              <a:t>Θρησκευτικά Γ΄ Δημοτικού</a:t>
            </a:r>
          </a:p>
          <a:p>
            <a:pPr algn="l"/>
            <a:r>
              <a:rPr lang="el-GR" sz="3800">
                <a:solidFill>
                  <a:srgbClr val="FFFFFF"/>
                </a:solidFill>
              </a:rPr>
              <a:t>Κεφάλαιο 4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85491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125" y="1153572"/>
            <a:ext cx="2400300" cy="44611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l-GR" sz="2800">
                <a:solidFill>
                  <a:srgbClr val="FFFFFF"/>
                </a:solidFill>
              </a:rPr>
              <a:t>Τι μαθαίνουμε από τον Εκκλησιαστικό Χρόνο;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5481" y="591344"/>
            <a:ext cx="5179868" cy="5585619"/>
          </a:xfrm>
        </p:spPr>
        <p:txBody>
          <a:bodyPr anchor="ctr">
            <a:normAutofit/>
          </a:bodyPr>
          <a:lstStyle/>
          <a:p>
            <a:r>
              <a:t>Να θυμόμαστε τις γιορτές της Εκκλησίας.</a:t>
            </a:r>
          </a:p>
          <a:p>
            <a:r>
              <a:t>Να ζούμε με αγάπη, χαρά και πίστη.</a:t>
            </a:r>
          </a:p>
          <a:p>
            <a:r>
              <a:t>Να συμμετέχουμε στη ζωή της Εκκλησίας.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3493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051" y="381935"/>
            <a:ext cx="3006438" cy="5974414"/>
          </a:xfrm>
        </p:spPr>
        <p:txBody>
          <a:bodyPr anchor="ctr">
            <a:normAutofit/>
          </a:bodyPr>
          <a:lstStyle/>
          <a:p>
            <a:r>
              <a:rPr lang="el-GR" sz="3300">
                <a:solidFill>
                  <a:srgbClr val="FFFFFF"/>
                </a:solidFill>
              </a:rPr>
              <a:t>Τι είναι ο Εκκλησιαστικός Χρόνος;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74DF76-993E-44DE-AFB0-C416182AC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0420" y="554152"/>
            <a:ext cx="430632" cy="1075866"/>
            <a:chOff x="613892" y="554152"/>
            <a:chExt cx="574177" cy="1075866"/>
          </a:xfrm>
          <a:solidFill>
            <a:srgbClr val="FFFFFF"/>
          </a:solidFill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3061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grpFill/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5643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grpFill/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3892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grpFill/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2924" y="518400"/>
            <a:ext cx="3578706" cy="5837949"/>
          </a:xfrm>
        </p:spPr>
        <p:txBody>
          <a:bodyPr anchor="ctr">
            <a:normAutofit/>
          </a:bodyPr>
          <a:lstStyle/>
          <a:p>
            <a:r>
              <a:rPr lang="el-GR" sz="2400" dirty="0">
                <a:solidFill>
                  <a:schemeClr val="tx1">
                    <a:alpha val="80000"/>
                  </a:schemeClr>
                </a:solidFill>
              </a:rPr>
              <a:t>Είναι ο τρόπος με τον οποίο η Εκκλησία οργανώνει τον χρόνο.</a:t>
            </a:r>
          </a:p>
          <a:p>
            <a:r>
              <a:rPr lang="el-GR" sz="2400" dirty="0">
                <a:solidFill>
                  <a:schemeClr val="tx1">
                    <a:alpha val="80000"/>
                  </a:schemeClr>
                </a:solidFill>
              </a:rPr>
              <a:t>Μας θυμίζει </a:t>
            </a:r>
            <a:r>
              <a:rPr lang="el-GR" sz="2400" b="1" dirty="0">
                <a:solidFill>
                  <a:schemeClr val="tx1">
                    <a:alpha val="80000"/>
                  </a:schemeClr>
                </a:solidFill>
              </a:rPr>
              <a:t>τη ζωή </a:t>
            </a:r>
            <a:r>
              <a:rPr lang="el-GR" sz="2400" dirty="0">
                <a:solidFill>
                  <a:schemeClr val="tx1">
                    <a:alpha val="80000"/>
                  </a:schemeClr>
                </a:solidFill>
              </a:rPr>
              <a:t>και το </a:t>
            </a:r>
            <a:r>
              <a:rPr lang="el-GR" sz="2400" b="1" dirty="0">
                <a:solidFill>
                  <a:schemeClr val="tx1">
                    <a:alpha val="80000"/>
                  </a:schemeClr>
                </a:solidFill>
              </a:rPr>
              <a:t>έργο</a:t>
            </a:r>
            <a:r>
              <a:rPr lang="el-GR" sz="2400" dirty="0">
                <a:solidFill>
                  <a:schemeClr val="tx1">
                    <a:alpha val="80000"/>
                  </a:schemeClr>
                </a:solidFill>
              </a:rPr>
              <a:t> του </a:t>
            </a:r>
            <a:r>
              <a:rPr lang="el-GR" sz="2400" b="1" dirty="0">
                <a:solidFill>
                  <a:schemeClr val="tx1">
                    <a:alpha val="80000"/>
                  </a:schemeClr>
                </a:solidFill>
              </a:rPr>
              <a:t>Ιησού Χριστού</a:t>
            </a:r>
            <a:r>
              <a:rPr lang="el-GR" sz="2400" dirty="0">
                <a:solidFill>
                  <a:schemeClr val="tx1">
                    <a:alpha val="80000"/>
                  </a:schemeClr>
                </a:solidFill>
              </a:rPr>
              <a:t>.</a:t>
            </a:r>
          </a:p>
          <a:p>
            <a:r>
              <a:rPr lang="el-GR" sz="2400" dirty="0">
                <a:solidFill>
                  <a:schemeClr val="tx1">
                    <a:alpha val="80000"/>
                  </a:schemeClr>
                </a:solidFill>
              </a:rPr>
              <a:t>Περιλαμβάνει </a:t>
            </a:r>
            <a:r>
              <a:rPr lang="el-GR" sz="2400" b="1" dirty="0">
                <a:solidFill>
                  <a:schemeClr val="tx1">
                    <a:alpha val="80000"/>
                  </a:schemeClr>
                </a:solidFill>
              </a:rPr>
              <a:t>γιορτές</a:t>
            </a:r>
            <a:r>
              <a:rPr lang="el-GR" sz="2400" dirty="0">
                <a:solidFill>
                  <a:schemeClr val="tx1">
                    <a:alpha val="80000"/>
                  </a:schemeClr>
                </a:solidFill>
              </a:rPr>
              <a:t>, νηστείες και περιόδους </a:t>
            </a:r>
            <a:r>
              <a:rPr lang="el-GR" sz="2400" b="1" dirty="0">
                <a:solidFill>
                  <a:schemeClr val="tx1">
                    <a:alpha val="80000"/>
                  </a:schemeClr>
                </a:solidFill>
              </a:rPr>
              <a:t>χαράς</a:t>
            </a:r>
            <a:r>
              <a:rPr lang="el-GR" sz="2400" dirty="0">
                <a:solidFill>
                  <a:schemeClr val="tx1">
                    <a:alpha val="80000"/>
                  </a:schemeClr>
                </a:solidFill>
              </a:rPr>
              <a:t>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89621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46" y="554152"/>
            <a:ext cx="4306641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804" y="1289765"/>
            <a:ext cx="2738325" cy="4270963"/>
          </a:xfrm>
        </p:spPr>
        <p:txBody>
          <a:bodyPr anchor="ctr">
            <a:normAutofit/>
          </a:bodyPr>
          <a:lstStyle/>
          <a:p>
            <a:r>
              <a:rPr lang="el-GR" sz="3100">
                <a:solidFill>
                  <a:srgbClr val="FFFFFF"/>
                </a:solidFill>
              </a:rPr>
              <a:t>Πότε αρχίζει ο Εκκλησιαστικός Χρόνος;</a:t>
            </a: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619" y="374394"/>
            <a:ext cx="128637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2581" y="1084507"/>
            <a:ext cx="118159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2924" y="518400"/>
            <a:ext cx="3578706" cy="5837949"/>
          </a:xfrm>
        </p:spPr>
        <p:txBody>
          <a:bodyPr anchor="ctr">
            <a:normAutofit/>
          </a:bodyPr>
          <a:lstStyle/>
          <a:p>
            <a:r>
              <a:rPr lang="el-GR" sz="2400" dirty="0">
                <a:solidFill>
                  <a:schemeClr val="tx1">
                    <a:alpha val="80000"/>
                  </a:schemeClr>
                </a:solidFill>
              </a:rPr>
              <a:t>Αρχίζει την </a:t>
            </a:r>
            <a:r>
              <a:rPr lang="el-GR" sz="2400" b="1" dirty="0">
                <a:solidFill>
                  <a:schemeClr val="tx1">
                    <a:alpha val="80000"/>
                  </a:schemeClr>
                </a:solidFill>
              </a:rPr>
              <a:t>1η Σεπτεμβρίου</a:t>
            </a:r>
            <a:r>
              <a:rPr lang="el-GR" sz="2400" dirty="0">
                <a:solidFill>
                  <a:schemeClr val="tx1">
                    <a:alpha val="80000"/>
                  </a:schemeClr>
                </a:solidFill>
              </a:rPr>
              <a:t>.</a:t>
            </a:r>
          </a:p>
          <a:p>
            <a:r>
              <a:rPr lang="el-GR" sz="2400" dirty="0">
                <a:solidFill>
                  <a:schemeClr val="tx1">
                    <a:alpha val="80000"/>
                  </a:schemeClr>
                </a:solidFill>
              </a:rPr>
              <a:t>Η ημέρα αυτή λέγεται Αρχή της </a:t>
            </a:r>
            <a:r>
              <a:rPr lang="el-GR" sz="2400" dirty="0" err="1">
                <a:solidFill>
                  <a:schemeClr val="tx1">
                    <a:alpha val="80000"/>
                  </a:schemeClr>
                </a:solidFill>
              </a:rPr>
              <a:t>Ινδίκτου</a:t>
            </a:r>
            <a:r>
              <a:rPr lang="el-GR" sz="2400" dirty="0">
                <a:solidFill>
                  <a:schemeClr val="tx1">
                    <a:alpha val="80000"/>
                  </a:schemeClr>
                </a:solidFill>
              </a:rPr>
              <a:t>.</a:t>
            </a:r>
          </a:p>
          <a:p>
            <a:r>
              <a:rPr lang="el-GR" sz="2400" dirty="0">
                <a:solidFill>
                  <a:schemeClr val="tx1">
                    <a:alpha val="80000"/>
                  </a:schemeClr>
                </a:solidFill>
              </a:rPr>
              <a:t>Η Εκκλησία ευχαριστεί τον Θεό για τη δημιουργία.</a:t>
            </a: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7410" y="5751820"/>
            <a:ext cx="84319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89621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Slide Background">
            <a:extLst>
              <a:ext uri="{FF2B5EF4-FFF2-40B4-BE49-F238E27FC236}">
                <a16:creationId xmlns:a16="http://schemas.microsoft.com/office/drawing/2014/main" id="{AF6CB648-9554-488A-B457-99CAAD1DA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1ED8A68-A582-AC62-104E-E319E9DB3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1729117"/>
          </a:xfrm>
          <a:prstGeom prst="rect">
            <a:avLst/>
          </a:prstGeom>
          <a:ln>
            <a:noFill/>
          </a:ln>
          <a:effectLst>
            <a:outerShdw blurRad="368300" dist="101600" dir="546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350" y="250409"/>
            <a:ext cx="7667214" cy="1228299"/>
          </a:xfrm>
        </p:spPr>
        <p:txBody>
          <a:bodyPr>
            <a:normAutofit/>
          </a:bodyPr>
          <a:lstStyle/>
          <a:p>
            <a:r>
              <a:rPr lang="el-GR" sz="3500"/>
              <a:t>Μεγάλες Περίοδοι του Εκκλησιαστικού Χρόνου</a:t>
            </a:r>
          </a:p>
        </p:txBody>
      </p:sp>
      <p:graphicFrame>
        <p:nvGraphicFramePr>
          <p:cNvPr id="5" name="Content Placeholder 2" descr="ΠΑΡΟΥΣΙΑΖΙΝΤΑΙ 3 ΠΕΡΙΟΔΟΙ: ΤΩΝ ΧΡΙΣΤΟΥΓΕΝΝΩΝ, ΤΟΥ ΠΑΣΧΑ ΚΑΙ ΤΗΣ ΠΕΝΤΗΚΟΣΤΗΣ">
            <a:extLst>
              <a:ext uri="{FF2B5EF4-FFF2-40B4-BE49-F238E27FC236}">
                <a16:creationId xmlns:a16="http://schemas.microsoft.com/office/drawing/2014/main" id="{6B1B35AF-370E-B588-AA5A-271522AC83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4935688"/>
              </p:ext>
            </p:extLst>
          </p:nvPr>
        </p:nvGraphicFramePr>
        <p:xfrm>
          <a:off x="571350" y="2183642"/>
          <a:ext cx="4000650" cy="4115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r>
              <a:rPr lang="el-GR" sz="4300"/>
              <a:t>Χριστούγεννα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sX0" fmla="*/ 0 w 2606040"/>
              <a:gd name="csY0" fmla="*/ 0 h 18288"/>
              <a:gd name="csX1" fmla="*/ 625450 w 2606040"/>
              <a:gd name="csY1" fmla="*/ 0 h 18288"/>
              <a:gd name="csX2" fmla="*/ 1224839 w 2606040"/>
              <a:gd name="csY2" fmla="*/ 0 h 18288"/>
              <a:gd name="csX3" fmla="*/ 1824228 w 2606040"/>
              <a:gd name="csY3" fmla="*/ 0 h 18288"/>
              <a:gd name="csX4" fmla="*/ 2606040 w 2606040"/>
              <a:gd name="csY4" fmla="*/ 0 h 18288"/>
              <a:gd name="csX5" fmla="*/ 2606040 w 2606040"/>
              <a:gd name="csY5" fmla="*/ 18288 h 18288"/>
              <a:gd name="csX6" fmla="*/ 1902409 w 2606040"/>
              <a:gd name="csY6" fmla="*/ 18288 h 18288"/>
              <a:gd name="csX7" fmla="*/ 1276960 w 2606040"/>
              <a:gd name="csY7" fmla="*/ 18288 h 18288"/>
              <a:gd name="csX8" fmla="*/ 677570 w 2606040"/>
              <a:gd name="csY8" fmla="*/ 18288 h 18288"/>
              <a:gd name="csX9" fmla="*/ 0 w 2606040"/>
              <a:gd name="csY9" fmla="*/ 18288 h 18288"/>
              <a:gd name="csX10" fmla="*/ 0 w 2606040"/>
              <a:gd name="csY10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" y="2872899"/>
            <a:ext cx="3182691" cy="3320668"/>
          </a:xfrm>
        </p:spPr>
        <p:txBody>
          <a:bodyPr>
            <a:normAutofit/>
          </a:bodyPr>
          <a:lstStyle/>
          <a:p>
            <a:r>
              <a:rPr lang="el-GR" sz="1900"/>
              <a:t>Γιορτάζουμε τη γέννηση του Ιησού Χριστού.</a:t>
            </a:r>
          </a:p>
          <a:p>
            <a:r>
              <a:rPr lang="el-GR" sz="1900"/>
              <a:t>Γιορτάζονται στις 25 Δεκεμβρίου.</a:t>
            </a:r>
          </a:p>
          <a:p>
            <a:r>
              <a:rPr lang="el-GR" sz="1900"/>
              <a:t>Είναι γιορτή χαράς και αγάπης.</a:t>
            </a:r>
          </a:p>
        </p:txBody>
      </p:sp>
      <p:pic>
        <p:nvPicPr>
          <p:cNvPr id="4" name="Εικόνα 3" descr="ΠΑΡΟΥΣΙΑΖΕΤΑΙ Η ΒΥΖΑΝΤΙΝΗ ΕΙΚΟΝΑ ΜΕ ΤΗ ΓΕΝΝΗΣΗ ΤΟΥ ΧΡΙΣΤΟΥ.">
            <a:extLst>
              <a:ext uri="{FF2B5EF4-FFF2-40B4-BE49-F238E27FC236}">
                <a16:creationId xmlns:a16="http://schemas.microsoft.com/office/drawing/2014/main" id="{50E0F07B-E695-F497-3856-F54B5C45ED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52" r="12620"/>
          <a:stretch>
            <a:fillRect/>
          </a:stretch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3321" y="329184"/>
            <a:ext cx="4688333" cy="1783080"/>
          </a:xfrm>
        </p:spPr>
        <p:txBody>
          <a:bodyPr anchor="b">
            <a:normAutofit/>
          </a:bodyPr>
          <a:lstStyle/>
          <a:p>
            <a:r>
              <a:rPr lang="el-GR" sz="4700"/>
              <a:t>Πάσχα</a:t>
            </a:r>
          </a:p>
        </p:txBody>
      </p:sp>
      <p:pic>
        <p:nvPicPr>
          <p:cNvPr id="4" name="Εικόνα 3" descr="ΠΑΡΟΥΣΙΑΖΕΤΑΙ Η ΕΙΚΌΝΑ ΤΗς ΑΝΑΣΤΑΣΕΩς ΤΟΥ ΧΡΙΣΤΟΥ.">
            <a:extLst>
              <a:ext uri="{FF2B5EF4-FFF2-40B4-BE49-F238E27FC236}">
                <a16:creationId xmlns:a16="http://schemas.microsoft.com/office/drawing/2014/main" id="{13885B49-ED58-6223-E6F7-4E00F8C3A7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719" r="18190"/>
          <a:stretch>
            <a:fillRect/>
          </a:stretch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3321" y="2374947"/>
            <a:ext cx="3182692" cy="18288"/>
          </a:xfrm>
          <a:custGeom>
            <a:avLst/>
            <a:gdLst>
              <a:gd name="csX0" fmla="*/ 0 w 3182692"/>
              <a:gd name="csY0" fmla="*/ 0 h 18288"/>
              <a:gd name="csX1" fmla="*/ 636538 w 3182692"/>
              <a:gd name="csY1" fmla="*/ 0 h 18288"/>
              <a:gd name="csX2" fmla="*/ 1273077 w 3182692"/>
              <a:gd name="csY2" fmla="*/ 0 h 18288"/>
              <a:gd name="csX3" fmla="*/ 1909615 w 3182692"/>
              <a:gd name="csY3" fmla="*/ 0 h 18288"/>
              <a:gd name="csX4" fmla="*/ 2482500 w 3182692"/>
              <a:gd name="csY4" fmla="*/ 0 h 18288"/>
              <a:gd name="csX5" fmla="*/ 3182692 w 3182692"/>
              <a:gd name="csY5" fmla="*/ 0 h 18288"/>
              <a:gd name="csX6" fmla="*/ 3182692 w 3182692"/>
              <a:gd name="csY6" fmla="*/ 18288 h 18288"/>
              <a:gd name="csX7" fmla="*/ 2609807 w 3182692"/>
              <a:gd name="csY7" fmla="*/ 18288 h 18288"/>
              <a:gd name="csX8" fmla="*/ 2068750 w 3182692"/>
              <a:gd name="csY8" fmla="*/ 18288 h 18288"/>
              <a:gd name="csX9" fmla="*/ 1432211 w 3182692"/>
              <a:gd name="csY9" fmla="*/ 18288 h 18288"/>
              <a:gd name="csX10" fmla="*/ 859327 w 3182692"/>
              <a:gd name="csY10" fmla="*/ 18288 h 18288"/>
              <a:gd name="csX11" fmla="*/ 0 w 3182692"/>
              <a:gd name="csY11" fmla="*/ 18288 h 18288"/>
              <a:gd name="csX12" fmla="*/ 0 w 3182692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253588" y="25878"/>
                  <a:pt x="409323" y="-5359"/>
                  <a:pt x="636538" y="0"/>
                </a:cubicBezTo>
                <a:cubicBezTo>
                  <a:pt x="863753" y="5359"/>
                  <a:pt x="1007727" y="-28"/>
                  <a:pt x="1273077" y="0"/>
                </a:cubicBezTo>
                <a:cubicBezTo>
                  <a:pt x="1538427" y="28"/>
                  <a:pt x="1698640" y="-12775"/>
                  <a:pt x="1909615" y="0"/>
                </a:cubicBezTo>
                <a:cubicBezTo>
                  <a:pt x="2120590" y="12775"/>
                  <a:pt x="2210293" y="-21823"/>
                  <a:pt x="2482500" y="0"/>
                </a:cubicBezTo>
                <a:cubicBezTo>
                  <a:pt x="2754708" y="21823"/>
                  <a:pt x="3004133" y="-28750"/>
                  <a:pt x="3182692" y="0"/>
                </a:cubicBezTo>
                <a:cubicBezTo>
                  <a:pt x="3183134" y="4516"/>
                  <a:pt x="3181865" y="12266"/>
                  <a:pt x="3182692" y="18288"/>
                </a:cubicBezTo>
                <a:cubicBezTo>
                  <a:pt x="2947402" y="22440"/>
                  <a:pt x="2876226" y="27191"/>
                  <a:pt x="2609807" y="18288"/>
                </a:cubicBezTo>
                <a:cubicBezTo>
                  <a:pt x="2343389" y="9385"/>
                  <a:pt x="2326689" y="25579"/>
                  <a:pt x="2068750" y="18288"/>
                </a:cubicBezTo>
                <a:cubicBezTo>
                  <a:pt x="1810811" y="10997"/>
                  <a:pt x="1713836" y="48219"/>
                  <a:pt x="1432211" y="18288"/>
                </a:cubicBezTo>
                <a:cubicBezTo>
                  <a:pt x="1150586" y="-11643"/>
                  <a:pt x="982765" y="3747"/>
                  <a:pt x="859327" y="18288"/>
                </a:cubicBezTo>
                <a:cubicBezTo>
                  <a:pt x="735889" y="32829"/>
                  <a:pt x="254183" y="35231"/>
                  <a:pt x="0" y="18288"/>
                </a:cubicBezTo>
                <a:cubicBezTo>
                  <a:pt x="-306" y="11477"/>
                  <a:pt x="485" y="4355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43108" y="-22426"/>
                  <a:pt x="387854" y="22949"/>
                  <a:pt x="572885" y="0"/>
                </a:cubicBezTo>
                <a:cubicBezTo>
                  <a:pt x="757916" y="-22949"/>
                  <a:pt x="923707" y="6797"/>
                  <a:pt x="1113942" y="0"/>
                </a:cubicBezTo>
                <a:cubicBezTo>
                  <a:pt x="1304177" y="-6797"/>
                  <a:pt x="1495991" y="20627"/>
                  <a:pt x="1686827" y="0"/>
                </a:cubicBezTo>
                <a:cubicBezTo>
                  <a:pt x="1877663" y="-20627"/>
                  <a:pt x="2170182" y="-20672"/>
                  <a:pt x="2323365" y="0"/>
                </a:cubicBezTo>
                <a:cubicBezTo>
                  <a:pt x="2476548" y="20672"/>
                  <a:pt x="2919164" y="6097"/>
                  <a:pt x="3182692" y="0"/>
                </a:cubicBezTo>
                <a:cubicBezTo>
                  <a:pt x="3183269" y="4624"/>
                  <a:pt x="3183511" y="11191"/>
                  <a:pt x="3182692" y="18288"/>
                </a:cubicBezTo>
                <a:cubicBezTo>
                  <a:pt x="3026065" y="-10849"/>
                  <a:pt x="2775006" y="23067"/>
                  <a:pt x="2546154" y="18288"/>
                </a:cubicBezTo>
                <a:cubicBezTo>
                  <a:pt x="2317302" y="13509"/>
                  <a:pt x="2168173" y="-8513"/>
                  <a:pt x="1845961" y="18288"/>
                </a:cubicBezTo>
                <a:cubicBezTo>
                  <a:pt x="1523749" y="45089"/>
                  <a:pt x="1450078" y="-844"/>
                  <a:pt x="1304904" y="18288"/>
                </a:cubicBezTo>
                <a:cubicBezTo>
                  <a:pt x="1159730" y="37420"/>
                  <a:pt x="942635" y="-10021"/>
                  <a:pt x="604711" y="18288"/>
                </a:cubicBezTo>
                <a:cubicBezTo>
                  <a:pt x="266787" y="46597"/>
                  <a:pt x="141927" y="-8395"/>
                  <a:pt x="0" y="18288"/>
                </a:cubicBezTo>
                <a:cubicBezTo>
                  <a:pt x="-171" y="12755"/>
                  <a:pt x="-690" y="793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3321" y="2706624"/>
            <a:ext cx="4688333" cy="3483864"/>
          </a:xfrm>
        </p:spPr>
        <p:txBody>
          <a:bodyPr>
            <a:normAutofit/>
          </a:bodyPr>
          <a:lstStyle/>
          <a:p>
            <a:r>
              <a:rPr lang="el-GR" sz="1900"/>
              <a:t>Είναι η μεγαλύτερη γιορτή των Χριστιανών.</a:t>
            </a:r>
          </a:p>
          <a:p>
            <a:r>
              <a:rPr lang="el-GR" sz="1900"/>
              <a:t>Γιορτάζουμε την Ανάσταση του Χριστού.</a:t>
            </a:r>
          </a:p>
          <a:p>
            <a:r>
              <a:rPr lang="el-GR" sz="1900"/>
              <a:t>Προηγείται η Μεγάλη Σαρακοστή.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r>
              <a:rPr lang="el-GR" sz="3100"/>
              <a:t>Πεντηκοστή</a:t>
            </a:r>
          </a:p>
        </p:txBody>
      </p:sp>
      <p:pic>
        <p:nvPicPr>
          <p:cNvPr id="5" name="Εικόνα 4" descr="ΠΑΡΟΥΣΙΑΖΕΤΑΙ Η ΕΙΚΟΝΑ ΤΗΣ ΠΕΝΤΗΚΟΣΤΗΣ, ΜΕ ΤΟΥΣ 12 ΜΑΘΗΤΕΣ ΤΟΥ ΧΡΙΣΤΟΥ ΝΑ ΕΧΟΥΝ ΦΩΤΙΣΤΕΙ ΜΕ ΤΟ ΑΓΙΟ ΠΝΕΥΜΑ.">
            <a:extLst>
              <a:ext uri="{FF2B5EF4-FFF2-40B4-BE49-F238E27FC236}">
                <a16:creationId xmlns:a16="http://schemas.microsoft.com/office/drawing/2014/main" id="{604EB61B-A54D-F8A1-47FE-A35674761B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651" b="25680"/>
          <a:stretch>
            <a:fillRect/>
          </a:stretch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7986" y="3752850"/>
            <a:ext cx="5614060" cy="2452687"/>
          </a:xfrm>
        </p:spPr>
        <p:txBody>
          <a:bodyPr anchor="ctr">
            <a:normAutofit/>
          </a:bodyPr>
          <a:lstStyle/>
          <a:p>
            <a:r>
              <a:rPr lang="el-GR" sz="1600"/>
              <a:t>Γιορτάζεται 50 ημέρες μετά το Πάσχα.</a:t>
            </a:r>
          </a:p>
          <a:p>
            <a:r>
              <a:rPr lang="el-GR" sz="1600"/>
              <a:t>Θυμόμαστε την κάθοδο του Αγίου Πνεύματος.</a:t>
            </a:r>
          </a:p>
          <a:p>
            <a:r>
              <a:rPr lang="el-GR" sz="1600"/>
              <a:t>Θεωρείται η γέννηση της Εκκλησίας.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548640"/>
            <a:ext cx="2700645" cy="5431536"/>
          </a:xfrm>
        </p:spPr>
        <p:txBody>
          <a:bodyPr>
            <a:normAutofit/>
          </a:bodyPr>
          <a:lstStyle/>
          <a:p>
            <a:r>
              <a:rPr lang="el-GR" sz="2900"/>
              <a:t>Εκκλησιαστικές Γιορτές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347917" y="3261001"/>
            <a:ext cx="4480560" cy="13716"/>
          </a:xfrm>
          <a:custGeom>
            <a:avLst/>
            <a:gdLst>
              <a:gd name="csX0" fmla="*/ 0 w 4480560"/>
              <a:gd name="csY0" fmla="*/ 0 h 13716"/>
              <a:gd name="csX1" fmla="*/ 595274 w 4480560"/>
              <a:gd name="csY1" fmla="*/ 0 h 13716"/>
              <a:gd name="csX2" fmla="*/ 1100938 w 4480560"/>
              <a:gd name="csY2" fmla="*/ 0 h 13716"/>
              <a:gd name="csX3" fmla="*/ 1651406 w 4480560"/>
              <a:gd name="csY3" fmla="*/ 0 h 13716"/>
              <a:gd name="csX4" fmla="*/ 2336292 w 4480560"/>
              <a:gd name="csY4" fmla="*/ 0 h 13716"/>
              <a:gd name="csX5" fmla="*/ 2931566 w 4480560"/>
              <a:gd name="csY5" fmla="*/ 0 h 13716"/>
              <a:gd name="csX6" fmla="*/ 3482035 w 4480560"/>
              <a:gd name="csY6" fmla="*/ 0 h 13716"/>
              <a:gd name="csX7" fmla="*/ 4480560 w 4480560"/>
              <a:gd name="csY7" fmla="*/ 0 h 13716"/>
              <a:gd name="csX8" fmla="*/ 4480560 w 4480560"/>
              <a:gd name="csY8" fmla="*/ 13716 h 13716"/>
              <a:gd name="csX9" fmla="*/ 3840480 w 4480560"/>
              <a:gd name="csY9" fmla="*/ 13716 h 13716"/>
              <a:gd name="csX10" fmla="*/ 3290011 w 4480560"/>
              <a:gd name="csY10" fmla="*/ 13716 h 13716"/>
              <a:gd name="csX11" fmla="*/ 2560320 w 4480560"/>
              <a:gd name="csY11" fmla="*/ 13716 h 13716"/>
              <a:gd name="csX12" fmla="*/ 1965046 w 4480560"/>
              <a:gd name="csY12" fmla="*/ 13716 h 13716"/>
              <a:gd name="csX13" fmla="*/ 1459382 w 4480560"/>
              <a:gd name="csY13" fmla="*/ 13716 h 13716"/>
              <a:gd name="csX14" fmla="*/ 774497 w 4480560"/>
              <a:gd name="csY14" fmla="*/ 13716 h 13716"/>
              <a:gd name="csX15" fmla="*/ 0 w 4480560"/>
              <a:gd name="csY15" fmla="*/ 13716 h 13716"/>
              <a:gd name="csX16" fmla="*/ 0 w 4480560"/>
              <a:gd name="csY16" fmla="*/ 0 h 137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480560" h="13716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273" y="3379"/>
                  <a:pt x="4480768" y="9289"/>
                  <a:pt x="4480560" y="13716"/>
                </a:cubicBezTo>
                <a:cubicBezTo>
                  <a:pt x="4314132" y="10352"/>
                  <a:pt x="4028383" y="32060"/>
                  <a:pt x="3840480" y="13716"/>
                </a:cubicBezTo>
                <a:cubicBezTo>
                  <a:pt x="3652577" y="-4628"/>
                  <a:pt x="3547615" y="-1724"/>
                  <a:pt x="3290011" y="13716"/>
                </a:cubicBezTo>
                <a:cubicBezTo>
                  <a:pt x="3032407" y="29156"/>
                  <a:pt x="2830268" y="4147"/>
                  <a:pt x="2560320" y="13716"/>
                </a:cubicBezTo>
                <a:cubicBezTo>
                  <a:pt x="2290372" y="23285"/>
                  <a:pt x="2147422" y="2156"/>
                  <a:pt x="1965046" y="13716"/>
                </a:cubicBezTo>
                <a:cubicBezTo>
                  <a:pt x="1782670" y="25276"/>
                  <a:pt x="1689791" y="36108"/>
                  <a:pt x="1459382" y="13716"/>
                </a:cubicBezTo>
                <a:cubicBezTo>
                  <a:pt x="1228973" y="-8676"/>
                  <a:pt x="915486" y="31929"/>
                  <a:pt x="774497" y="13716"/>
                </a:cubicBezTo>
                <a:cubicBezTo>
                  <a:pt x="633508" y="-4497"/>
                  <a:pt x="361442" y="-15679"/>
                  <a:pt x="0" y="13716"/>
                </a:cubicBezTo>
                <a:cubicBezTo>
                  <a:pt x="-362" y="8190"/>
                  <a:pt x="-434" y="6098"/>
                  <a:pt x="0" y="0"/>
                </a:cubicBezTo>
                <a:close/>
              </a:path>
              <a:path w="4480560" h="13716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0360" y="3832"/>
                  <a:pt x="4481152" y="9314"/>
                  <a:pt x="4480560" y="13716"/>
                </a:cubicBezTo>
                <a:cubicBezTo>
                  <a:pt x="4279652" y="-11422"/>
                  <a:pt x="4200762" y="36994"/>
                  <a:pt x="3930091" y="13716"/>
                </a:cubicBezTo>
                <a:cubicBezTo>
                  <a:pt x="3659420" y="-9562"/>
                  <a:pt x="3456052" y="17722"/>
                  <a:pt x="3290011" y="13716"/>
                </a:cubicBezTo>
                <a:cubicBezTo>
                  <a:pt x="3123970" y="9710"/>
                  <a:pt x="2882392" y="28246"/>
                  <a:pt x="2649931" y="13716"/>
                </a:cubicBezTo>
                <a:cubicBezTo>
                  <a:pt x="2417470" y="-814"/>
                  <a:pt x="2238426" y="2765"/>
                  <a:pt x="2054657" y="13716"/>
                </a:cubicBezTo>
                <a:cubicBezTo>
                  <a:pt x="1870888" y="24667"/>
                  <a:pt x="1566368" y="40468"/>
                  <a:pt x="1324966" y="13716"/>
                </a:cubicBezTo>
                <a:cubicBezTo>
                  <a:pt x="1083564" y="-13036"/>
                  <a:pt x="787410" y="6374"/>
                  <a:pt x="595274" y="13716"/>
                </a:cubicBezTo>
                <a:cubicBezTo>
                  <a:pt x="403138" y="21058"/>
                  <a:pt x="169622" y="5927"/>
                  <a:pt x="0" y="13716"/>
                </a:cubicBezTo>
                <a:cubicBezTo>
                  <a:pt x="-475" y="8699"/>
                  <a:pt x="-565" y="440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4813" y="552091"/>
            <a:ext cx="4668251" cy="5431536"/>
          </a:xfrm>
        </p:spPr>
        <p:txBody>
          <a:bodyPr anchor="ctr">
            <a:normAutofit/>
          </a:bodyPr>
          <a:lstStyle/>
          <a:p>
            <a:r>
              <a:rPr lang="el-GR" sz="2400" dirty="0"/>
              <a:t>Είναι ημέρες </a:t>
            </a:r>
            <a:r>
              <a:rPr lang="el-GR" sz="2400" b="1" dirty="0"/>
              <a:t>χαράς</a:t>
            </a:r>
            <a:r>
              <a:rPr lang="el-GR" sz="2400" dirty="0"/>
              <a:t> και </a:t>
            </a:r>
            <a:r>
              <a:rPr lang="el-GR" sz="2400" b="1" dirty="0"/>
              <a:t>προσευχής</a:t>
            </a:r>
            <a:r>
              <a:rPr lang="el-GR" sz="2400" dirty="0"/>
              <a:t>.</a:t>
            </a:r>
          </a:p>
          <a:p>
            <a:r>
              <a:rPr lang="el-GR" sz="2400" dirty="0"/>
              <a:t>Τιμούμε τον </a:t>
            </a:r>
            <a:r>
              <a:rPr lang="el-GR" sz="2400" b="1" dirty="0"/>
              <a:t>Χριστό</a:t>
            </a:r>
            <a:r>
              <a:rPr lang="el-GR" sz="2400" dirty="0"/>
              <a:t>, την </a:t>
            </a:r>
            <a:r>
              <a:rPr lang="el-GR" sz="2400" b="1" dirty="0"/>
              <a:t>Παναγία</a:t>
            </a:r>
            <a:r>
              <a:rPr lang="el-GR" sz="2400" dirty="0"/>
              <a:t> και τους </a:t>
            </a:r>
            <a:r>
              <a:rPr lang="el-GR" sz="2400" b="1" dirty="0"/>
              <a:t>Αγίους</a:t>
            </a:r>
            <a:r>
              <a:rPr lang="el-GR" sz="2400" dirty="0"/>
              <a:t>.</a:t>
            </a:r>
          </a:p>
          <a:p>
            <a:r>
              <a:rPr lang="el-GR" sz="2400" dirty="0"/>
              <a:t>Κάθε γιορτή έχει ξεχωριστό νόημα.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l-GR" sz="4700"/>
              <a:t>Η Ονομαστική Γιορτή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1865313"/>
            <a:ext cx="7818120" cy="18288"/>
          </a:xfrm>
          <a:custGeom>
            <a:avLst/>
            <a:gdLst>
              <a:gd name="csX0" fmla="*/ 0 w 7818120"/>
              <a:gd name="csY0" fmla="*/ 0 h 18288"/>
              <a:gd name="csX1" fmla="*/ 416966 w 7818120"/>
              <a:gd name="csY1" fmla="*/ 0 h 18288"/>
              <a:gd name="csX2" fmla="*/ 1146658 w 7818120"/>
              <a:gd name="csY2" fmla="*/ 0 h 18288"/>
              <a:gd name="csX3" fmla="*/ 1563624 w 7818120"/>
              <a:gd name="csY3" fmla="*/ 0 h 18288"/>
              <a:gd name="csX4" fmla="*/ 2136953 w 7818120"/>
              <a:gd name="csY4" fmla="*/ 0 h 18288"/>
              <a:gd name="csX5" fmla="*/ 2944825 w 7818120"/>
              <a:gd name="csY5" fmla="*/ 0 h 18288"/>
              <a:gd name="csX6" fmla="*/ 3596335 w 7818120"/>
              <a:gd name="csY6" fmla="*/ 0 h 18288"/>
              <a:gd name="csX7" fmla="*/ 4326026 w 7818120"/>
              <a:gd name="csY7" fmla="*/ 0 h 18288"/>
              <a:gd name="csX8" fmla="*/ 4899355 w 7818120"/>
              <a:gd name="csY8" fmla="*/ 0 h 18288"/>
              <a:gd name="csX9" fmla="*/ 5550865 w 7818120"/>
              <a:gd name="csY9" fmla="*/ 0 h 18288"/>
              <a:gd name="csX10" fmla="*/ 6358738 w 7818120"/>
              <a:gd name="csY10" fmla="*/ 0 h 18288"/>
              <a:gd name="csX11" fmla="*/ 6853885 w 7818120"/>
              <a:gd name="csY11" fmla="*/ 0 h 18288"/>
              <a:gd name="csX12" fmla="*/ 7818120 w 7818120"/>
              <a:gd name="csY12" fmla="*/ 0 h 18288"/>
              <a:gd name="csX13" fmla="*/ 7818120 w 7818120"/>
              <a:gd name="csY13" fmla="*/ 18288 h 18288"/>
              <a:gd name="csX14" fmla="*/ 7244791 w 7818120"/>
              <a:gd name="csY14" fmla="*/ 18288 h 18288"/>
              <a:gd name="csX15" fmla="*/ 6827825 w 7818120"/>
              <a:gd name="csY15" fmla="*/ 18288 h 18288"/>
              <a:gd name="csX16" fmla="*/ 6176315 w 7818120"/>
              <a:gd name="csY16" fmla="*/ 18288 h 18288"/>
              <a:gd name="csX17" fmla="*/ 5681167 w 7818120"/>
              <a:gd name="csY17" fmla="*/ 18288 h 18288"/>
              <a:gd name="csX18" fmla="*/ 5029657 w 7818120"/>
              <a:gd name="csY18" fmla="*/ 18288 h 18288"/>
              <a:gd name="csX19" fmla="*/ 4378147 w 7818120"/>
              <a:gd name="csY19" fmla="*/ 18288 h 18288"/>
              <a:gd name="csX20" fmla="*/ 3726637 w 7818120"/>
              <a:gd name="csY20" fmla="*/ 18288 h 18288"/>
              <a:gd name="csX21" fmla="*/ 3075127 w 7818120"/>
              <a:gd name="csY21" fmla="*/ 18288 h 18288"/>
              <a:gd name="csX22" fmla="*/ 2501798 w 7818120"/>
              <a:gd name="csY22" fmla="*/ 18288 h 18288"/>
              <a:gd name="csX23" fmla="*/ 1772107 w 7818120"/>
              <a:gd name="csY23" fmla="*/ 18288 h 18288"/>
              <a:gd name="csX24" fmla="*/ 1120597 w 7818120"/>
              <a:gd name="csY24" fmla="*/ 18288 h 18288"/>
              <a:gd name="csX25" fmla="*/ 0 w 7818120"/>
              <a:gd name="csY25" fmla="*/ 18288 h 18288"/>
              <a:gd name="csX26" fmla="*/ 0 w 7818120"/>
              <a:gd name="csY2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7818120" h="18288" fill="none" extrusionOk="0">
                <a:moveTo>
                  <a:pt x="0" y="0"/>
                </a:moveTo>
                <a:cubicBezTo>
                  <a:pt x="121520" y="-12182"/>
                  <a:pt x="211324" y="18247"/>
                  <a:pt x="416966" y="0"/>
                </a:cubicBezTo>
                <a:cubicBezTo>
                  <a:pt x="622608" y="-18247"/>
                  <a:pt x="891241" y="-13744"/>
                  <a:pt x="1146658" y="0"/>
                </a:cubicBezTo>
                <a:cubicBezTo>
                  <a:pt x="1402075" y="13744"/>
                  <a:pt x="1378880" y="-8543"/>
                  <a:pt x="1563624" y="0"/>
                </a:cubicBezTo>
                <a:cubicBezTo>
                  <a:pt x="1748368" y="8543"/>
                  <a:pt x="1972300" y="7443"/>
                  <a:pt x="2136953" y="0"/>
                </a:cubicBezTo>
                <a:cubicBezTo>
                  <a:pt x="2301606" y="-7443"/>
                  <a:pt x="2679634" y="12382"/>
                  <a:pt x="2944825" y="0"/>
                </a:cubicBezTo>
                <a:cubicBezTo>
                  <a:pt x="3210016" y="-12382"/>
                  <a:pt x="3409232" y="17967"/>
                  <a:pt x="3596335" y="0"/>
                </a:cubicBezTo>
                <a:cubicBezTo>
                  <a:pt x="3783438" y="-17967"/>
                  <a:pt x="4002523" y="-28578"/>
                  <a:pt x="4326026" y="0"/>
                </a:cubicBezTo>
                <a:cubicBezTo>
                  <a:pt x="4649529" y="28578"/>
                  <a:pt x="4777384" y="-3624"/>
                  <a:pt x="4899355" y="0"/>
                </a:cubicBezTo>
                <a:cubicBezTo>
                  <a:pt x="5021326" y="3624"/>
                  <a:pt x="5317653" y="1281"/>
                  <a:pt x="5550865" y="0"/>
                </a:cubicBezTo>
                <a:cubicBezTo>
                  <a:pt x="5784077" y="-1281"/>
                  <a:pt x="6142956" y="-39637"/>
                  <a:pt x="6358738" y="0"/>
                </a:cubicBezTo>
                <a:cubicBezTo>
                  <a:pt x="6574520" y="39637"/>
                  <a:pt x="6724785" y="-4460"/>
                  <a:pt x="6853885" y="0"/>
                </a:cubicBezTo>
                <a:cubicBezTo>
                  <a:pt x="6982985" y="4460"/>
                  <a:pt x="7403044" y="-1955"/>
                  <a:pt x="7818120" y="0"/>
                </a:cubicBezTo>
                <a:cubicBezTo>
                  <a:pt x="7817988" y="7702"/>
                  <a:pt x="7817908" y="13511"/>
                  <a:pt x="7818120" y="18288"/>
                </a:cubicBezTo>
                <a:cubicBezTo>
                  <a:pt x="7698847" y="-3267"/>
                  <a:pt x="7390924" y="22979"/>
                  <a:pt x="7244791" y="18288"/>
                </a:cubicBezTo>
                <a:cubicBezTo>
                  <a:pt x="7098658" y="13597"/>
                  <a:pt x="6952735" y="29357"/>
                  <a:pt x="6827825" y="18288"/>
                </a:cubicBezTo>
                <a:cubicBezTo>
                  <a:pt x="6702915" y="7219"/>
                  <a:pt x="6338661" y="34530"/>
                  <a:pt x="6176315" y="18288"/>
                </a:cubicBezTo>
                <a:cubicBezTo>
                  <a:pt x="6013969" y="2047"/>
                  <a:pt x="5850602" y="6362"/>
                  <a:pt x="5681167" y="18288"/>
                </a:cubicBezTo>
                <a:cubicBezTo>
                  <a:pt x="5511732" y="30214"/>
                  <a:pt x="5312143" y="419"/>
                  <a:pt x="5029657" y="18288"/>
                </a:cubicBezTo>
                <a:cubicBezTo>
                  <a:pt x="4747171" y="36158"/>
                  <a:pt x="4655062" y="30740"/>
                  <a:pt x="4378147" y="18288"/>
                </a:cubicBezTo>
                <a:cubicBezTo>
                  <a:pt x="4101232" y="5837"/>
                  <a:pt x="4037646" y="44706"/>
                  <a:pt x="3726637" y="18288"/>
                </a:cubicBezTo>
                <a:cubicBezTo>
                  <a:pt x="3415628" y="-8130"/>
                  <a:pt x="3321756" y="45507"/>
                  <a:pt x="3075127" y="18288"/>
                </a:cubicBezTo>
                <a:cubicBezTo>
                  <a:pt x="2828498" y="-8931"/>
                  <a:pt x="2684733" y="14853"/>
                  <a:pt x="2501798" y="18288"/>
                </a:cubicBezTo>
                <a:cubicBezTo>
                  <a:pt x="2318863" y="21723"/>
                  <a:pt x="2121844" y="-13013"/>
                  <a:pt x="1772107" y="18288"/>
                </a:cubicBezTo>
                <a:cubicBezTo>
                  <a:pt x="1422370" y="49589"/>
                  <a:pt x="1431548" y="31666"/>
                  <a:pt x="1120597" y="18288"/>
                </a:cubicBezTo>
                <a:cubicBezTo>
                  <a:pt x="809646" y="4911"/>
                  <a:pt x="246393" y="5624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7818120" h="18288" stroke="0" extrusionOk="0">
                <a:moveTo>
                  <a:pt x="0" y="0"/>
                </a:moveTo>
                <a:cubicBezTo>
                  <a:pt x="177487" y="-4302"/>
                  <a:pt x="287499" y="4997"/>
                  <a:pt x="573329" y="0"/>
                </a:cubicBezTo>
                <a:cubicBezTo>
                  <a:pt x="859159" y="-4997"/>
                  <a:pt x="821965" y="-336"/>
                  <a:pt x="990295" y="0"/>
                </a:cubicBezTo>
                <a:cubicBezTo>
                  <a:pt x="1158625" y="336"/>
                  <a:pt x="1587918" y="-4681"/>
                  <a:pt x="1798168" y="0"/>
                </a:cubicBezTo>
                <a:cubicBezTo>
                  <a:pt x="2008418" y="4681"/>
                  <a:pt x="2088841" y="-2754"/>
                  <a:pt x="2371496" y="0"/>
                </a:cubicBezTo>
                <a:cubicBezTo>
                  <a:pt x="2654151" y="2754"/>
                  <a:pt x="2701462" y="-24976"/>
                  <a:pt x="2944825" y="0"/>
                </a:cubicBezTo>
                <a:cubicBezTo>
                  <a:pt x="3188188" y="24976"/>
                  <a:pt x="3511636" y="25407"/>
                  <a:pt x="3752698" y="0"/>
                </a:cubicBezTo>
                <a:cubicBezTo>
                  <a:pt x="3993760" y="-25407"/>
                  <a:pt x="4107153" y="6432"/>
                  <a:pt x="4247845" y="0"/>
                </a:cubicBezTo>
                <a:cubicBezTo>
                  <a:pt x="4388537" y="-6432"/>
                  <a:pt x="4835598" y="-5108"/>
                  <a:pt x="5055718" y="0"/>
                </a:cubicBezTo>
                <a:cubicBezTo>
                  <a:pt x="5275838" y="5108"/>
                  <a:pt x="5461006" y="-24536"/>
                  <a:pt x="5863590" y="0"/>
                </a:cubicBezTo>
                <a:cubicBezTo>
                  <a:pt x="6266174" y="24536"/>
                  <a:pt x="6355549" y="-19657"/>
                  <a:pt x="6515100" y="0"/>
                </a:cubicBezTo>
                <a:cubicBezTo>
                  <a:pt x="6674651" y="19657"/>
                  <a:pt x="7275423" y="-57462"/>
                  <a:pt x="7818120" y="0"/>
                </a:cubicBezTo>
                <a:cubicBezTo>
                  <a:pt x="7818132" y="8833"/>
                  <a:pt x="7818660" y="9830"/>
                  <a:pt x="7818120" y="18288"/>
                </a:cubicBezTo>
                <a:cubicBezTo>
                  <a:pt x="7610240" y="4606"/>
                  <a:pt x="7521789" y="7721"/>
                  <a:pt x="7401154" y="18288"/>
                </a:cubicBezTo>
                <a:cubicBezTo>
                  <a:pt x="7280519" y="28855"/>
                  <a:pt x="6930719" y="4225"/>
                  <a:pt x="6593281" y="18288"/>
                </a:cubicBezTo>
                <a:cubicBezTo>
                  <a:pt x="6255843" y="32351"/>
                  <a:pt x="6286682" y="1162"/>
                  <a:pt x="6098134" y="18288"/>
                </a:cubicBezTo>
                <a:cubicBezTo>
                  <a:pt x="5909586" y="35414"/>
                  <a:pt x="5602789" y="48596"/>
                  <a:pt x="5446624" y="18288"/>
                </a:cubicBezTo>
                <a:cubicBezTo>
                  <a:pt x="5290459" y="-12020"/>
                  <a:pt x="4917039" y="21960"/>
                  <a:pt x="4638751" y="18288"/>
                </a:cubicBezTo>
                <a:cubicBezTo>
                  <a:pt x="4360463" y="14616"/>
                  <a:pt x="4304690" y="5450"/>
                  <a:pt x="3987241" y="18288"/>
                </a:cubicBezTo>
                <a:cubicBezTo>
                  <a:pt x="3669792" y="31127"/>
                  <a:pt x="3758742" y="32551"/>
                  <a:pt x="3570275" y="18288"/>
                </a:cubicBezTo>
                <a:cubicBezTo>
                  <a:pt x="3381808" y="4025"/>
                  <a:pt x="3267153" y="36200"/>
                  <a:pt x="3075127" y="18288"/>
                </a:cubicBezTo>
                <a:cubicBezTo>
                  <a:pt x="2883101" y="376"/>
                  <a:pt x="2665825" y="10973"/>
                  <a:pt x="2267255" y="18288"/>
                </a:cubicBezTo>
                <a:cubicBezTo>
                  <a:pt x="1868685" y="25603"/>
                  <a:pt x="1884698" y="28410"/>
                  <a:pt x="1615745" y="18288"/>
                </a:cubicBezTo>
                <a:cubicBezTo>
                  <a:pt x="1346792" y="8167"/>
                  <a:pt x="1320952" y="10430"/>
                  <a:pt x="1120597" y="18288"/>
                </a:cubicBezTo>
                <a:cubicBezTo>
                  <a:pt x="920242" y="26146"/>
                  <a:pt x="556507" y="50790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 descr="ΑΝΑΦΕΡΕΙ ΟΤΙ ΚΑΘΕ ΧΡΙΣΤΙΑΝΟΣ ΕΧΕΙ ΕΝΑΝ ΑΓΙΟ ΠΡΟΣΤΑΤΗ, ΟΤΙ ΓΙΟΡΤΑΖΟΥΜΕ ΤΗ ΜΝΗΜΗ ΤΟΥ ΑΓΙΟΥΜΕ ΤΟ ΟΝΟΜΑ ΜΑΣ ΚΑΙ ΟΤΙ ΠΗΓΑΙΝΟΥΜΕ ΣΤΗΝ ΕΚΚΛΗΣΙΑ ΚΑΙ ΔΕΧΟΜΑΣΤΕ ΕΥΧΕΣ">
            <a:extLst>
              <a:ext uri="{FF2B5EF4-FFF2-40B4-BE49-F238E27FC236}">
                <a16:creationId xmlns:a16="http://schemas.microsoft.com/office/drawing/2014/main" id="{4DD4D928-12C5-81C6-56BA-82F8AD8F4C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6557466"/>
              </p:ext>
            </p:extLst>
          </p:nvPr>
        </p:nvGraphicFramePr>
        <p:xfrm>
          <a:off x="628650" y="2228087"/>
          <a:ext cx="78867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231</Words>
  <Application>Microsoft Office PowerPoint</Application>
  <PresentationFormat>Προβολή στην οθόνη (4:3)</PresentationFormat>
  <Paragraphs>39</Paragraphs>
  <Slides>10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Ο Εκκλησιαστικός Χρόνος</vt:lpstr>
      <vt:lpstr>Τι είναι ο Εκκλησιαστικός Χρόνος;</vt:lpstr>
      <vt:lpstr>Πότε αρχίζει ο Εκκλησιαστικός Χρόνος;</vt:lpstr>
      <vt:lpstr>Μεγάλες Περίοδοι του Εκκλησιαστικού Χρόνου</vt:lpstr>
      <vt:lpstr>Χριστούγεννα</vt:lpstr>
      <vt:lpstr>Πάσχα</vt:lpstr>
      <vt:lpstr>Πεντηκοστή</vt:lpstr>
      <vt:lpstr>Εκκλησιαστικές Γιορτές</vt:lpstr>
      <vt:lpstr>Η Ονομαστική Γιορτή</vt:lpstr>
      <vt:lpstr>Τι μαθαίνουμε από τον Εκκλησιαστικό Χρόνο;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Στυλιανή Τσικούρη</dc:creator>
  <cp:keywords/>
  <dc:description>generated using python-pptx</dc:description>
  <cp:lastModifiedBy>Στυλιανή Τσικούρη</cp:lastModifiedBy>
  <cp:revision>3</cp:revision>
  <dcterms:created xsi:type="dcterms:W3CDTF">2013-01-27T09:14:16Z</dcterms:created>
  <dcterms:modified xsi:type="dcterms:W3CDTF">2025-12-16T08:40:52Z</dcterms:modified>
  <cp:category/>
</cp:coreProperties>
</file>