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572" r:id="rId3"/>
    <p:sldId id="559" r:id="rId4"/>
    <p:sldId id="563" r:id="rId5"/>
    <p:sldId id="569" r:id="rId6"/>
    <p:sldId id="570" r:id="rId7"/>
    <p:sldId id="571" r:id="rId8"/>
    <p:sldId id="566" r:id="rId9"/>
    <p:sldId id="567" r:id="rId10"/>
    <p:sldId id="565" r:id="rId11"/>
    <p:sldId id="583" r:id="rId12"/>
    <p:sldId id="584" r:id="rId13"/>
    <p:sldId id="589" r:id="rId14"/>
    <p:sldId id="588" r:id="rId15"/>
    <p:sldId id="590" r:id="rId16"/>
    <p:sldId id="591" r:id="rId17"/>
    <p:sldId id="568" r:id="rId18"/>
    <p:sldId id="573" r:id="rId19"/>
    <p:sldId id="576" r:id="rId20"/>
    <p:sldId id="575" r:id="rId21"/>
    <p:sldId id="564" r:id="rId22"/>
    <p:sldId id="560" r:id="rId23"/>
    <p:sldId id="561" r:id="rId24"/>
    <p:sldId id="562" r:id="rId2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29" autoAdjust="0"/>
    <p:restoredTop sz="99251" autoAdjust="0"/>
  </p:normalViewPr>
  <p:slideViewPr>
    <p:cSldViewPr>
      <p:cViewPr>
        <p:scale>
          <a:sx n="68" d="100"/>
          <a:sy n="68" d="100"/>
        </p:scale>
        <p:origin x="-163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80F5A7-B03C-494F-B4E8-B4370049D018}" type="datetimeFigureOut">
              <a:rPr lang="el-GR"/>
              <a:pPr>
                <a:defRPr/>
              </a:pPr>
              <a:t>7/9/2017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C6110B-2ADA-487B-961B-EE6D81E5F0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1440-4E4C-4CC2-8BDB-6487C59D5966}" type="datetime1">
              <a:rPr lang="el-GR"/>
              <a:pPr>
                <a:defRPr/>
              </a:pPr>
              <a:t>7/9/2017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1469-1168-4021-8B7D-03C166C80E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BE94-840F-49D9-9432-56C285CF6CB8}" type="datetime1">
              <a:rPr lang="el-GR"/>
              <a:pPr>
                <a:defRPr/>
              </a:pPr>
              <a:t>7/9/2017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11ED6-7C97-48A4-A92A-4F191EECB7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FB194-ACB8-49D4-A7F6-ACFB2E45C7D2}" type="datetime1">
              <a:rPr lang="el-GR"/>
              <a:pPr>
                <a:defRPr/>
              </a:pPr>
              <a:t>7/9/2017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1EBA1-3589-495F-996F-80CC5C23C8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730-0A85-4F3D-A155-5553AAD14A14}" type="datetime1">
              <a:rPr lang="el-GR"/>
              <a:pPr>
                <a:defRPr/>
              </a:pPr>
              <a:t>7/9/2017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BE67-8297-49FE-9214-6C2EDA2C6B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BFFA-386C-4F6D-B4CF-A974CA67838D}" type="datetime1">
              <a:rPr lang="el-GR"/>
              <a:pPr>
                <a:defRPr/>
              </a:pPr>
              <a:t>7/9/2017</a:t>
            </a:fld>
            <a:endParaRPr lang="el-G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DF09-371C-4BE0-A1F2-3A7204EDF3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2F96-B6CD-4266-B69C-B8F04FCE4801}" type="datetime1">
              <a:rPr lang="el-GR"/>
              <a:pPr>
                <a:defRPr/>
              </a:pPr>
              <a:t>7/9/2017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3271A-F551-44AB-988D-617C99FE2B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55CA-E879-4649-87D5-95D4755F327E}" type="datetime1">
              <a:rPr lang="el-GR"/>
              <a:pPr>
                <a:defRPr/>
              </a:pPr>
              <a:t>7/9/2017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8D931-A802-4F4B-BA7F-06DCADFBDF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3E4CA-061F-4A79-8AF9-89941F5F0904}" type="datetime1">
              <a:rPr lang="el-GR"/>
              <a:pPr>
                <a:defRPr/>
              </a:pPr>
              <a:t>7/9/2017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E0602-4260-4C26-A257-BD8A83A003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8E0E-6BC6-4DB5-821A-C175547F870A}" type="datetime1">
              <a:rPr lang="el-GR"/>
              <a:pPr>
                <a:defRPr/>
              </a:pPr>
              <a:t>7/9/2017</a:t>
            </a:fld>
            <a:endParaRPr lang="el-G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3E5F3-1CE9-4661-ACA1-2FC61E028D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65D2-7C8D-4830-BD86-8484A1E80DA5}" type="datetime1">
              <a:rPr lang="el-GR"/>
              <a:pPr>
                <a:defRPr/>
              </a:pPr>
              <a:t>7/9/2017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BBC44-7B85-4DC8-AA50-3903C05A61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4642-0972-456D-9F16-547FE9009D01}" type="datetime1">
              <a:rPr lang="el-GR"/>
              <a:pPr>
                <a:defRPr/>
              </a:pPr>
              <a:t>7/9/2017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0C77-AC16-41CB-BBF4-EED2FEB6060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58D6A40-FA6A-47DA-BA4E-51D54F78DB9C}" type="datetime1">
              <a:rPr lang="el-GR"/>
              <a:pPr>
                <a:defRPr/>
              </a:pPr>
              <a:t>7/9/2017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939012-C6AF-4B3B-ACF1-D7970368B3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6" r:id="rId2"/>
    <p:sldLayoutId id="2147483752" r:id="rId3"/>
    <p:sldLayoutId id="2147483747" r:id="rId4"/>
    <p:sldLayoutId id="2147483748" r:id="rId5"/>
    <p:sldLayoutId id="2147483749" r:id="rId6"/>
    <p:sldLayoutId id="2147483753" r:id="rId7"/>
    <p:sldLayoutId id="2147483754" r:id="rId8"/>
    <p:sldLayoutId id="2147483755" r:id="rId9"/>
    <p:sldLayoutId id="2147483750" r:id="rId10"/>
    <p:sldLayoutId id="2147483756" r:id="rId11"/>
  </p:sldLayoutIdLst>
  <p:transition spd="slow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MS PGothic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8458200" cy="2160588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b="1" i="1" dirty="0" smtClean="0"/>
              <a:t>1</a:t>
            </a:r>
            <a:r>
              <a:rPr lang="el-GR" sz="3600" b="1" i="1" baseline="30000" dirty="0" smtClean="0"/>
              <a:t>η</a:t>
            </a:r>
            <a:r>
              <a:rPr lang="el-GR" sz="3600" b="1" i="1" dirty="0" smtClean="0"/>
              <a:t> ενότητα    Η δημιουργία του κόσμου</a:t>
            </a:r>
            <a:br>
              <a:rPr lang="el-GR" sz="3600" b="1" i="1" dirty="0" smtClean="0"/>
            </a:br>
            <a:r>
              <a:rPr lang="el-GR" sz="3600" b="1" i="1" dirty="0" smtClean="0"/>
              <a:t/>
            </a:r>
            <a:br>
              <a:rPr lang="el-GR" sz="3600" b="1" i="1" dirty="0" smtClean="0"/>
            </a:br>
            <a:r>
              <a:rPr lang="el-GR" sz="3600" b="1" i="1" dirty="0" smtClean="0"/>
              <a:t>1</a:t>
            </a:r>
            <a:r>
              <a:rPr lang="el-GR" sz="3600" b="1" i="1" baseline="30000" dirty="0" smtClean="0"/>
              <a:t>ο</a:t>
            </a:r>
            <a:r>
              <a:rPr lang="el-GR" sz="3600" b="1" i="1" dirty="0" smtClean="0"/>
              <a:t> κεφάλαιο   Η Τιτανομαχία</a:t>
            </a:r>
            <a:endParaRPr lang="el-GR" sz="3600" dirty="0" smtClean="0"/>
          </a:p>
        </p:txBody>
      </p:sp>
      <p:sp>
        <p:nvSpPr>
          <p:cNvPr id="8195" name="Υπότιτλος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7924800" cy="1473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l-GR" sz="2700" b="1" dirty="0" smtClean="0">
                <a:solidFill>
                  <a:schemeClr val="bg1"/>
                </a:solidFill>
              </a:rPr>
              <a:t>Όνομα δασκάλου</a:t>
            </a:r>
          </a:p>
          <a:p>
            <a:pPr algn="l" eaLnBrk="1" hangingPunct="1"/>
            <a:r>
              <a:rPr lang="el-GR" sz="2700" b="1" dirty="0" smtClean="0">
                <a:solidFill>
                  <a:schemeClr val="bg1"/>
                </a:solidFill>
              </a:rPr>
              <a:t>Σχολείο</a:t>
            </a:r>
          </a:p>
        </p:txBody>
      </p:sp>
      <p:sp>
        <p:nvSpPr>
          <p:cNvPr id="819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B4A8F0-D787-4EDB-9A46-15FB9447A1ED}" type="slidenum">
              <a:rPr lang="el-GR" smtClean="0">
                <a:solidFill>
                  <a:srgbClr val="898989"/>
                </a:solidFill>
              </a:rPr>
              <a:pPr/>
              <a:t>1</a:t>
            </a:fld>
            <a:endParaRPr lang="el-GR" smtClean="0">
              <a:solidFill>
                <a:srgbClr val="898989"/>
              </a:solidFill>
            </a:endParaRPr>
          </a:p>
        </p:txBody>
      </p:sp>
      <p:pic>
        <p:nvPicPr>
          <p:cNvPr id="8197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29600" y="4495800"/>
            <a:ext cx="6794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Τίτλος 1"/>
          <p:cNvSpPr txBox="1">
            <a:spLocks/>
          </p:cNvSpPr>
          <p:nvPr/>
        </p:nvSpPr>
        <p:spPr bwMode="auto">
          <a:xfrm>
            <a:off x="2057400" y="457200"/>
            <a:ext cx="52578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el-GR" sz="3600" b="1" i="1" dirty="0" smtClean="0">
                <a:solidFill>
                  <a:srgbClr val="FFFFFF"/>
                </a:solidFill>
                <a:latin typeface="+mj-lt"/>
                <a:cs typeface="+mj-cs"/>
              </a:rPr>
              <a:t>Γ΄ </a:t>
            </a:r>
            <a:r>
              <a:rPr lang="el-GR" sz="3600" b="1" i="1" dirty="0" smtClean="0">
                <a:solidFill>
                  <a:srgbClr val="FFFFFF"/>
                </a:solidFill>
                <a:latin typeface="+mj-lt"/>
                <a:cs typeface="+mj-cs"/>
              </a:rPr>
              <a:t>Δημοτικού	      </a:t>
            </a:r>
            <a:r>
              <a:rPr lang="el-GR" sz="3600" b="1" i="1" dirty="0">
                <a:solidFill>
                  <a:srgbClr val="FFFFFF"/>
                </a:solidFill>
                <a:latin typeface="+mj-lt"/>
                <a:cs typeface="+mj-cs"/>
              </a:rPr>
              <a:t>Ιστορία</a:t>
            </a:r>
            <a:endParaRPr lang="el-GR" sz="36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10</a:t>
            </a:fld>
            <a:endParaRPr lang="el-GR" smtClean="0">
              <a:solidFill>
                <a:srgbClr val="898989"/>
              </a:solidFill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04800" y="381000"/>
            <a:ext cx="8534400" cy="600164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800" dirty="0" smtClean="0"/>
              <a:t>	</a:t>
            </a:r>
            <a:r>
              <a:rPr lang="el-GR" sz="3200" dirty="0" smtClean="0"/>
              <a:t>Μεγαλώνοντας </a:t>
            </a:r>
            <a:r>
              <a:rPr lang="el-GR" sz="3200" b="1" i="1" dirty="0" smtClean="0">
                <a:solidFill>
                  <a:srgbClr val="FF0000"/>
                </a:solidFill>
              </a:rPr>
              <a:t>ο Δίας</a:t>
            </a:r>
            <a:r>
              <a:rPr lang="el-GR" sz="3200" dirty="0" smtClean="0"/>
              <a:t> πάλεψε με τον Κρόνο, τον νίκησε και τον εξανάγκασε να βγάλει τα πέντε πρώτα παιδιά του.</a:t>
            </a:r>
          </a:p>
          <a:p>
            <a:pPr algn="just">
              <a:lnSpc>
                <a:spcPct val="150000"/>
              </a:lnSpc>
            </a:pPr>
            <a:r>
              <a:rPr lang="el-GR" sz="3200" dirty="0" smtClean="0"/>
              <a:t>	Τότε άρχισε ένας αγώνας μεταξύ θεών και Τιτάνων, </a:t>
            </a:r>
            <a:r>
              <a:rPr lang="el-GR" sz="3200" b="1" i="1" dirty="0" smtClean="0">
                <a:solidFill>
                  <a:srgbClr val="FF0000"/>
                </a:solidFill>
              </a:rPr>
              <a:t>η Τιτανομαχία</a:t>
            </a:r>
            <a:r>
              <a:rPr lang="el-GR" sz="3200" dirty="0" smtClean="0"/>
              <a:t>. Στον αγώνα αυτό νίκησαν οι θεοί. Στη συνέχεια, οι θεοί πάλεψαν με τους Γίγαντες (</a:t>
            </a:r>
            <a:r>
              <a:rPr lang="el-GR" sz="3200" b="1" i="1" dirty="0" smtClean="0">
                <a:solidFill>
                  <a:srgbClr val="FF0000"/>
                </a:solidFill>
              </a:rPr>
              <a:t>Γιγαντομαχία</a:t>
            </a:r>
            <a:r>
              <a:rPr lang="el-GR" sz="3200" dirty="0" smtClean="0"/>
              <a:t>) και νίκησαν και αυτούς.</a:t>
            </a:r>
            <a:endParaRPr lang="el-GR" sz="3200" dirty="0"/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11</a:t>
            </a:fld>
            <a:endParaRPr lang="el-GR" smtClean="0">
              <a:solidFill>
                <a:srgbClr val="898989"/>
              </a:solidFill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81000" y="381000"/>
            <a:ext cx="8382000" cy="332398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/>
              <a:t>	</a:t>
            </a:r>
            <a:r>
              <a:rPr lang="el-GR" sz="3000" dirty="0" smtClean="0"/>
              <a:t>Στις επόμενες διαφάνειες θα δούμε εικόνες από αγγεία. Σε αυτές έχει ζωγραφιστεί η </a:t>
            </a:r>
            <a:r>
              <a:rPr lang="el-GR" sz="3000" b="1" i="1" dirty="0" smtClean="0">
                <a:solidFill>
                  <a:srgbClr val="FF0000"/>
                </a:solidFill>
              </a:rPr>
              <a:t>μάχη</a:t>
            </a:r>
            <a:r>
              <a:rPr lang="el-GR" sz="3000" dirty="0" smtClean="0"/>
              <a:t> των θεών </a:t>
            </a:r>
            <a:r>
              <a:rPr lang="el-GR" sz="3000" b="1" i="1" dirty="0" smtClean="0">
                <a:solidFill>
                  <a:srgbClr val="FF0000"/>
                </a:solidFill>
              </a:rPr>
              <a:t>κατά</a:t>
            </a:r>
            <a:r>
              <a:rPr lang="el-GR" sz="3000" dirty="0" smtClean="0"/>
              <a:t> των Γιγάντων! </a:t>
            </a:r>
          </a:p>
          <a:p>
            <a:pPr algn="just"/>
            <a:r>
              <a:rPr lang="el-GR" sz="3000" dirty="0" smtClean="0"/>
              <a:t>	Αρχίζουμε με </a:t>
            </a:r>
            <a:r>
              <a:rPr lang="el-GR" sz="3000" b="1" i="1" dirty="0" smtClean="0">
                <a:solidFill>
                  <a:srgbClr val="FF0000"/>
                </a:solidFill>
              </a:rPr>
              <a:t>4 διαφάνειες</a:t>
            </a:r>
            <a:r>
              <a:rPr lang="el-GR" sz="3000" dirty="0" smtClean="0"/>
              <a:t> με την περίφημη </a:t>
            </a:r>
            <a:r>
              <a:rPr lang="el-GR" sz="3000" b="1" i="1" dirty="0" smtClean="0">
                <a:solidFill>
                  <a:srgbClr val="FF0000"/>
                </a:solidFill>
              </a:rPr>
              <a:t>Γιγαντομαχία</a:t>
            </a:r>
            <a:r>
              <a:rPr lang="el-GR" sz="3000" dirty="0" smtClean="0"/>
              <a:t> από αγγείο που βρίσκεται στο μουσείο του </a:t>
            </a:r>
            <a:r>
              <a:rPr lang="el-GR" sz="3000" b="1" i="1" dirty="0" smtClean="0">
                <a:solidFill>
                  <a:srgbClr val="FF0000"/>
                </a:solidFill>
              </a:rPr>
              <a:t>Λούβρου</a:t>
            </a:r>
            <a:r>
              <a:rPr lang="el-GR" sz="3000" dirty="0" smtClean="0"/>
              <a:t> (Παρίσι). Τα ονόματα των θεών είναι με </a:t>
            </a:r>
            <a:r>
              <a:rPr lang="el-GR" sz="3000" b="1" i="1" dirty="0" smtClean="0">
                <a:solidFill>
                  <a:srgbClr val="FF0000"/>
                </a:solidFill>
              </a:rPr>
              <a:t>κόκκινο</a:t>
            </a:r>
            <a:r>
              <a:rPr lang="el-GR" sz="3000" dirty="0" smtClean="0"/>
              <a:t> και των Γιγάντων με </a:t>
            </a:r>
            <a:r>
              <a:rPr lang="el-GR" sz="3000" b="1" i="1" dirty="0" smtClean="0">
                <a:solidFill>
                  <a:schemeClr val="accent2"/>
                </a:solidFill>
              </a:rPr>
              <a:t>μπλε</a:t>
            </a:r>
            <a:r>
              <a:rPr lang="el-GR" sz="3000" dirty="0" smtClean="0"/>
              <a:t>!  </a:t>
            </a:r>
            <a:endParaRPr lang="el-GR" sz="3000" dirty="0"/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WAR OF THE GIANTS, Λούβρο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8600" y="3886200"/>
            <a:ext cx="8763000" cy="233680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828800" y="6019800"/>
            <a:ext cx="5486400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Η Γιγαντομαχία – Μουσείο του Λούβρου </a:t>
            </a:r>
            <a:endParaRPr lang="el-GR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12</a:t>
            </a:fld>
            <a:endParaRPr lang="el-GR" smtClean="0">
              <a:solidFill>
                <a:srgbClr val="898989"/>
              </a:solidFill>
            </a:endParaRPr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WAR OF THE GIANTS, Λούβρο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4800" y="304800"/>
            <a:ext cx="6477000" cy="5829300"/>
          </a:xfrm>
          <a:prstGeom prst="rect">
            <a:avLst/>
          </a:prstGeo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352800" y="5638800"/>
            <a:ext cx="5486400" cy="101566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(</a:t>
            </a:r>
            <a:r>
              <a:rPr lang="el-GR" sz="2000" b="1" i="1" dirty="0" smtClean="0">
                <a:solidFill>
                  <a:schemeClr val="tx2"/>
                </a:solidFill>
              </a:rPr>
              <a:t>αριστερά</a:t>
            </a:r>
            <a:r>
              <a:rPr lang="el-GR" sz="2000" dirty="0" smtClean="0"/>
              <a:t>) οι Διόσκουροι εναντίον των Γιγάντων</a:t>
            </a:r>
          </a:p>
          <a:p>
            <a:pPr algn="ctr"/>
            <a:r>
              <a:rPr lang="el-GR" sz="2000" dirty="0" smtClean="0"/>
              <a:t>(</a:t>
            </a:r>
            <a:r>
              <a:rPr lang="el-GR" sz="2000" b="1" i="1" dirty="0" smtClean="0">
                <a:solidFill>
                  <a:schemeClr val="tx2"/>
                </a:solidFill>
              </a:rPr>
              <a:t>δεξιά</a:t>
            </a:r>
            <a:r>
              <a:rPr lang="el-GR" sz="2000" dirty="0" smtClean="0"/>
              <a:t>) Ο Απόλλωνας και πιο κάτω η Εκάτη </a:t>
            </a:r>
          </a:p>
          <a:p>
            <a:pPr algn="ctr"/>
            <a:r>
              <a:rPr lang="el-GR" sz="2000" dirty="0" smtClean="0"/>
              <a:t>εναντίον των Γιγάντων Εφιάλτη και Κλύτιου</a:t>
            </a:r>
            <a:endParaRPr lang="el-GR" sz="2000" dirty="0"/>
          </a:p>
        </p:txBody>
      </p:sp>
      <p:sp>
        <p:nvSpPr>
          <p:cNvPr id="10" name="9 - Ορθογώνιο"/>
          <p:cNvSpPr/>
          <p:nvPr/>
        </p:nvSpPr>
        <p:spPr>
          <a:xfrm>
            <a:off x="1014272" y="1143000"/>
            <a:ext cx="1120307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Κάστωρ</a:t>
            </a:r>
            <a:endParaRPr lang="el-GR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33400" y="4191000"/>
            <a:ext cx="164320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Πολυδεύκης</a:t>
            </a:r>
            <a:endParaRPr lang="el-GR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905000" y="5181600"/>
            <a:ext cx="1199175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Γίγαντας</a:t>
            </a:r>
            <a:endParaRPr lang="el-GR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5000591" y="1219200"/>
            <a:ext cx="1561197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Απόλλωνας</a:t>
            </a:r>
            <a:endParaRPr lang="el-GR" sz="2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3010299" y="2514600"/>
            <a:ext cx="1274580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Εφιάλτης</a:t>
            </a:r>
            <a:endParaRPr lang="el-GR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4579324" y="3657600"/>
            <a:ext cx="879729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Εκάτη</a:t>
            </a:r>
            <a:endParaRPr lang="el-GR" sz="2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6532721" y="3810000"/>
            <a:ext cx="1087734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Κλύτιος</a:t>
            </a:r>
            <a:endParaRPr lang="el-GR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13</a:t>
            </a:fld>
            <a:endParaRPr lang="el-GR" smtClean="0">
              <a:solidFill>
                <a:srgbClr val="898989"/>
              </a:solidFill>
            </a:endParaRPr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WAR OF THE GIANTS, Λούβρο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4800" y="304799"/>
            <a:ext cx="7467600" cy="5717383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676400" y="5657671"/>
            <a:ext cx="7315200" cy="120032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(</a:t>
            </a:r>
            <a:r>
              <a:rPr lang="el-GR" b="1" i="1" dirty="0" smtClean="0">
                <a:solidFill>
                  <a:schemeClr val="tx2"/>
                </a:solidFill>
              </a:rPr>
              <a:t>επάνω αριστερά</a:t>
            </a:r>
            <a:r>
              <a:rPr lang="el-GR" dirty="0" smtClean="0"/>
              <a:t>) Η Νίκη στο άρμα του Δία</a:t>
            </a:r>
          </a:p>
          <a:p>
            <a:pPr algn="ctr"/>
            <a:r>
              <a:rPr lang="el-GR" dirty="0" smtClean="0"/>
              <a:t>(</a:t>
            </a:r>
            <a:r>
              <a:rPr lang="el-GR" b="1" i="1" dirty="0" smtClean="0">
                <a:solidFill>
                  <a:schemeClr val="tx2"/>
                </a:solidFill>
              </a:rPr>
              <a:t>κάτω αριστερά</a:t>
            </a:r>
            <a:r>
              <a:rPr lang="el-GR" dirty="0" smtClean="0"/>
              <a:t>) Η Αθηνά εναντίον του Εγκέλαδου</a:t>
            </a:r>
          </a:p>
          <a:p>
            <a:pPr algn="ctr"/>
            <a:r>
              <a:rPr lang="el-GR" dirty="0" smtClean="0"/>
              <a:t>(</a:t>
            </a:r>
            <a:r>
              <a:rPr lang="el-GR" b="1" i="1" dirty="0" smtClean="0">
                <a:solidFill>
                  <a:schemeClr val="tx2"/>
                </a:solidFill>
              </a:rPr>
              <a:t>επάνω δεξιά</a:t>
            </a:r>
            <a:r>
              <a:rPr lang="el-GR" dirty="0" smtClean="0"/>
              <a:t>) Ο Δίας, ο Διόνυσος και ο Γίγαντας Ευρύτος</a:t>
            </a:r>
          </a:p>
          <a:p>
            <a:pPr algn="ctr"/>
            <a:r>
              <a:rPr lang="el-GR" dirty="0" smtClean="0"/>
              <a:t>(</a:t>
            </a:r>
            <a:r>
              <a:rPr lang="el-GR" b="1" i="1" dirty="0" smtClean="0">
                <a:solidFill>
                  <a:schemeClr val="tx2"/>
                </a:solidFill>
              </a:rPr>
              <a:t>κάτω δεξιά</a:t>
            </a:r>
            <a:r>
              <a:rPr lang="el-GR" dirty="0" smtClean="0"/>
              <a:t>) Ο Ηρακλής κατά του Γίγαντα Πορφύριου, που κρατάει την Ήρα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3352800" y="1524000"/>
            <a:ext cx="739305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Νίκη</a:t>
            </a:r>
            <a:endParaRPr lang="el-GR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176003" y="4495800"/>
            <a:ext cx="95930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Αθηνά</a:t>
            </a:r>
            <a:endParaRPr lang="el-GR" sz="2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52400" y="5867400"/>
            <a:ext cx="143193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Εγκέλαδος</a:t>
            </a:r>
            <a:endParaRPr lang="el-GR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569134" y="4648200"/>
            <a:ext cx="1221040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Ηρακλής</a:t>
            </a:r>
            <a:endParaRPr lang="el-GR" sz="2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659858" y="4572000"/>
            <a:ext cx="67839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Ήρα</a:t>
            </a:r>
            <a:endParaRPr lang="el-GR" sz="2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4916419" y="3733800"/>
            <a:ext cx="151355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Πορφύριος</a:t>
            </a:r>
            <a:endParaRPr lang="el-GR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4708371" y="1981200"/>
            <a:ext cx="7104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Δίας</a:t>
            </a:r>
            <a:endParaRPr lang="el-GR" sz="2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6644057" y="381000"/>
            <a:ext cx="1290738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Διόνυσος</a:t>
            </a:r>
            <a:endParaRPr lang="el-GR" sz="2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7319765" y="2819400"/>
            <a:ext cx="1158523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Εύρυτος</a:t>
            </a:r>
            <a:endParaRPr lang="el-GR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14</a:t>
            </a:fld>
            <a:endParaRPr lang="el-GR" smtClean="0">
              <a:solidFill>
                <a:srgbClr val="898989"/>
              </a:solidFill>
            </a:endParaRPr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- Εικόνα" descr="WAR OF THE GIANTS, Λούβρο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81000" y="304799"/>
            <a:ext cx="6400800" cy="5843547"/>
          </a:xfrm>
          <a:prstGeom prst="rect">
            <a:avLst/>
          </a:prstGeom>
        </p:spPr>
      </p:pic>
      <p:sp>
        <p:nvSpPr>
          <p:cNvPr id="13" name="12 - Ορθογώνιο"/>
          <p:cNvSpPr/>
          <p:nvPr/>
        </p:nvSpPr>
        <p:spPr>
          <a:xfrm>
            <a:off x="1143000" y="1447800"/>
            <a:ext cx="1644169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Ποσειδώνας</a:t>
            </a:r>
            <a:endParaRPr lang="el-GR" sz="2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990600" y="5943600"/>
            <a:ext cx="7696200" cy="92333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(</a:t>
            </a:r>
            <a:r>
              <a:rPr lang="el-GR" b="1" i="1" dirty="0" smtClean="0">
                <a:solidFill>
                  <a:schemeClr val="tx2"/>
                </a:solidFill>
              </a:rPr>
              <a:t>επάνω αριστερά</a:t>
            </a:r>
            <a:r>
              <a:rPr lang="el-GR" dirty="0" smtClean="0"/>
              <a:t>) Ο Ποσειδώνας και η Άρτεμη εναντίον του Γίγαντα Πολυβότη</a:t>
            </a:r>
          </a:p>
          <a:p>
            <a:pPr algn="ctr"/>
            <a:r>
              <a:rPr lang="el-GR" dirty="0" smtClean="0"/>
              <a:t>(</a:t>
            </a:r>
            <a:r>
              <a:rPr lang="el-GR" b="1" i="1" dirty="0" smtClean="0">
                <a:solidFill>
                  <a:schemeClr val="tx2"/>
                </a:solidFill>
              </a:rPr>
              <a:t>κάτω αριστερά</a:t>
            </a:r>
            <a:r>
              <a:rPr lang="el-GR" dirty="0" smtClean="0"/>
              <a:t>) Ο Ερμής εναντίον του Γίγαντα Ιππόλυτου</a:t>
            </a:r>
          </a:p>
          <a:p>
            <a:pPr algn="ctr"/>
            <a:r>
              <a:rPr lang="el-GR" dirty="0" smtClean="0"/>
              <a:t>(</a:t>
            </a:r>
            <a:r>
              <a:rPr lang="el-GR" b="1" i="1" dirty="0" smtClean="0">
                <a:solidFill>
                  <a:schemeClr val="tx2"/>
                </a:solidFill>
              </a:rPr>
              <a:t>δεξιά</a:t>
            </a:r>
            <a:r>
              <a:rPr lang="el-GR" dirty="0" smtClean="0"/>
              <a:t>) Η Δήμητρα εναντίον ενός Γίγαντα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3570206" y="1295400"/>
            <a:ext cx="105695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Άρτεμη</a:t>
            </a:r>
            <a:endParaRPr lang="el-GR" sz="2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229829" y="3962400"/>
            <a:ext cx="1489317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Πολυβότης</a:t>
            </a:r>
            <a:endParaRPr lang="el-GR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1752600" y="4648200"/>
            <a:ext cx="899605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Ερμής</a:t>
            </a:r>
            <a:endParaRPr lang="el-GR" sz="2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3048000" y="5410200"/>
            <a:ext cx="1403590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Ιππόλυτος</a:t>
            </a:r>
            <a:endParaRPr lang="el-GR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3709167" y="3429000"/>
            <a:ext cx="1236237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Δήμητρα</a:t>
            </a:r>
            <a:endParaRPr lang="el-GR" sz="2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5638800" y="4876800"/>
            <a:ext cx="1199175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Γίγαντας</a:t>
            </a:r>
            <a:endParaRPr lang="el-GR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6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6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15</a:t>
            </a:fld>
            <a:endParaRPr lang="el-GR" smtClean="0">
              <a:solidFill>
                <a:srgbClr val="898989"/>
              </a:solidFill>
            </a:endParaRPr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WAR OF THE GIANTS, Λούβρο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0110" y="296594"/>
            <a:ext cx="5186289" cy="6467750"/>
          </a:xfrm>
          <a:prstGeom prst="rect">
            <a:avLst/>
          </a:prstGeom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943600" y="381000"/>
            <a:ext cx="2819400" cy="378565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(</a:t>
            </a:r>
            <a:r>
              <a:rPr lang="el-GR" sz="2400" b="1" i="1" dirty="0" smtClean="0">
                <a:solidFill>
                  <a:schemeClr val="tx2"/>
                </a:solidFill>
              </a:rPr>
              <a:t>επάνω αριστερά</a:t>
            </a:r>
            <a:r>
              <a:rPr lang="el-GR" sz="2400" dirty="0" smtClean="0"/>
              <a:t>) </a:t>
            </a:r>
          </a:p>
          <a:p>
            <a:pPr algn="ctr"/>
            <a:r>
              <a:rPr lang="el-GR" sz="2400" dirty="0" smtClean="0"/>
              <a:t>Ο Άρης και </a:t>
            </a:r>
          </a:p>
          <a:p>
            <a:pPr algn="ctr"/>
            <a:r>
              <a:rPr lang="el-GR" sz="2400" dirty="0" smtClean="0"/>
              <a:t>ο Έρωτας σε άρμα</a:t>
            </a:r>
          </a:p>
          <a:p>
            <a:pPr algn="ctr"/>
            <a:endParaRPr lang="el-GR" sz="2400" dirty="0" smtClean="0"/>
          </a:p>
          <a:p>
            <a:pPr algn="ctr"/>
            <a:r>
              <a:rPr lang="el-GR" sz="2400" dirty="0" smtClean="0"/>
              <a:t>(</a:t>
            </a:r>
            <a:r>
              <a:rPr lang="el-GR" sz="2400" b="1" i="1" dirty="0" smtClean="0">
                <a:solidFill>
                  <a:schemeClr val="tx2"/>
                </a:solidFill>
              </a:rPr>
              <a:t>κάτω στο κέντρο</a:t>
            </a:r>
            <a:r>
              <a:rPr lang="el-GR" sz="2400" dirty="0" smtClean="0"/>
              <a:t>) </a:t>
            </a:r>
          </a:p>
          <a:p>
            <a:pPr algn="ctr"/>
            <a:r>
              <a:rPr lang="el-GR" sz="2400" dirty="0" smtClean="0"/>
              <a:t>Η θεά Δήμητρα</a:t>
            </a:r>
          </a:p>
          <a:p>
            <a:pPr algn="ctr"/>
            <a:endParaRPr lang="el-GR" sz="2400" dirty="0" smtClean="0"/>
          </a:p>
          <a:p>
            <a:pPr algn="ctr"/>
            <a:r>
              <a:rPr lang="el-GR" sz="2400" dirty="0" smtClean="0"/>
              <a:t>(</a:t>
            </a:r>
            <a:r>
              <a:rPr lang="el-GR" sz="2400" b="1" i="1" dirty="0" smtClean="0">
                <a:solidFill>
                  <a:schemeClr val="tx2"/>
                </a:solidFill>
              </a:rPr>
              <a:t>κάτω δεξιά</a:t>
            </a:r>
            <a:r>
              <a:rPr lang="el-GR" sz="2400" dirty="0" smtClean="0"/>
              <a:t>) </a:t>
            </a:r>
          </a:p>
          <a:p>
            <a:pPr algn="ctr"/>
            <a:r>
              <a:rPr lang="el-GR" sz="2400" dirty="0" smtClean="0"/>
              <a:t>Η Έριδα εναντίον κάποιου Γίγαντα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533400" y="1219200"/>
            <a:ext cx="77457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Άρης</a:t>
            </a:r>
            <a:endParaRPr lang="el-GR" sz="2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760377" y="1905000"/>
            <a:ext cx="1063817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Έρωτας</a:t>
            </a:r>
            <a:endParaRPr lang="el-GR" sz="2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055168" y="5029200"/>
            <a:ext cx="1236237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Δήμητρα</a:t>
            </a:r>
            <a:endParaRPr lang="el-GR" sz="2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4038600" y="5181600"/>
            <a:ext cx="86780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Έριδα</a:t>
            </a:r>
            <a:endParaRPr lang="el-GR" sz="2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16</a:t>
            </a:fld>
            <a:endParaRPr lang="el-GR" smtClean="0">
              <a:solidFill>
                <a:srgbClr val="898989"/>
              </a:solidFill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04800" y="609600"/>
            <a:ext cx="8382000" cy="206210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l-GR" sz="2800" dirty="0" smtClean="0"/>
              <a:t>	</a:t>
            </a:r>
            <a:r>
              <a:rPr lang="el-GR" sz="3200" dirty="0" smtClean="0"/>
              <a:t>Ας δούμε τέσσερεις ακόμη διαφάνειες με εικόνες που έχουν ως θέμα την </a:t>
            </a:r>
            <a:r>
              <a:rPr lang="el-GR" sz="3200" b="1" i="1" dirty="0" smtClean="0">
                <a:solidFill>
                  <a:schemeClr val="accent2"/>
                </a:solidFill>
              </a:rPr>
              <a:t>Γιγαντομαχία</a:t>
            </a:r>
            <a:r>
              <a:rPr lang="el-GR" sz="3200" dirty="0" smtClean="0"/>
              <a:t>!  </a:t>
            </a:r>
            <a:endParaRPr lang="el-GR" sz="3200" dirty="0"/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Zeus and the giant Porphyrion, Athenian red-figure kylix C5th B.C.,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8200" y="3227886"/>
            <a:ext cx="4167711" cy="3357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17</a:t>
            </a:fld>
            <a:endParaRPr lang="el-GR" smtClean="0">
              <a:solidFill>
                <a:srgbClr val="898989"/>
              </a:solidFill>
            </a:endParaRPr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Zeus and the giant Porphyrion, Athenian red-figure kylix C5th B.C.,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800" y="381000"/>
            <a:ext cx="7906414" cy="6293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33400" y="5867400"/>
            <a:ext cx="822960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dirty="0" smtClean="0"/>
              <a:t>Ο Δίας μάχεται κατά του αρχηγού των Γιγάντων, του Πορφύριου</a:t>
            </a:r>
            <a:endParaRPr lang="el-GR" sz="24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18</a:t>
            </a:fld>
            <a:endParaRPr lang="el-GR" smtClean="0">
              <a:solidFill>
                <a:srgbClr val="898989"/>
              </a:solidFill>
            </a:endParaRPr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04800" y="5486400"/>
            <a:ext cx="5486400" cy="64633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dirty="0" smtClean="0"/>
              <a:t>Η Αθηνά μάχεται εναντίον των Γιγάντων</a:t>
            </a:r>
          </a:p>
        </p:txBody>
      </p:sp>
      <p:pic>
        <p:nvPicPr>
          <p:cNvPr id="7" name="6 - Εικόνα" descr="Athena and the Giants, Greek marble relief from Aphrodisias C2nd B.C.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81000" y="914400"/>
            <a:ext cx="8381999" cy="426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- Ορθογώνιο"/>
          <p:cNvSpPr/>
          <p:nvPr/>
        </p:nvSpPr>
        <p:spPr>
          <a:xfrm>
            <a:off x="1524000" y="2743200"/>
            <a:ext cx="960904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Αθηνά</a:t>
            </a:r>
            <a:endParaRPr lang="el-GR" sz="2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19</a:t>
            </a:fld>
            <a:endParaRPr lang="el-GR" smtClean="0">
              <a:solidFill>
                <a:srgbClr val="898989"/>
              </a:solidFill>
            </a:endParaRPr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Gaea, Poseidon and the giant Polybotes, Athenian red-figure kylix C5th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3400" y="-438150"/>
            <a:ext cx="7647709" cy="701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810000" y="5486400"/>
            <a:ext cx="4800600" cy="83099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Η Γαία και ο Ποσειδώνας πολεμούν </a:t>
            </a:r>
          </a:p>
          <a:p>
            <a:pPr algn="ctr"/>
            <a:r>
              <a:rPr lang="el-GR" sz="2400" dirty="0" smtClean="0"/>
              <a:t>κατά του Γίγαντα Πολυβότη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2209800" y="3505200"/>
            <a:ext cx="7104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Γαία</a:t>
            </a:r>
            <a:endParaRPr lang="el-GR" sz="2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486400" y="3581400"/>
            <a:ext cx="147739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Πολυβότης</a:t>
            </a:r>
            <a:endParaRPr lang="el-GR" sz="2200" b="1" i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505200" y="2895600"/>
            <a:ext cx="1639360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Ποσειδώνας</a:t>
            </a:r>
            <a:endParaRPr lang="el-GR" sz="2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2</a:t>
            </a:fld>
            <a:endParaRPr lang="el-GR" smtClean="0">
              <a:solidFill>
                <a:srgbClr val="898989"/>
              </a:solidFill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81000" y="381000"/>
            <a:ext cx="4953000" cy="60016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3200" dirty="0" smtClean="0"/>
              <a:t>	Στο σημερινό μάθημα θα διαβάσουμε για τη </a:t>
            </a:r>
            <a:r>
              <a:rPr lang="el-GR" sz="3200" b="1" i="1" dirty="0" smtClean="0">
                <a:solidFill>
                  <a:srgbClr val="FF0000"/>
                </a:solidFill>
              </a:rPr>
              <a:t>γένεση</a:t>
            </a:r>
            <a:r>
              <a:rPr lang="el-GR" sz="3200" dirty="0" smtClean="0"/>
              <a:t> του </a:t>
            </a:r>
            <a:r>
              <a:rPr lang="el-GR" sz="3200" b="1" i="1" dirty="0" smtClean="0">
                <a:solidFill>
                  <a:srgbClr val="FF0000"/>
                </a:solidFill>
              </a:rPr>
              <a:t>κόσμου</a:t>
            </a:r>
            <a:r>
              <a:rPr lang="el-GR" sz="3200" dirty="0" smtClean="0"/>
              <a:t>. Δηλαδή, θα μάθουμε πώς πίστευαν </a:t>
            </a:r>
            <a:r>
              <a:rPr lang="el-GR" sz="3200" b="1" i="1" dirty="0" smtClean="0">
                <a:solidFill>
                  <a:srgbClr val="FF0000"/>
                </a:solidFill>
              </a:rPr>
              <a:t>οι</a:t>
            </a:r>
            <a:r>
              <a:rPr lang="el-GR" sz="3200" dirty="0" smtClean="0"/>
              <a:t> </a:t>
            </a:r>
            <a:r>
              <a:rPr lang="el-GR" sz="3200" b="1" i="1" dirty="0" smtClean="0">
                <a:solidFill>
                  <a:srgbClr val="FF0000"/>
                </a:solidFill>
              </a:rPr>
              <a:t>αρχαίοι</a:t>
            </a:r>
            <a:r>
              <a:rPr lang="el-GR" sz="3200" dirty="0" smtClean="0"/>
              <a:t> </a:t>
            </a:r>
            <a:r>
              <a:rPr lang="el-GR" sz="3200" b="1" i="1" dirty="0" smtClean="0">
                <a:solidFill>
                  <a:srgbClr val="FF0000"/>
                </a:solidFill>
              </a:rPr>
              <a:t>Έλληνες</a:t>
            </a:r>
            <a:r>
              <a:rPr lang="el-GR" sz="3200" dirty="0" smtClean="0"/>
              <a:t> ότι δημιουργήθηκε ο </a:t>
            </a:r>
            <a:r>
              <a:rPr lang="el-GR" sz="3200" b="1" i="1" dirty="0" smtClean="0">
                <a:solidFill>
                  <a:srgbClr val="FF0000"/>
                </a:solidFill>
              </a:rPr>
              <a:t>κόσμος</a:t>
            </a:r>
            <a:r>
              <a:rPr lang="el-GR" sz="3200" dirty="0" smtClean="0"/>
              <a:t> μας και πώς προέκυψαν οι </a:t>
            </a:r>
            <a:r>
              <a:rPr lang="el-GR" sz="3200" b="1" i="1" dirty="0" smtClean="0">
                <a:solidFill>
                  <a:srgbClr val="FF0000"/>
                </a:solidFill>
              </a:rPr>
              <a:t>θεοί</a:t>
            </a:r>
            <a:r>
              <a:rPr lang="el-GR" sz="3200" dirty="0" smtClean="0"/>
              <a:t>. </a:t>
            </a:r>
            <a:endParaRPr lang="el-GR" sz="3200" dirty="0"/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S13.2Hesti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62600" y="1219200"/>
            <a:ext cx="3278521" cy="4572000"/>
          </a:xfrm>
          <a:prstGeom prst="rect">
            <a:avLst/>
          </a:prstGeom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172200" y="5486400"/>
            <a:ext cx="1981200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800" dirty="0" smtClean="0"/>
              <a:t>η θεά Εστία</a:t>
            </a:r>
            <a:endParaRPr lang="el-GR" sz="2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20</a:t>
            </a:fld>
            <a:endParaRPr lang="el-GR" smtClean="0">
              <a:solidFill>
                <a:srgbClr val="898989"/>
              </a:solidFill>
            </a:endParaRPr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HERMES &amp; GIANT HIPPOLYTUS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4800" y="304800"/>
            <a:ext cx="7162800" cy="6327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33400" y="6019800"/>
            <a:ext cx="5791200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Ο Ερμής εναντίον του Γίγαντα Πολύφημου </a:t>
            </a:r>
            <a:endParaRPr lang="el-GR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21</a:t>
            </a:fld>
            <a:endParaRPr lang="el-GR" smtClean="0">
              <a:solidFill>
                <a:srgbClr val="898989"/>
              </a:solidFill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81000" y="304800"/>
            <a:ext cx="8458200" cy="295465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3100" dirty="0" smtClean="0"/>
              <a:t>	Ο </a:t>
            </a:r>
            <a:r>
              <a:rPr lang="el-GR" sz="3100" b="1" i="1" dirty="0" smtClean="0">
                <a:solidFill>
                  <a:srgbClr val="FF0000"/>
                </a:solidFill>
              </a:rPr>
              <a:t>Δίας</a:t>
            </a:r>
            <a:r>
              <a:rPr lang="el-GR" sz="3100" dirty="0" smtClean="0"/>
              <a:t>, λοιπόν, μετά τις νίκες του, έγινε κυρίαρχος όλου του κόσμου. Παντρεύτηκε την </a:t>
            </a:r>
            <a:r>
              <a:rPr lang="el-GR" sz="3100" b="1" i="1" dirty="0" smtClean="0">
                <a:solidFill>
                  <a:srgbClr val="FF0000"/>
                </a:solidFill>
              </a:rPr>
              <a:t>Ήρα</a:t>
            </a:r>
            <a:r>
              <a:rPr lang="el-GR" sz="3100" dirty="0" smtClean="0"/>
              <a:t> και με τα παιδιά και τα αδέρφια του έμεινε </a:t>
            </a:r>
            <a:r>
              <a:rPr lang="el-GR" sz="3100" b="1" i="1" dirty="0" smtClean="0">
                <a:solidFill>
                  <a:srgbClr val="FF0000"/>
                </a:solidFill>
              </a:rPr>
              <a:t>στον Όλυμπο</a:t>
            </a:r>
            <a:r>
              <a:rPr lang="el-GR" sz="3100" dirty="0" smtClean="0"/>
              <a:t>.   </a:t>
            </a:r>
            <a:endParaRPr lang="el-GR" sz="3100" dirty="0"/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K1.1Zeu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53000" y="2655088"/>
            <a:ext cx="3429000" cy="39743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276600" y="4800600"/>
            <a:ext cx="1143000" cy="56938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100" dirty="0" smtClean="0"/>
              <a:t>Δίας</a:t>
            </a:r>
            <a:endParaRPr lang="el-GR" sz="3100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1883D4-B3DD-4DA0-B663-ED56CD2032F0}" type="slidenum">
              <a:rPr lang="el-GR" smtClean="0">
                <a:solidFill>
                  <a:srgbClr val="898989"/>
                </a:solidFill>
              </a:rPr>
              <a:pPr/>
              <a:t>22</a:t>
            </a:fld>
            <a:endParaRPr lang="el-GR" smtClean="0">
              <a:solidFill>
                <a:srgbClr val="898989"/>
              </a:solidFill>
            </a:endParaRPr>
          </a:p>
        </p:txBody>
      </p:sp>
      <p:pic>
        <p:nvPicPr>
          <p:cNvPr id="29699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676400" y="381000"/>
            <a:ext cx="5562600" cy="553998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>
              <a:defRPr/>
            </a:pP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1/2  ανακεφαλαίωση ενότητας</a:t>
            </a:r>
            <a:endParaRPr lang="el-GR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04800" y="2895600"/>
            <a:ext cx="5791200" cy="1015663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>
              <a:defRPr/>
            </a:pPr>
            <a:r>
              <a:rPr lang="el-GR" sz="3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l-GR" sz="3000" b="1" baseline="30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η</a:t>
            </a:r>
            <a:r>
              <a:rPr lang="el-GR" sz="3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ερώτηση</a:t>
            </a: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 Η </a:t>
            </a:r>
            <a:r>
              <a:rPr lang="el-GR" sz="3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Ήρα</a:t>
            </a: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η </a:t>
            </a:r>
            <a:r>
              <a:rPr lang="el-GR" sz="3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Εστία </a:t>
            </a:r>
          </a:p>
          <a:p>
            <a:pPr marL="514350" indent="-514350" algn="ctr">
              <a:defRPr/>
            </a:pP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και η </a:t>
            </a:r>
            <a:r>
              <a:rPr lang="el-GR" sz="3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Δήμητρα</a:t>
            </a: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είναι παιδιά των …;</a:t>
            </a:r>
            <a:endParaRPr lang="el-GR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324600" y="2438400"/>
            <a:ext cx="2438400" cy="1477328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>
              <a:defRPr/>
            </a:pPr>
            <a:r>
              <a:rPr lang="el-GR" sz="3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απάντηση</a:t>
            </a: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 </a:t>
            </a:r>
          </a:p>
          <a:p>
            <a:pPr marL="514350" indent="-514350" algn="ctr">
              <a:defRPr/>
            </a:pP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Του Κρόνου </a:t>
            </a:r>
          </a:p>
          <a:p>
            <a:pPr marL="514350" indent="-514350" algn="ctr">
              <a:defRPr/>
            </a:pP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και της Ρέας </a:t>
            </a:r>
            <a:endParaRPr lang="el-GR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85800" y="1143000"/>
            <a:ext cx="8001000" cy="553998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>
              <a:defRPr/>
            </a:pPr>
            <a:r>
              <a:rPr lang="el-GR" sz="3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l-GR" sz="3000" b="1" baseline="30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η</a:t>
            </a:r>
            <a:r>
              <a:rPr lang="el-GR" sz="3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ερώτηση</a:t>
            </a: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 Ποιοι ήταν </a:t>
            </a:r>
            <a:r>
              <a:rPr lang="el-GR" sz="3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οι γονείς</a:t>
            </a: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των Τιτάνων; </a:t>
            </a:r>
            <a:endParaRPr lang="el-GR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09600" y="1905000"/>
            <a:ext cx="5257800" cy="553998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>
              <a:defRPr/>
            </a:pPr>
            <a:r>
              <a:rPr lang="el-GR" sz="3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απάντηση</a:t>
            </a: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Ο Ουρανός και η Γη</a:t>
            </a:r>
            <a:endParaRPr lang="el-GR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04800" y="4343400"/>
            <a:ext cx="8229600" cy="1015663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>
              <a:defRPr/>
            </a:pPr>
            <a:r>
              <a:rPr lang="el-GR" sz="3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l-GR" sz="3000" b="1" baseline="30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η</a:t>
            </a:r>
            <a:r>
              <a:rPr lang="el-GR" sz="3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ερώτηση</a:t>
            </a: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 Με ποιον τρόπο ξεγέλασε η </a:t>
            </a:r>
            <a:r>
              <a:rPr lang="el-GR" sz="3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Ήρα</a:t>
            </a: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τον</a:t>
            </a:r>
          </a:p>
          <a:p>
            <a:pPr marL="514350" indent="-514350" algn="ctr">
              <a:defRPr/>
            </a:pP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Κρόνο και έσωσε τη ζωή του νεογέννητου Δία; </a:t>
            </a:r>
            <a:endParaRPr lang="el-GR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381000" y="5638800"/>
            <a:ext cx="6400800" cy="1015663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>
              <a:defRPr/>
            </a:pPr>
            <a:r>
              <a:rPr lang="el-GR" sz="3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απάντηση</a:t>
            </a: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 Δίνοντάς του να καταπιεί </a:t>
            </a:r>
          </a:p>
          <a:p>
            <a:pPr marL="514350" indent="-514350" algn="ctr">
              <a:defRPr/>
            </a:pP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μια φασκιωμένη πέτρα.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1883D4-B3DD-4DA0-B663-ED56CD2032F0}" type="slidenum">
              <a:rPr lang="el-GR" smtClean="0">
                <a:solidFill>
                  <a:srgbClr val="898989"/>
                </a:solidFill>
              </a:rPr>
              <a:pPr/>
              <a:t>23</a:t>
            </a:fld>
            <a:endParaRPr lang="el-GR" smtClean="0">
              <a:solidFill>
                <a:srgbClr val="898989"/>
              </a:solidFill>
            </a:endParaRPr>
          </a:p>
        </p:txBody>
      </p:sp>
      <p:pic>
        <p:nvPicPr>
          <p:cNvPr id="29699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600200" y="381000"/>
            <a:ext cx="5867400" cy="553998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>
              <a:defRPr/>
            </a:pP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2/2   ανακεφαλαίωση ενότητας</a:t>
            </a:r>
            <a:endParaRPr lang="el-GR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04800" y="1219200"/>
            <a:ext cx="7010400" cy="1015663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>
              <a:defRPr/>
            </a:pPr>
            <a:r>
              <a:rPr lang="el-GR" sz="3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l-GR" sz="3000" b="1" baseline="30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η</a:t>
            </a:r>
            <a:r>
              <a:rPr lang="el-GR" sz="3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ερώτηση</a:t>
            </a: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 Ποιοι αναδείχτηκαν </a:t>
            </a:r>
            <a:r>
              <a:rPr lang="el-GR" sz="3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νικητές </a:t>
            </a:r>
          </a:p>
          <a:p>
            <a:pPr marL="514350" indent="-514350" algn="ctr">
              <a:defRPr/>
            </a:pP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στην Γιγαντομαχία και στην Τιτανομαχία;</a:t>
            </a:r>
            <a:endParaRPr lang="el-GR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752600" y="2438400"/>
            <a:ext cx="5105400" cy="553998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>
              <a:defRPr/>
            </a:pPr>
            <a:r>
              <a:rPr lang="el-GR" sz="3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απάντηση</a:t>
            </a: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Ο </a:t>
            </a:r>
            <a:r>
              <a:rPr lang="el-GR" sz="3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Δίας</a:t>
            </a: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και οι θεοί</a:t>
            </a:r>
            <a:endParaRPr lang="el-GR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81000" y="3352800"/>
            <a:ext cx="7010400" cy="1015663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>
              <a:defRPr/>
            </a:pPr>
            <a:r>
              <a:rPr lang="el-GR" sz="3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el-GR" sz="3000" b="1" baseline="30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η</a:t>
            </a:r>
            <a:r>
              <a:rPr lang="el-GR" sz="3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ερώτηση</a:t>
            </a: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 Ποια ήταν η </a:t>
            </a:r>
            <a:r>
              <a:rPr lang="el-GR" sz="3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σύζυγος</a:t>
            </a: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του Δία και ποιος ο τόπος εγκατάστασής τους;</a:t>
            </a:r>
            <a:endParaRPr lang="el-GR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57200" y="4572000"/>
            <a:ext cx="8153400" cy="1015663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>
              <a:defRPr/>
            </a:pPr>
            <a:r>
              <a:rPr lang="el-GR" sz="3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απάντηση</a:t>
            </a: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Σύζυγος του Δία ήταν η </a:t>
            </a:r>
            <a:r>
              <a:rPr lang="el-GR" sz="3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Ήρα </a:t>
            </a:r>
          </a:p>
          <a:p>
            <a:pPr marL="514350" indent="-514350" algn="ctr">
              <a:defRPr/>
            </a:pP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και τόπος διαμονής τους το βουνό του </a:t>
            </a:r>
            <a:r>
              <a:rPr lang="el-GR" sz="3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Ολύμπου</a:t>
            </a:r>
            <a:r>
              <a:rPr lang="el-GR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l-GR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85113" y="333375"/>
            <a:ext cx="7905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 descr="F:\Teacherland.gr\φωτογραφίες\congratulations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2895600"/>
            <a:ext cx="66770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3</a:t>
            </a:fld>
            <a:endParaRPr lang="el-GR" smtClean="0">
              <a:solidFill>
                <a:srgbClr val="898989"/>
              </a:solidFill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81000" y="457200"/>
            <a:ext cx="8382000" cy="378565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3200" dirty="0" smtClean="0"/>
              <a:t>	Αρχικά, υπήρχε μόνο το </a:t>
            </a:r>
            <a:r>
              <a:rPr lang="el-GR" sz="3200" b="1" i="1" dirty="0" smtClean="0">
                <a:solidFill>
                  <a:srgbClr val="FF0000"/>
                </a:solidFill>
              </a:rPr>
              <a:t>Χάος</a:t>
            </a:r>
            <a:r>
              <a:rPr lang="el-GR" sz="3200" dirty="0" smtClean="0"/>
              <a:t>. Από αυτό δημιουργήθηκε η </a:t>
            </a:r>
            <a:r>
              <a:rPr lang="el-GR" sz="3200" b="1" i="1" dirty="0" smtClean="0">
                <a:solidFill>
                  <a:srgbClr val="FF0000"/>
                </a:solidFill>
              </a:rPr>
              <a:t>Γη</a:t>
            </a:r>
            <a:r>
              <a:rPr lang="el-GR" sz="3200" dirty="0" smtClean="0"/>
              <a:t> και τα </a:t>
            </a:r>
            <a:r>
              <a:rPr lang="el-GR" sz="3200" b="1" i="1" dirty="0" smtClean="0">
                <a:solidFill>
                  <a:srgbClr val="FF0000"/>
                </a:solidFill>
              </a:rPr>
              <a:t>βουνά</a:t>
            </a:r>
            <a:r>
              <a:rPr lang="el-GR" sz="3200" dirty="0" smtClean="0"/>
              <a:t>, η </a:t>
            </a:r>
            <a:r>
              <a:rPr lang="el-GR" sz="3200" b="1" i="1" dirty="0" smtClean="0">
                <a:solidFill>
                  <a:srgbClr val="FF0000"/>
                </a:solidFill>
              </a:rPr>
              <a:t>θάλασσα</a:t>
            </a:r>
            <a:r>
              <a:rPr lang="el-GR" sz="3200" dirty="0" smtClean="0"/>
              <a:t>, ο </a:t>
            </a:r>
            <a:r>
              <a:rPr lang="el-GR" sz="3200" b="1" i="1" dirty="0" smtClean="0">
                <a:solidFill>
                  <a:srgbClr val="FF0000"/>
                </a:solidFill>
              </a:rPr>
              <a:t>Ουρανός</a:t>
            </a:r>
            <a:r>
              <a:rPr lang="el-GR" sz="3200" dirty="0" smtClean="0"/>
              <a:t>, ο </a:t>
            </a:r>
            <a:r>
              <a:rPr lang="el-GR" sz="3200" b="1" i="1" dirty="0" smtClean="0">
                <a:solidFill>
                  <a:srgbClr val="FF0000"/>
                </a:solidFill>
              </a:rPr>
              <a:t>ήλιος</a:t>
            </a:r>
            <a:r>
              <a:rPr lang="el-GR" sz="3200" dirty="0" smtClean="0"/>
              <a:t>, το </a:t>
            </a:r>
            <a:r>
              <a:rPr lang="el-GR" sz="3200" b="1" i="1" dirty="0" smtClean="0">
                <a:solidFill>
                  <a:srgbClr val="FF0000"/>
                </a:solidFill>
              </a:rPr>
              <a:t>φεγγάρι</a:t>
            </a:r>
            <a:r>
              <a:rPr lang="el-GR" sz="3200" dirty="0" smtClean="0"/>
              <a:t>, τα </a:t>
            </a:r>
            <a:r>
              <a:rPr lang="el-GR" sz="3200" b="1" i="1" dirty="0" smtClean="0">
                <a:solidFill>
                  <a:srgbClr val="FF0000"/>
                </a:solidFill>
              </a:rPr>
              <a:t>αστέρια</a:t>
            </a:r>
            <a:r>
              <a:rPr lang="el-GR" sz="3200" dirty="0" smtClean="0"/>
              <a:t>. Όταν ο Ουρανός και η Γη ενώθηκαν δημιούργησαν τους </a:t>
            </a:r>
            <a:r>
              <a:rPr lang="el-GR" sz="3200" b="1" i="1" dirty="0" smtClean="0">
                <a:solidFill>
                  <a:srgbClr val="FF0000"/>
                </a:solidFill>
              </a:rPr>
              <a:t>Τιτάνες</a:t>
            </a:r>
            <a:r>
              <a:rPr lang="el-GR" sz="3200" dirty="0" smtClean="0"/>
              <a:t>.</a:t>
            </a:r>
            <a:endParaRPr lang="el-GR" sz="3200" dirty="0"/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Blue_Sea_Waves_Ground_Clipart_Pictur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0400" y="3200400"/>
            <a:ext cx="5638800" cy="3389101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4</a:t>
            </a:fld>
            <a:endParaRPr lang="el-GR" smtClean="0">
              <a:solidFill>
                <a:srgbClr val="898989"/>
              </a:solidFill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04800" y="533400"/>
            <a:ext cx="8534400" cy="600164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3200" dirty="0" smtClean="0"/>
              <a:t>	Ο </a:t>
            </a:r>
            <a:r>
              <a:rPr lang="el-GR" sz="3200" b="1" i="1" dirty="0" smtClean="0">
                <a:solidFill>
                  <a:srgbClr val="FF0000"/>
                </a:solidFill>
              </a:rPr>
              <a:t>Ουρανός</a:t>
            </a:r>
            <a:r>
              <a:rPr lang="el-GR" sz="3200" dirty="0" smtClean="0"/>
              <a:t>, επειδή φοβόταν μήπως κάποιο από τα παιδιά του τού έπαιρνε τον θρόνο, τα έκλεισε στην Γη. Ωστόσο, ο </a:t>
            </a:r>
            <a:r>
              <a:rPr lang="el-GR" sz="3200" b="1" i="1" dirty="0" smtClean="0">
                <a:solidFill>
                  <a:srgbClr val="FF0000"/>
                </a:solidFill>
              </a:rPr>
              <a:t>Κρόνος</a:t>
            </a:r>
            <a:r>
              <a:rPr lang="el-GR" sz="3200" dirty="0" smtClean="0"/>
              <a:t> συγκρούστηκε με αυτόν, τον νίκησε και έγινε αρχηγός όλου του κόσμου. </a:t>
            </a:r>
          </a:p>
          <a:p>
            <a:pPr algn="just">
              <a:lnSpc>
                <a:spcPct val="150000"/>
              </a:lnSpc>
            </a:pPr>
            <a:r>
              <a:rPr lang="el-GR" sz="3200" dirty="0" smtClean="0"/>
              <a:t>	Από </a:t>
            </a:r>
            <a:r>
              <a:rPr lang="el-GR" sz="3200" b="1" i="1" dirty="0" smtClean="0">
                <a:solidFill>
                  <a:srgbClr val="FF0000"/>
                </a:solidFill>
              </a:rPr>
              <a:t>τον γάμο</a:t>
            </a:r>
            <a:r>
              <a:rPr lang="el-GR" sz="3200" dirty="0" smtClean="0"/>
              <a:t> του Κρόνου με </a:t>
            </a:r>
            <a:r>
              <a:rPr lang="el-GR" sz="3200" b="1" i="1" dirty="0" smtClean="0">
                <a:solidFill>
                  <a:srgbClr val="FF0000"/>
                </a:solidFill>
              </a:rPr>
              <a:t>την Ρέα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γεννήθηκαν η </a:t>
            </a:r>
            <a:r>
              <a:rPr lang="el-GR" sz="3200" b="1" i="1" dirty="0" smtClean="0">
                <a:solidFill>
                  <a:srgbClr val="FF0000"/>
                </a:solidFill>
              </a:rPr>
              <a:t>Δήμητρα</a:t>
            </a:r>
            <a:r>
              <a:rPr lang="el-GR" sz="3200" dirty="0" smtClean="0"/>
              <a:t>, ο </a:t>
            </a:r>
            <a:r>
              <a:rPr lang="el-GR" sz="3200" b="1" i="1" dirty="0" smtClean="0">
                <a:solidFill>
                  <a:srgbClr val="FF0000"/>
                </a:solidFill>
              </a:rPr>
              <a:t>Πλούτωνας</a:t>
            </a:r>
            <a:r>
              <a:rPr lang="el-GR" sz="3200" dirty="0" smtClean="0"/>
              <a:t>, ο </a:t>
            </a:r>
            <a:r>
              <a:rPr lang="el-GR" sz="3200" b="1" i="1" dirty="0" smtClean="0">
                <a:solidFill>
                  <a:srgbClr val="FF0000"/>
                </a:solidFill>
              </a:rPr>
              <a:t>Ποσειδώνας</a:t>
            </a:r>
            <a:r>
              <a:rPr lang="el-GR" sz="3200" dirty="0" smtClean="0"/>
              <a:t>, η </a:t>
            </a:r>
            <a:r>
              <a:rPr lang="el-GR" sz="3200" b="1" i="1" dirty="0" smtClean="0">
                <a:solidFill>
                  <a:srgbClr val="FF0000"/>
                </a:solidFill>
              </a:rPr>
              <a:t>Εστία</a:t>
            </a:r>
            <a:r>
              <a:rPr lang="el-GR" sz="3200" dirty="0" smtClean="0"/>
              <a:t>, ο </a:t>
            </a:r>
            <a:r>
              <a:rPr lang="el-GR" sz="3200" b="1" i="1" dirty="0" smtClean="0">
                <a:solidFill>
                  <a:srgbClr val="FF0000"/>
                </a:solidFill>
              </a:rPr>
              <a:t>Δίας</a:t>
            </a:r>
            <a:r>
              <a:rPr lang="el-GR" sz="3200" dirty="0" smtClean="0"/>
              <a:t> και η </a:t>
            </a:r>
            <a:r>
              <a:rPr lang="el-GR" sz="3200" b="1" i="1" dirty="0" smtClean="0">
                <a:solidFill>
                  <a:srgbClr val="FF0000"/>
                </a:solidFill>
              </a:rPr>
              <a:t>Ήρα</a:t>
            </a:r>
            <a:r>
              <a:rPr lang="el-GR" sz="3200" dirty="0" smtClean="0"/>
              <a:t>.</a:t>
            </a:r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5</a:t>
            </a:fld>
            <a:endParaRPr lang="el-GR" smtClean="0">
              <a:solidFill>
                <a:srgbClr val="898989"/>
              </a:solidFill>
            </a:endParaRPr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K3.1Demeter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304800"/>
            <a:ext cx="3839943" cy="6249421"/>
          </a:xfrm>
          <a:prstGeom prst="rect">
            <a:avLst/>
          </a:prstGeo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33400" y="5181600"/>
            <a:ext cx="1905000" cy="9002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3500" dirty="0" smtClean="0"/>
              <a:t>Δήμητρα</a:t>
            </a:r>
            <a:endParaRPr lang="el-GR" sz="3500" dirty="0"/>
          </a:p>
        </p:txBody>
      </p:sp>
      <p:pic>
        <p:nvPicPr>
          <p:cNvPr id="11" name="10 - Εικόνα" descr="Άδης και Περσεφόνη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72000" y="304800"/>
            <a:ext cx="4267200" cy="6300254"/>
          </a:xfrm>
          <a:prstGeom prst="rect">
            <a:avLst/>
          </a:prstGeom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953000" y="5410200"/>
            <a:ext cx="2743200" cy="9002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3500" dirty="0" smtClean="0"/>
              <a:t>Πλούτωνας </a:t>
            </a:r>
            <a:endParaRPr lang="el-GR" sz="35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6</a:t>
            </a:fld>
            <a:endParaRPr lang="el-GR" smtClean="0">
              <a:solidFill>
                <a:srgbClr val="898989"/>
              </a:solidFill>
            </a:endParaRPr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 descr="Poseidon casts the rock of Nisyros upon the giant Polybotes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4800" y="457200"/>
            <a:ext cx="4648201" cy="6096000"/>
          </a:xfrm>
          <a:prstGeom prst="rect">
            <a:avLst/>
          </a:prstGeom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838200" y="5257800"/>
            <a:ext cx="2133600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3000" dirty="0" smtClean="0"/>
              <a:t>Ποσειδώνας</a:t>
            </a:r>
            <a:endParaRPr lang="el-GR" sz="3000" dirty="0"/>
          </a:p>
        </p:txBody>
      </p:sp>
      <p:pic>
        <p:nvPicPr>
          <p:cNvPr id="13" name="12 - Εικόνα" descr="Hestia, Athenian red-figure kylix C5th B.C.,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05400" y="457200"/>
            <a:ext cx="3703841" cy="6096000"/>
          </a:xfrm>
          <a:prstGeom prst="rect">
            <a:avLst/>
          </a:prstGeom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7543800" y="5410200"/>
            <a:ext cx="1143000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3000" dirty="0" smtClean="0"/>
              <a:t>Εστία</a:t>
            </a:r>
            <a:endParaRPr lang="el-GR" sz="3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7</a:t>
            </a:fld>
            <a:endParaRPr lang="el-GR" smtClean="0">
              <a:solidFill>
                <a:srgbClr val="898989"/>
              </a:solidFill>
            </a:endParaRPr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Hera, Athenian red-figure lekythos C5th B.C.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808490" y="304800"/>
            <a:ext cx="4039021" cy="6324600"/>
          </a:xfrm>
          <a:prstGeom prst="rect">
            <a:avLst/>
          </a:prstGeom>
        </p:spPr>
      </p:pic>
      <p:pic>
        <p:nvPicPr>
          <p:cNvPr id="9" name="8 - Εικόνα" descr="K1.2Zeu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" y="304800"/>
            <a:ext cx="4267200" cy="6325673"/>
          </a:xfrm>
          <a:prstGeom prst="rect">
            <a:avLst/>
          </a:prstGeom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38200" y="5257800"/>
            <a:ext cx="1066800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3000" dirty="0" smtClean="0"/>
              <a:t>Δίας</a:t>
            </a:r>
            <a:endParaRPr lang="el-GR" sz="3000" dirty="0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7162800" y="5257800"/>
            <a:ext cx="1219200" cy="8374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perspectiveRelaxed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600" dirty="0" smtClean="0"/>
              <a:t>Ήρα</a:t>
            </a:r>
            <a:endParaRPr lang="el-GR" sz="3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8</a:t>
            </a:fld>
            <a:endParaRPr lang="el-GR" smtClean="0">
              <a:solidFill>
                <a:srgbClr val="898989"/>
              </a:solidFill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5486400" cy="632480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3000" dirty="0" smtClean="0"/>
              <a:t>	Όμως, και ο </a:t>
            </a:r>
            <a:r>
              <a:rPr lang="el-GR" sz="3000" b="1" i="1" dirty="0" smtClean="0">
                <a:solidFill>
                  <a:srgbClr val="FF0000"/>
                </a:solidFill>
              </a:rPr>
              <a:t>Κρόνος </a:t>
            </a:r>
            <a:r>
              <a:rPr lang="el-GR" sz="3000" dirty="0" smtClean="0"/>
              <a:t>είχε τον ίδιο φόβο και έτσι κατάπινε τα παιδιά του. Η </a:t>
            </a:r>
            <a:r>
              <a:rPr lang="el-GR" sz="3000" b="1" i="1" dirty="0" smtClean="0">
                <a:solidFill>
                  <a:srgbClr val="FF0000"/>
                </a:solidFill>
              </a:rPr>
              <a:t>Ρέα </a:t>
            </a:r>
            <a:r>
              <a:rPr lang="el-GR" sz="3000" dirty="0" smtClean="0"/>
              <a:t>γέννησε τον </a:t>
            </a:r>
            <a:r>
              <a:rPr lang="el-GR" sz="3000" b="1" i="1" dirty="0" smtClean="0">
                <a:solidFill>
                  <a:srgbClr val="FF0000"/>
                </a:solidFill>
              </a:rPr>
              <a:t>Δία </a:t>
            </a:r>
            <a:r>
              <a:rPr lang="el-GR" sz="3000" dirty="0" smtClean="0"/>
              <a:t>σε ένα </a:t>
            </a:r>
            <a:r>
              <a:rPr lang="el-GR" sz="3000" b="1" i="1" dirty="0" smtClean="0">
                <a:solidFill>
                  <a:srgbClr val="FF0000"/>
                </a:solidFill>
              </a:rPr>
              <a:t>σπήλαιο της Κρήτης </a:t>
            </a:r>
            <a:r>
              <a:rPr lang="el-GR" sz="3000" dirty="0" smtClean="0"/>
              <a:t>και στον Κρόνο έδωσε να καταπιεί μια φασκιωμένη πέτρα. Από την άλλη, ο Δίας στην Κρήτη τρεφόταν από το γάλα μιας κατσίκας, </a:t>
            </a:r>
            <a:r>
              <a:rPr lang="el-GR" sz="3000" b="1" i="1" dirty="0" smtClean="0">
                <a:solidFill>
                  <a:srgbClr val="FF0000"/>
                </a:solidFill>
              </a:rPr>
              <a:t>της Αμάλθειας</a:t>
            </a:r>
            <a:r>
              <a:rPr lang="el-GR" sz="3000" dirty="0" smtClean="0"/>
              <a:t>.</a:t>
            </a:r>
            <a:endParaRPr lang="el-GR" sz="3000" dirty="0"/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T6.1Krono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0" y="2895600"/>
            <a:ext cx="2819400" cy="2396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E34DA8-26A4-4D4C-840F-C4F021BB2F93}" type="slidenum">
              <a:rPr lang="el-GR" smtClean="0">
                <a:solidFill>
                  <a:srgbClr val="898989"/>
                </a:solidFill>
              </a:rPr>
              <a:pPr/>
              <a:t>9</a:t>
            </a:fld>
            <a:endParaRPr lang="el-GR" smtClean="0">
              <a:solidFill>
                <a:srgbClr val="898989"/>
              </a:solidFill>
            </a:endParaRPr>
          </a:p>
        </p:txBody>
      </p:sp>
      <p:pic>
        <p:nvPicPr>
          <p:cNvPr id="6" name="Picture 7" descr="\\psf\Host\Volumes\Mac Basic\Doyleies\Site\Images\histor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53615" y="219401"/>
            <a:ext cx="1033185" cy="138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T6.1Krono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" y="381000"/>
            <a:ext cx="6934200" cy="550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486400" y="4724400"/>
            <a:ext cx="3048000" cy="9002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3500" dirty="0" smtClean="0"/>
              <a:t>Κρόνος και Ρέα</a:t>
            </a:r>
            <a:endParaRPr lang="el-GR" sz="3500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υματομορφή">
  <a:themeElements>
    <a:clrScheme name="Προσαρμοσμένο 18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FFB306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9758</TotalTime>
  <Words>374</Words>
  <Application>Microsoft Office PowerPoint</Application>
  <PresentationFormat>Προβολή στην οθόνη (4:3)</PresentationFormat>
  <Paragraphs>122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Κυματομορφή</vt:lpstr>
      <vt:lpstr>1η ενότητα    Η δημιουργία του κόσμου  1ο κεφάλαιο   Η Τιτανομαχία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 1: Η τάξη μου</dc:title>
  <dc:creator>ÎÎ¬Î½Ï„Î¹Î± Î Î±Ï€Î±Î³ÎµÏ‰ÏÎ³Î¯Î¿Ï…</dc:creator>
  <cp:lastModifiedBy>Χρήστος Μερεντίτης</cp:lastModifiedBy>
  <cp:revision>308</cp:revision>
  <dcterms:created xsi:type="dcterms:W3CDTF">2015-06-06T08:58:39Z</dcterms:created>
  <dcterms:modified xsi:type="dcterms:W3CDTF">2017-09-07T09:10:06Z</dcterms:modified>
</cp:coreProperties>
</file>