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  <a:srgbClr val="006666"/>
    <a:srgbClr val="009999"/>
    <a:srgbClr val="CC0000"/>
    <a:srgbClr val="990000"/>
    <a:srgbClr val="00CC66"/>
    <a:srgbClr val="66FF99"/>
    <a:srgbClr val="3366FF"/>
    <a:srgbClr val="0000FF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244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B9669BB-A629-22BB-B819-597DFDA12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BB4DA5EC-3B52-1B2D-4754-99B64C335B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1325C74-FAC8-6B1B-BCD1-63B8F07A5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3514E-8C0D-4486-897D-62A6B0FB7DBD}" type="datetimeFigureOut">
              <a:rPr lang="el-GR" smtClean="0"/>
              <a:t>4/12/2025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3F2AE0D-368C-F313-FB32-2F1887D38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7E3B1FA-EE05-18BE-1BB6-378245A9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886BE-225F-42CF-B742-AD18A5B7AEA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9647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EC664B7-F1E3-33C9-C71E-9D4F3BCEA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02205CB-FF30-7017-690D-A13DD7926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05AEF55-C508-0273-B9C1-EE6CC8AD0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3514E-8C0D-4486-897D-62A6B0FB7DBD}" type="datetimeFigureOut">
              <a:rPr lang="el-GR" smtClean="0"/>
              <a:t>4/12/2025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9CAF8B2-6526-7611-2C83-9C648665F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771AC1D-B09E-428A-C9B2-FDEAAD175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886BE-225F-42CF-B742-AD18A5B7AEA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0905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ABDF38D-EF4C-15D1-7DE2-B8EB068DE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665FD3B-9558-9DF4-A066-F9BEE0E5B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5192622-FF2C-A240-3CE2-05DB45052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3514E-8C0D-4486-897D-62A6B0FB7DBD}" type="datetimeFigureOut">
              <a:rPr lang="el-GR" smtClean="0"/>
              <a:t>4/12/2025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144E85B-BCEC-70FE-8089-4EC21EA30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EAAF88D-5EE5-DE32-0A06-64011069F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886BE-225F-42CF-B742-AD18A5B7AEA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06429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5EB8A0A-13CF-C15C-30B4-D991D6A89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B72CAB9-E69A-2802-3F2B-1FEF444B1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F238085B-9E31-69DF-113F-F2F354804F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8BB92DC-25BF-BE7A-70AE-8EC4AB998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3514E-8C0D-4486-897D-62A6B0FB7DBD}" type="datetimeFigureOut">
              <a:rPr lang="el-GR" smtClean="0"/>
              <a:t>4/12/2025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CD774E9-DA4C-E456-2E4E-84DB4E09F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172CC58-2256-2360-A538-FCC2DBB16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886BE-225F-42CF-B742-AD18A5B7AEA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95709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4122E08-8B38-C2D3-4710-D6226F4E3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01868FC-FA12-1530-9C53-EBF54BA84A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4224982-F146-7DAF-2DC9-8C43B6AD57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2EBE2618-D380-AA9B-90D2-0EFCCBC847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CCC16BCB-20FE-1C92-E6B3-ADDD080434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D09ED85F-9731-833A-EA37-9B5F191EC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3514E-8C0D-4486-897D-62A6B0FB7DBD}" type="datetimeFigureOut">
              <a:rPr lang="el-GR" smtClean="0"/>
              <a:t>4/12/2025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4353AB84-15B4-40ED-8C04-DA5987F4C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C505360D-166D-A132-42CA-89A8D5829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886BE-225F-42CF-B742-AD18A5B7AEA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50047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F8E1B85-877D-1C7F-C394-231724C45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77DD550D-4599-FF05-81FD-1C93CA194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3514E-8C0D-4486-897D-62A6B0FB7DBD}" type="datetimeFigureOut">
              <a:rPr lang="el-GR" smtClean="0"/>
              <a:t>4/12/2025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11707399-C82F-6E36-4C54-920DF5FE5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3557AD4E-B022-FC96-C728-AEA88EB01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886BE-225F-42CF-B742-AD18A5B7AEA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06803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EB7DFCEE-C0B5-A06E-8FFD-1D0A3D345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3514E-8C0D-4486-897D-62A6B0FB7DBD}" type="datetimeFigureOut">
              <a:rPr lang="el-GR" smtClean="0"/>
              <a:t>4/12/2025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60F808CA-F2D4-9D04-0C57-F4F977CF8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3B02DA72-6821-189D-AEE9-847C054BE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886BE-225F-42CF-B742-AD18A5B7AEA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37325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3FC4BBA-CE19-ED31-2005-0CB3AF48D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395A416-107B-29A6-0DDD-B563CA209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3EC12D4-DE09-0BEE-5D51-7526163B12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5323E033-C033-B42A-6C1E-4E2BA87B1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3514E-8C0D-4486-897D-62A6B0FB7DBD}" type="datetimeFigureOut">
              <a:rPr lang="el-GR" smtClean="0"/>
              <a:t>4/12/2025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74C528D4-9998-20E9-0D0B-EBBFB0C68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7518D6FA-B4F0-0B31-ECBE-4CE8CC279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886BE-225F-42CF-B742-AD18A5B7AEA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53660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9A489E7-348F-18AC-8AA0-D634EA8EE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80171602-17D4-8FC8-9D83-4E580D1E72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B2D477AF-8540-BDB7-2265-C7C65E048C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D62CFB1-8E22-97E4-B54D-86AE63565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3514E-8C0D-4486-897D-62A6B0FB7DBD}" type="datetimeFigureOut">
              <a:rPr lang="el-GR" smtClean="0"/>
              <a:t>4/12/2025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149FBBD-B811-C29C-6723-E5A6004F4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EF9A749-F286-54B8-A5A3-5B28D5279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886BE-225F-42CF-B742-AD18A5B7AEA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39007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C4A0CDE-7DE1-87FF-6CA3-1A856F007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FEBDD615-C3CC-123F-5BEC-C8B8BE6A87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691799E-F3CE-1219-FCF1-AABA16F8D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3514E-8C0D-4486-897D-62A6B0FB7DBD}" type="datetimeFigureOut">
              <a:rPr lang="el-GR" smtClean="0"/>
              <a:t>4/12/2025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58F2C0D-FC0C-AEEE-CA3B-F8928949F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A2C5AE7-29D9-9D09-8A74-309E01BF5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886BE-225F-42CF-B742-AD18A5B7AEA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1172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E840D2AC-65B5-2833-0248-7940D79BA5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2077457C-2CE9-B4AB-9493-9CDC20F211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2629BFF-90A6-FF79-A5B2-90AF51519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3514E-8C0D-4486-897D-62A6B0FB7DBD}" type="datetimeFigureOut">
              <a:rPr lang="el-GR" smtClean="0"/>
              <a:t>4/12/2025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A4EC468-65CF-DA23-AE9D-DF1FBB662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6FDEDE2-0513-7E4C-F4BB-B48297698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886BE-225F-42CF-B742-AD18A5B7AEA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0032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72D98562-C065-2E96-1C2E-C45A7F523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38FBBE2-ABF0-4488-E847-62C24A7B0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B1485EF-E49D-5293-B366-9462FEF5BD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3514E-8C0D-4486-897D-62A6B0FB7DBD}" type="datetimeFigureOut">
              <a:rPr lang="el-GR" smtClean="0"/>
              <a:t>4/12/2025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AB99E45-7D49-0394-AC82-FF00BFB627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E33F649-492E-B0B8-623E-743C5A434A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886BE-225F-42CF-B742-AD18A5B7AEA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74900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FCB8255-7E13-8439-24BB-F77FA515AE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400" b="1" dirty="0">
                <a:solidFill>
                  <a:schemeClr val="accent4"/>
                </a:solidFill>
                <a:latin typeface="Arial Black" panose="020B0A04020102020204" pitchFamily="34" charset="0"/>
              </a:rPr>
              <a:t>Ενότητα 3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24F1413-25B9-762D-C9C8-3AA8EF57DA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Τα  τρία γένη των ουσιαστικών </a:t>
            </a:r>
          </a:p>
        </p:txBody>
      </p:sp>
    </p:spTree>
    <p:extLst>
      <p:ext uri="{BB962C8B-B14F-4D97-AF65-F5344CB8AC3E}">
        <p14:creationId xmlns:p14="http://schemas.microsoft.com/office/powerpoint/2010/main" val="4158079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6D9446-4061-955A-55F7-B57612082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71993"/>
            <a:ext cx="10515600" cy="1325563"/>
          </a:xfrm>
        </p:spPr>
        <p:txBody>
          <a:bodyPr>
            <a:normAutofit/>
          </a:bodyPr>
          <a:lstStyle/>
          <a:p>
            <a:r>
              <a:rPr lang="el-GR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         Στόχοι της Ενότητας 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5AF28DD-327D-2F5E-D3AA-41049D8B54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3216464"/>
            <a:ext cx="847065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Να γνωρίσουν οι μαθητές τα 3 γένη των ουσιαστικών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Να εξασκηθούν μέσα από διαφορετικά είδη δραστηριοτήτων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Να δοθούν επιλογές ανάλογα με τα μαθησιακά προφίλ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Να υποστηριχθούν μαθητές με μαθησιακές δυσκολίες</a:t>
            </a:r>
          </a:p>
        </p:txBody>
      </p:sp>
      <p:pic>
        <p:nvPicPr>
          <p:cNvPr id="6" name="Εικόνα 5" descr="η εικόνα γράφει στα αγγλικά την λέξη στόχοι ">
            <a:extLst>
              <a:ext uri="{FF2B5EF4-FFF2-40B4-BE49-F238E27FC236}">
                <a16:creationId xmlns:a16="http://schemas.microsoft.com/office/drawing/2014/main" id="{12BCA7C4-0820-238E-3623-53A8A1470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486" y="5068691"/>
            <a:ext cx="3810000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510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BAD13C9-BE49-5B64-9ED8-416AB2E59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              Δραστηριότητα 1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71285D0-A0E4-C995-8CC8-772ED2487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b="1" dirty="0">
                <a:latin typeface="Arial Black" panose="020B0A04020102020204" pitchFamily="34" charset="0"/>
              </a:rPr>
              <a:t>                  </a:t>
            </a: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Ταξινόμηση λέξεων στα τρία γένη </a:t>
            </a:r>
          </a:p>
          <a:p>
            <a:pPr marL="0" indent="0">
              <a:buNone/>
            </a:pPr>
            <a:endParaRPr lang="el-GR" sz="2400" b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l-GR" sz="2400" b="1" dirty="0"/>
              <a:t>Οδηγία : </a:t>
            </a:r>
            <a:r>
              <a:rPr lang="el-GR" sz="2400" dirty="0"/>
              <a:t>Βάλε κάθε ουσιαστικό στη σωστή στήλη (αρσενικό – θηλυκό – ουδέτερο). </a:t>
            </a:r>
            <a:r>
              <a:rPr lang="el-GR" sz="2400" b="1" dirty="0"/>
              <a:t>Λέξεις : </a:t>
            </a:r>
            <a:r>
              <a:rPr lang="el-GR" sz="2400" dirty="0"/>
              <a:t>ο λύκος, η πόρτα, το δέντρο, η μητέρα, το μολύβι, ο ήλιος, η καρέκλα, το παιδί, ο δρόμος, η ψυχή</a:t>
            </a:r>
          </a:p>
          <a:p>
            <a:pPr marL="0" indent="0">
              <a:buNone/>
            </a:pPr>
            <a:r>
              <a:rPr lang="el-G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Αρσενικό</a:t>
            </a: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                       </a:t>
            </a:r>
            <a:r>
              <a:rPr lang="el-G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Θηλυκό                                Ουδέτερο</a:t>
            </a:r>
          </a:p>
        </p:txBody>
      </p:sp>
    </p:spTree>
    <p:extLst>
      <p:ext uri="{BB962C8B-B14F-4D97-AF65-F5344CB8AC3E}">
        <p14:creationId xmlns:p14="http://schemas.microsoft.com/office/powerpoint/2010/main" val="2196547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163B8C4-3B83-5F5C-9655-CEF7E10BC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>
                <a:solidFill>
                  <a:srgbClr val="993366"/>
                </a:solidFill>
                <a:latin typeface="Arial Black" panose="020B0A04020102020204" pitchFamily="34" charset="0"/>
              </a:rPr>
              <a:t>           </a:t>
            </a:r>
            <a:r>
              <a:rPr lang="el-GR" sz="4000" b="1" dirty="0">
                <a:solidFill>
                  <a:srgbClr val="993366"/>
                </a:solidFill>
                <a:latin typeface="Arial Black" panose="020B0A04020102020204" pitchFamily="34" charset="0"/>
              </a:rPr>
              <a:t>Εναλλακτική</a:t>
            </a:r>
            <a:r>
              <a:rPr lang="el-GR" b="1" dirty="0">
                <a:solidFill>
                  <a:srgbClr val="993366"/>
                </a:solidFill>
                <a:latin typeface="Arial Black" panose="020B0A04020102020204" pitchFamily="34" charset="0"/>
              </a:rPr>
              <a:t> Άσκηση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8B8AC6B-E3C0-AD1A-8794-8C8A90132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l-GR" sz="2400" b="1" dirty="0">
                <a:solidFill>
                  <a:srgbClr val="660033"/>
                </a:solidFill>
                <a:latin typeface="Arial Black" panose="020B0A04020102020204" pitchFamily="34" charset="0"/>
              </a:rPr>
              <a:t>Για μαθητές με μαθησιακές δυσκολίες:</a:t>
            </a:r>
          </a:p>
          <a:p>
            <a:pPr>
              <a:buNone/>
            </a:pPr>
            <a:endParaRPr lang="el-GR" sz="2400" b="1" dirty="0">
              <a:solidFill>
                <a:srgbClr val="660033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l-GR" b="1" dirty="0">
                <a:solidFill>
                  <a:srgbClr val="990033"/>
                </a:solidFill>
              </a:rPr>
              <a:t> Δώσε τις λέξεις με εικόνες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b="1" dirty="0">
                <a:solidFill>
                  <a:srgbClr val="990033"/>
                </a:solidFill>
              </a:rPr>
              <a:t> Μείωσε τις λέξεις σε 6 αντί 10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b="1" dirty="0">
                <a:solidFill>
                  <a:srgbClr val="990033"/>
                </a:solidFill>
              </a:rPr>
              <a:t> Χρωμάτισε τις στήλες (μπλε–κόκκινο–πράσινο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69396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A2AD2B6-2C6A-0A59-4DF2-8BDD5AA9D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rgbClr val="FFCC00"/>
                </a:solidFill>
                <a:latin typeface="Arial Black" panose="020B0A04020102020204" pitchFamily="34" charset="0"/>
              </a:rPr>
              <a:t>             </a:t>
            </a:r>
            <a:r>
              <a:rPr lang="el-GR" sz="4000" b="1" dirty="0">
                <a:solidFill>
                  <a:srgbClr val="FFCC00"/>
                </a:solidFill>
                <a:latin typeface="Arial Black" panose="020B0A04020102020204" pitchFamily="34" charset="0"/>
              </a:rPr>
              <a:t>Δραστηριότητα</a:t>
            </a:r>
            <a:r>
              <a:rPr lang="el-GR" b="1" dirty="0">
                <a:solidFill>
                  <a:srgbClr val="FFCC00"/>
                </a:solidFill>
                <a:latin typeface="Arial Black" panose="020B0A04020102020204" pitchFamily="34" charset="0"/>
              </a:rPr>
              <a:t> 2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A2BA66F-B87C-0F34-FFFD-FF154B118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sz="3400" b="1" dirty="0">
                <a:solidFill>
                  <a:srgbClr val="FF9900"/>
                </a:solidFill>
                <a:latin typeface="Arial Black" panose="020B0A04020102020204" pitchFamily="34" charset="0"/>
              </a:rPr>
              <a:t>                         Κουίζ Πολλαπλής Επιλογής</a:t>
            </a:r>
          </a:p>
          <a:p>
            <a:pPr marL="0" indent="0">
              <a:buNone/>
            </a:pPr>
            <a:r>
              <a:rPr lang="el-GR" sz="2900" b="1" dirty="0">
                <a:latin typeface="Arial Black" panose="020B0A04020102020204" pitchFamily="34" charset="0"/>
              </a:rPr>
              <a:t>Οδηγία:</a:t>
            </a:r>
            <a:r>
              <a:rPr lang="el-GR" sz="2400" b="1" dirty="0"/>
              <a:t> </a:t>
            </a:r>
            <a:r>
              <a:rPr lang="el-GR" sz="2400" dirty="0">
                <a:latin typeface="Arial Black" panose="020B0A04020102020204" pitchFamily="34" charset="0"/>
              </a:rPr>
              <a:t>Διάλεξε το σωστό γένος του ουσιαστικού.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  <a:t>Το ουσιαστικό </a:t>
            </a:r>
            <a:r>
              <a:rPr lang="el-GR" sz="2600" b="1" dirty="0">
                <a:latin typeface="Arial Black" panose="020B0A04020102020204" pitchFamily="34" charset="0"/>
                <a:cs typeface="Arial" panose="020B0604020202020204" pitchFamily="34" charset="0"/>
              </a:rPr>
              <a:t>“άλογο”</a:t>
            </a:r>
            <a: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  <a:t> είναι:</a:t>
            </a:r>
            <a:b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  <a:t>α) αρσενικό</a:t>
            </a:r>
            <a:b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  <a:t>β) θηλυκό</a:t>
            </a:r>
            <a:b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  <a:t>γ) ουδέτερο 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  <a:t>Το ουσιαστικό </a:t>
            </a:r>
            <a:r>
              <a:rPr lang="el-GR" sz="2600" b="1" dirty="0">
                <a:latin typeface="Arial Black" panose="020B0A04020102020204" pitchFamily="34" charset="0"/>
                <a:cs typeface="Arial" panose="020B0604020202020204" pitchFamily="34" charset="0"/>
              </a:rPr>
              <a:t>“μαθητής”</a:t>
            </a:r>
            <a: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  <a:t> είναι:</a:t>
            </a:r>
            <a:b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  <a:t>α) αρσενικό </a:t>
            </a:r>
            <a:b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  <a:t>β) θηλυκό</a:t>
            </a:r>
            <a:b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  <a:t>γ) ουδέτερο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  <a:t>Το ουσιαστικό </a:t>
            </a:r>
            <a:r>
              <a:rPr lang="el-GR" sz="2600" b="1" dirty="0">
                <a:latin typeface="Arial Black" panose="020B0A04020102020204" pitchFamily="34" charset="0"/>
                <a:cs typeface="Arial" panose="020B0604020202020204" pitchFamily="34" charset="0"/>
              </a:rPr>
              <a:t>“καρέκλα”</a:t>
            </a:r>
            <a: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  <a:t> είναι:</a:t>
            </a:r>
            <a:b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  <a:t>α) αρσενικό</a:t>
            </a:r>
            <a:b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  <a:t>β) θηλυκό </a:t>
            </a:r>
            <a:b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  <a:t>γ) ουδέτερο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  <a:t>Το ουσιαστικό </a:t>
            </a:r>
            <a:r>
              <a:rPr lang="el-GR" sz="2600" b="1" dirty="0">
                <a:latin typeface="Arial Black" panose="020B0A04020102020204" pitchFamily="34" charset="0"/>
                <a:cs typeface="Arial" panose="020B0604020202020204" pitchFamily="34" charset="0"/>
              </a:rPr>
              <a:t>“παράθυρο”</a:t>
            </a:r>
            <a: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  <a:t> είναι:</a:t>
            </a:r>
            <a:b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  <a:t>α) αρσενικό</a:t>
            </a:r>
            <a:b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  <a:t>β) θηλυκό</a:t>
            </a:r>
            <a:b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l-GR" sz="2600" dirty="0">
                <a:latin typeface="Arial Black" panose="020B0A04020102020204" pitchFamily="34" charset="0"/>
                <a:cs typeface="Arial" panose="020B0604020202020204" pitchFamily="34" charset="0"/>
              </a:rPr>
              <a:t>γ) ουδέτερο </a:t>
            </a:r>
          </a:p>
          <a:p>
            <a:pPr marL="0" indent="0">
              <a:buNone/>
            </a:pPr>
            <a:endParaRPr lang="el-GR" sz="2400" b="1" dirty="0">
              <a:solidFill>
                <a:srgbClr val="FF99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968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BD0E51D-9503-7FC3-8DEA-2C1C5F9DB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912" y="365125"/>
            <a:ext cx="10598888" cy="1325563"/>
          </a:xfrm>
        </p:spPr>
        <p:txBody>
          <a:bodyPr>
            <a:normAutofit/>
          </a:bodyPr>
          <a:lstStyle/>
          <a:p>
            <a:r>
              <a:rPr lang="el-GR" sz="4000" b="1" dirty="0">
                <a:solidFill>
                  <a:srgbClr val="FF3399"/>
                </a:solidFill>
                <a:latin typeface="Arial Black" panose="020B0A04020102020204" pitchFamily="34" charset="0"/>
              </a:rPr>
              <a:t>             Εναλλακτική Άσκηση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8CA4DEC-E274-BA5A-7971-2851933201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b="1" dirty="0">
                <a:solidFill>
                  <a:srgbClr val="FF3399"/>
                </a:solidFill>
                <a:latin typeface="Arial Black" panose="020B0A04020102020204" pitchFamily="34" charset="0"/>
              </a:rPr>
              <a:t>   Για μαθητές με μαθησιακές δυσκολίες:</a:t>
            </a:r>
          </a:p>
          <a:p>
            <a:pPr marL="0" indent="0">
              <a:buNone/>
            </a:pPr>
            <a:endParaRPr lang="el-GR" b="1" dirty="0">
              <a:solidFill>
                <a:srgbClr val="FF3399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l-GR" sz="2000" b="1" dirty="0">
                <a:latin typeface="Arial Black" panose="020B0A04020102020204" pitchFamily="34" charset="0"/>
              </a:rPr>
              <a:t> </a:t>
            </a:r>
            <a:r>
              <a:rPr lang="el-GR" sz="2400" dirty="0">
                <a:latin typeface="Arial Black" panose="020B0A04020102020204" pitchFamily="34" charset="0"/>
              </a:rPr>
              <a:t>Βάλε μόνο δύο επιλογές (σωστό–λάθος)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latin typeface="Arial Black" panose="020B0A04020102020204" pitchFamily="34" charset="0"/>
              </a:rPr>
              <a:t>  Πρόσθεσε εικόνες δίπλα στις λέξεις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83928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D43DE13-5945-E672-7262-DA152867D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solidFill>
                  <a:srgbClr val="0000FF"/>
                </a:solidFill>
                <a:latin typeface="Arial Black" panose="020B0A04020102020204" pitchFamily="34" charset="0"/>
              </a:rPr>
              <a:t>                Δραστηριότητα 3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6BBCE37-3674-753A-0914-BDE1C9853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b="1" dirty="0">
                <a:solidFill>
                  <a:srgbClr val="3366FF"/>
                </a:solidFill>
                <a:latin typeface="Arial Black" panose="020B0A04020102020204" pitchFamily="34" charset="0"/>
              </a:rPr>
              <a:t>            Βρες ουσιαστικά μέσα από εικόνα</a:t>
            </a:r>
          </a:p>
          <a:p>
            <a:pPr>
              <a:buNone/>
            </a:pPr>
            <a:r>
              <a:rPr lang="el-GR" sz="2400" b="1" dirty="0">
                <a:latin typeface="Arial Black" panose="020B0A04020102020204" pitchFamily="34" charset="0"/>
                <a:cs typeface="Arial" panose="020B0604020202020204" pitchFamily="34" charset="0"/>
              </a:rPr>
              <a:t>Οδηγία :</a:t>
            </a:r>
            <a:r>
              <a:rPr lang="el-GR" sz="2400" b="1" dirty="0">
                <a:latin typeface="Arial Black" panose="020B0A04020102020204" pitchFamily="34" charset="0"/>
              </a:rPr>
              <a:t> </a:t>
            </a:r>
            <a:r>
              <a:rPr lang="el-GR" sz="2000" dirty="0">
                <a:latin typeface="Arial Black" panose="020B0A04020102020204" pitchFamily="34" charset="0"/>
              </a:rPr>
              <a:t>Κοίτα την εικόνα της τάξης (ή άλλη εικόνα της επιλογής σου) και γράψε </a:t>
            </a:r>
            <a:r>
              <a:rPr lang="el-GR" sz="2000" b="1" dirty="0">
                <a:latin typeface="Arial Black" panose="020B0A04020102020204" pitchFamily="34" charset="0"/>
              </a:rPr>
              <a:t>5 ουσιαστικά</a:t>
            </a:r>
            <a:r>
              <a:rPr lang="el-GR" sz="2000" dirty="0">
                <a:latin typeface="Arial Black" panose="020B0A04020102020204" pitchFamily="34" charset="0"/>
              </a:rPr>
              <a:t> που βλέπεις.</a:t>
            </a:r>
          </a:p>
          <a:p>
            <a:pPr>
              <a:buNone/>
            </a:pPr>
            <a:r>
              <a:rPr lang="el-GR" sz="2400" b="1" dirty="0">
                <a:latin typeface="Arial Black" panose="020B0A04020102020204" pitchFamily="34" charset="0"/>
              </a:rPr>
              <a:t>Παράδειγμα απαντήσεων: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400" dirty="0">
                <a:latin typeface="Arial Black" panose="020B0A04020102020204" pitchFamily="34" charset="0"/>
              </a:rPr>
              <a:t>ο πίνακας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400" dirty="0">
                <a:latin typeface="Arial Black" panose="020B0A04020102020204" pitchFamily="34" charset="0"/>
              </a:rPr>
              <a:t>η τσάντα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400" dirty="0">
                <a:latin typeface="Arial Black" panose="020B0A04020102020204" pitchFamily="34" charset="0"/>
              </a:rPr>
              <a:t>το βιβλίο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400" dirty="0">
                <a:latin typeface="Arial Black" panose="020B0A04020102020204" pitchFamily="34" charset="0"/>
              </a:rPr>
              <a:t>η καρέκλα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400" dirty="0">
                <a:latin typeface="Arial Black" panose="020B0A04020102020204" pitchFamily="34" charset="0"/>
              </a:rPr>
              <a:t>ο μαθητής</a:t>
            </a:r>
          </a:p>
          <a:p>
            <a:pPr marL="0" indent="0">
              <a:buNone/>
            </a:pPr>
            <a:endParaRPr lang="el-GR" b="1" dirty="0">
              <a:solidFill>
                <a:srgbClr val="3366FF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329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D5EFE17-BC17-E907-A68F-A4DD5A29A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solidFill>
                  <a:srgbClr val="66FF99"/>
                </a:solidFill>
                <a:latin typeface="Arial Black" panose="020B0A04020102020204" pitchFamily="34" charset="0"/>
              </a:rPr>
              <a:t>             Εναλλακτική Άσκηση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9E98BB0-48A7-E7BA-815D-086A66E80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b="1" dirty="0">
                <a:solidFill>
                  <a:srgbClr val="00CC66"/>
                </a:solidFill>
                <a:latin typeface="Arial Black" panose="020B0A04020102020204" pitchFamily="34" charset="0"/>
              </a:rPr>
              <a:t>                   Για μαθητές με μαθησιακές δυσκολίες: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2400" b="1" dirty="0">
                <a:latin typeface="Arial Black" panose="020B0A04020102020204" pitchFamily="34" charset="0"/>
              </a:rPr>
              <a:t> </a:t>
            </a:r>
            <a:r>
              <a:rPr lang="el-GR" sz="2400" b="1" dirty="0">
                <a:solidFill>
                  <a:srgbClr val="00CC66"/>
                </a:solidFill>
                <a:latin typeface="Arial Black" panose="020B0A04020102020204" pitchFamily="34" charset="0"/>
              </a:rPr>
              <a:t>Δώσε λίστα λέξεων και να επιλέξουν ποιες υπάρχουν στην εικόνα:</a:t>
            </a:r>
          </a:p>
          <a:p>
            <a:pPr marL="514350" indent="-514350">
              <a:buFont typeface="+mj-lt"/>
              <a:buAutoNum type="arabicParenR"/>
            </a:pPr>
            <a:r>
              <a:rPr lang="el-GR" sz="2000" b="1" dirty="0">
                <a:latin typeface="Arial Black" panose="020B0A04020102020204" pitchFamily="34" charset="0"/>
              </a:rPr>
              <a:t>ο πίνακας</a:t>
            </a:r>
          </a:p>
          <a:p>
            <a:pPr marL="514350" indent="-514350">
              <a:buFont typeface="+mj-lt"/>
              <a:buAutoNum type="arabicParenR"/>
            </a:pPr>
            <a:r>
              <a:rPr lang="el-GR" sz="2000" b="1" dirty="0">
                <a:latin typeface="Arial Black" panose="020B0A04020102020204" pitchFamily="34" charset="0"/>
              </a:rPr>
              <a:t>η γάτα</a:t>
            </a:r>
          </a:p>
          <a:p>
            <a:pPr marL="514350" indent="-514350">
              <a:buFont typeface="+mj-lt"/>
              <a:buAutoNum type="arabicParenR"/>
            </a:pPr>
            <a:r>
              <a:rPr lang="el-GR" sz="2000" b="1" dirty="0">
                <a:latin typeface="Arial Black" panose="020B0A04020102020204" pitchFamily="34" charset="0"/>
              </a:rPr>
              <a:t>το βιβλίο</a:t>
            </a:r>
          </a:p>
          <a:p>
            <a:pPr marL="514350" indent="-514350">
              <a:buFont typeface="+mj-lt"/>
              <a:buAutoNum type="arabicParenR"/>
            </a:pPr>
            <a:r>
              <a:rPr lang="el-GR" sz="2000" b="1" dirty="0">
                <a:latin typeface="Arial Black" panose="020B0A04020102020204" pitchFamily="34" charset="0"/>
              </a:rPr>
              <a:t>το παγωτό</a:t>
            </a:r>
          </a:p>
          <a:p>
            <a:pPr marL="514350" indent="-514350">
              <a:buFont typeface="+mj-lt"/>
              <a:buAutoNum type="arabicParenR"/>
            </a:pPr>
            <a:r>
              <a:rPr lang="el-GR" sz="2000" b="1" dirty="0">
                <a:latin typeface="Arial Black" panose="020B0A04020102020204" pitchFamily="34" charset="0"/>
              </a:rPr>
              <a:t>η τσάντα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87340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7E4774A-8834-FDD0-9D8D-CAF13494A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solidFill>
                  <a:srgbClr val="990000"/>
                </a:solidFill>
                <a:latin typeface="Arial Black" panose="020B0A04020102020204" pitchFamily="34" charset="0"/>
              </a:rPr>
              <a:t>               Δραστηριότητα 4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8955710-91C0-51C3-DBBB-693EC1526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b="1" dirty="0">
                <a:solidFill>
                  <a:srgbClr val="CC0000"/>
                </a:solidFill>
                <a:latin typeface="Arial Black" panose="020B0A04020102020204" pitchFamily="34" charset="0"/>
              </a:rPr>
              <a:t>               Συμπλήρωσε το σωστό άρθρο</a:t>
            </a:r>
          </a:p>
          <a:p>
            <a:pPr marL="0" indent="0">
              <a:buNone/>
            </a:pPr>
            <a:r>
              <a:rPr lang="el-GR" b="1" dirty="0">
                <a:solidFill>
                  <a:srgbClr val="CC0000"/>
                </a:solidFill>
                <a:latin typeface="Arial Black" panose="020B0A04020102020204" pitchFamily="34" charset="0"/>
              </a:rPr>
              <a:t> </a:t>
            </a:r>
            <a:r>
              <a:rPr lang="el-GR" sz="2400" dirty="0">
                <a:latin typeface="Arial Black" panose="020B0A04020102020204" pitchFamily="34" charset="0"/>
              </a:rPr>
              <a:t>Οδηγία: </a:t>
            </a:r>
            <a:r>
              <a:rPr lang="el-GR" sz="2400" b="1" dirty="0">
                <a:latin typeface="Arial Black" panose="020B0A04020102020204" pitchFamily="34" charset="0"/>
              </a:rPr>
              <a:t>Βάλε το </a:t>
            </a:r>
            <a:r>
              <a:rPr lang="el-GR" sz="2400" b="1" i="1" dirty="0">
                <a:latin typeface="Arial Black" panose="020B0A04020102020204" pitchFamily="34" charset="0"/>
              </a:rPr>
              <a:t>ο – η – το</a:t>
            </a:r>
            <a:r>
              <a:rPr lang="el-GR" sz="2400" b="1" dirty="0">
                <a:latin typeface="Arial Black" panose="020B0A04020102020204" pitchFamily="34" charset="0"/>
              </a:rPr>
              <a:t> μπροστά από κάθε λέξη.</a:t>
            </a:r>
          </a:p>
          <a:p>
            <a:pPr marL="0" indent="0">
              <a:buNone/>
            </a:pPr>
            <a:r>
              <a:rPr lang="el-GR" sz="2400" b="1" dirty="0">
                <a:latin typeface="Arial Black" panose="020B0A04020102020204" pitchFamily="34" charset="0"/>
              </a:rPr>
              <a:t>     __ δάσκαλος                                  </a:t>
            </a:r>
          </a:p>
          <a:p>
            <a:pPr marL="0" indent="0">
              <a:buNone/>
            </a:pPr>
            <a:r>
              <a:rPr lang="el-GR" sz="2400" b="1" dirty="0">
                <a:latin typeface="Arial Black" panose="020B0A04020102020204" pitchFamily="34" charset="0"/>
              </a:rPr>
              <a:t>     __ εικόνα</a:t>
            </a:r>
          </a:p>
          <a:p>
            <a:pPr marL="0" indent="0">
              <a:buNone/>
            </a:pPr>
            <a:r>
              <a:rPr lang="el-GR" sz="2400" b="1" dirty="0">
                <a:latin typeface="Arial Black" panose="020B0A04020102020204" pitchFamily="34" charset="0"/>
              </a:rPr>
              <a:t>     __ τετράδιο</a:t>
            </a:r>
          </a:p>
          <a:p>
            <a:pPr marL="0" indent="0">
              <a:buNone/>
            </a:pPr>
            <a:r>
              <a:rPr lang="el-GR" sz="2400" b="1" dirty="0">
                <a:latin typeface="Arial Black" panose="020B0A04020102020204" pitchFamily="34" charset="0"/>
              </a:rPr>
              <a:t>     __ θάλασσα</a:t>
            </a:r>
          </a:p>
          <a:p>
            <a:pPr marL="0" indent="0">
              <a:buNone/>
            </a:pPr>
            <a:r>
              <a:rPr lang="el-GR" sz="2400" b="1" dirty="0">
                <a:latin typeface="Arial Black" panose="020B0A04020102020204" pitchFamily="34" charset="0"/>
              </a:rPr>
              <a:t>     __ παππούς</a:t>
            </a:r>
          </a:p>
          <a:p>
            <a:pPr marL="0" indent="0">
              <a:buNone/>
            </a:pPr>
            <a:r>
              <a:rPr lang="el-GR" sz="2400" b="1" dirty="0">
                <a:latin typeface="Arial Black" panose="020B0A04020102020204" pitchFamily="34" charset="0"/>
              </a:rPr>
              <a:t>     __ λουλούδι</a:t>
            </a:r>
          </a:p>
          <a:p>
            <a:pPr marL="0" indent="0">
              <a:buNone/>
            </a:pPr>
            <a:endParaRPr lang="el-GR" sz="2400" b="1" dirty="0">
              <a:solidFill>
                <a:srgbClr val="CC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647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5023689-1BF4-681A-C615-1B3751E5D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>
                <a:solidFill>
                  <a:srgbClr val="006666"/>
                </a:solidFill>
                <a:latin typeface="Arial Black" panose="020B0A04020102020204" pitchFamily="34" charset="0"/>
              </a:rPr>
              <a:t>               Δραστηριότητα 5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7C50FBD-6BF1-A916-85C1-F4029B85B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b="1" dirty="0">
                <a:solidFill>
                  <a:srgbClr val="006666"/>
                </a:solidFill>
                <a:latin typeface="Arial Black" panose="020B0A04020102020204" pitchFamily="34" charset="0"/>
              </a:rPr>
              <a:t>                        Φτιάχνω Προτάσεις </a:t>
            </a:r>
          </a:p>
          <a:p>
            <a:pPr>
              <a:buNone/>
            </a:pPr>
            <a:r>
              <a:rPr lang="el-GR" sz="2400" b="1" dirty="0">
                <a:latin typeface="Arial Black" panose="020B0A04020102020204" pitchFamily="34" charset="0"/>
              </a:rPr>
              <a:t>Οδηγία:</a:t>
            </a:r>
            <a:r>
              <a:rPr lang="el-GR" b="1" dirty="0"/>
              <a:t> </a:t>
            </a:r>
            <a:r>
              <a:rPr lang="el-GR" sz="2400" b="1" dirty="0">
                <a:latin typeface="Arial Black" panose="020B0A04020102020204" pitchFamily="34" charset="0"/>
              </a:rPr>
              <a:t>Διάλεξε 3 από τις παρακάτω εικόνες/λέξεις και γράψε μια πρόταση.</a:t>
            </a:r>
          </a:p>
          <a:p>
            <a:pPr>
              <a:buNone/>
            </a:pPr>
            <a:r>
              <a:rPr lang="el-GR" sz="2400" b="1" dirty="0">
                <a:latin typeface="Arial Black" panose="020B0A04020102020204" pitchFamily="34" charset="0"/>
              </a:rPr>
              <a:t>Λέξεις/εικόνες: </a:t>
            </a:r>
            <a:r>
              <a:rPr lang="el-GR" sz="2000" b="1" dirty="0">
                <a:latin typeface="Arial Black" panose="020B0A04020102020204" pitchFamily="34" charset="0"/>
              </a:rPr>
              <a:t>γάτα – παιδί – τραπέζι – μπάλα – δέντρο δάσκαλος</a:t>
            </a:r>
          </a:p>
          <a:p>
            <a:pPr>
              <a:buNone/>
            </a:pPr>
            <a:endParaRPr lang="el-GR" sz="2000" b="1" dirty="0">
              <a:latin typeface="Arial Black" panose="020B0A04020102020204" pitchFamily="34" charset="0"/>
            </a:endParaRPr>
          </a:p>
          <a:p>
            <a:pPr>
              <a:buNone/>
            </a:pPr>
            <a:r>
              <a:rPr lang="el-GR" sz="2400" b="1" dirty="0">
                <a:latin typeface="Arial Black" panose="020B0A04020102020204" pitchFamily="34" charset="0"/>
              </a:rPr>
              <a:t>Παράδειγμα απαντήσεων: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400" dirty="0">
                <a:latin typeface="Arial Black" panose="020B0A04020102020204" pitchFamily="34" charset="0"/>
              </a:rPr>
              <a:t>Η γάτα κοιμάται.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400" dirty="0">
                <a:latin typeface="Arial Black" panose="020B0A04020102020204" pitchFamily="34" charset="0"/>
              </a:rPr>
              <a:t>Το παιδί παίζει μπάλα.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400" dirty="0">
                <a:latin typeface="Arial Black" panose="020B0A04020102020204" pitchFamily="34" charset="0"/>
              </a:rPr>
              <a:t>Ο δάσκαλος μιλάει στην τάξη.</a:t>
            </a:r>
          </a:p>
          <a:p>
            <a:pPr marL="0" indent="0">
              <a:buNone/>
            </a:pPr>
            <a:endParaRPr lang="el-GR" b="1" dirty="0">
              <a:solidFill>
                <a:srgbClr val="006666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656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 descr="στην εικόνα φαίνονται τέσσερα παιδάκια να πετάνε τα βιβλία τους επειδή τελείωσε η σχολική μέρα  ">
            <a:extLst>
              <a:ext uri="{FF2B5EF4-FFF2-40B4-BE49-F238E27FC236}">
                <a16:creationId xmlns:a16="http://schemas.microsoft.com/office/drawing/2014/main" id="{0902E1D7-EEFF-7ACA-D42B-BFA350E7C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solidFill>
                  <a:srgbClr val="993366"/>
                </a:solidFill>
                <a:latin typeface="Arial Black" panose="020B0A04020102020204" pitchFamily="34" charset="0"/>
              </a:rPr>
              <a:t>            ΤΕΛΟΣ ΓΙΑ ΣΗΜΕΡΑ </a:t>
            </a:r>
          </a:p>
        </p:txBody>
      </p:sp>
      <p:pic>
        <p:nvPicPr>
          <p:cNvPr id="4" name="Θέση περιεχομένου 3" descr="στην εικόνα φαίνονται τέσσερα παιδάκια να πετάνε τα βιβλία τους επειδή τελείωσε η σχολική μέρα &#10;">
            <a:extLst>
              <a:ext uri="{FF2B5EF4-FFF2-40B4-BE49-F238E27FC236}">
                <a16:creationId xmlns:a16="http://schemas.microsoft.com/office/drawing/2014/main" id="{8BEC9ECF-AC86-FAB2-E544-38613DBC44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4223" y="2020185"/>
            <a:ext cx="8165805" cy="433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869083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424</Words>
  <Application>Microsoft Office PowerPoint</Application>
  <PresentationFormat>Ευρεία οθόνη</PresentationFormat>
  <Paragraphs>66</Paragraphs>
  <Slides>11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Wingdings</vt:lpstr>
      <vt:lpstr>Θέμα του Office</vt:lpstr>
      <vt:lpstr>Ενότητα 3</vt:lpstr>
      <vt:lpstr>          Στόχοι της Ενότητας </vt:lpstr>
      <vt:lpstr>               Δραστηριότητα 1</vt:lpstr>
      <vt:lpstr>           Εναλλακτική Άσκηση </vt:lpstr>
      <vt:lpstr>             Δραστηριότητα 2</vt:lpstr>
      <vt:lpstr>             Εναλλακτική Άσκηση</vt:lpstr>
      <vt:lpstr>                Δραστηριότητα 3</vt:lpstr>
      <vt:lpstr>             Εναλλακτική Άσκηση</vt:lpstr>
      <vt:lpstr>               Δραστηριότητα 4</vt:lpstr>
      <vt:lpstr>               Δραστηριότητα 5</vt:lpstr>
      <vt:lpstr>            ΤΕΛΟΣ ΓΙΑ ΣΗΜΕΡΑ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Vlassis Frouropoulos</dc:creator>
  <cp:lastModifiedBy>Vlassis Frouropoulos</cp:lastModifiedBy>
  <cp:revision>1</cp:revision>
  <dcterms:created xsi:type="dcterms:W3CDTF">2025-12-04T20:29:19Z</dcterms:created>
  <dcterms:modified xsi:type="dcterms:W3CDTF">2025-12-04T20:29:37Z</dcterms:modified>
</cp:coreProperties>
</file>