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99FF66"/>
    <a:srgbClr val="339966"/>
    <a:srgbClr val="FFCCFF"/>
    <a:srgbClr val="9900CC"/>
    <a:srgbClr val="3399FF"/>
    <a:srgbClr val="FF99FF"/>
    <a:srgbClr val="009999"/>
    <a:srgbClr val="0033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82" autoAdjust="0"/>
    <p:restoredTop sz="94660"/>
  </p:normalViewPr>
  <p:slideViewPr>
    <p:cSldViewPr snapToGrid="0">
      <p:cViewPr varScale="1">
        <p:scale>
          <a:sx n="58" d="100"/>
          <a:sy n="58" d="100"/>
        </p:scale>
        <p:origin x="7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B19BB6-62F3-0A15-56C8-81F9BBC68A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FCD261A-BC91-C609-F925-0398335F5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3071A16-7FA4-E065-4B6B-EF3E9726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7A0C4-93E1-4BE9-B4AE-CF9CFB26B89E}" type="datetimeFigureOut">
              <a:rPr lang="el-GR" smtClean="0"/>
              <a:t>2/12/2025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1E3661B-3246-52C4-32B2-22A87740B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8334C5A-FAFC-8571-43E1-001902B8E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37EA-5CAE-4B9C-956C-2837E3D1E5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32982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437FEE-EC8D-62A5-2825-5099D8246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ED1D89E-C9E1-6560-6A4C-4666D7BB9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A082750-2EDC-DA26-7C70-A3F2026F1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7A0C4-93E1-4BE9-B4AE-CF9CFB26B89E}" type="datetimeFigureOut">
              <a:rPr lang="el-GR" smtClean="0"/>
              <a:t>2/12/2025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2097AB8-4E47-ACC3-DD00-B1CDF3485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5D24815-9C34-917B-6D7A-6C52B6943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37EA-5CAE-4B9C-956C-2837E3D1E5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2861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A9DFEF-5FE6-63F8-B5BE-945FF264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81A5DBE-D967-3C2B-250A-2B25D915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BFE021E-A9BD-DF1A-A571-F7BDCC68B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7A0C4-93E1-4BE9-B4AE-CF9CFB26B89E}" type="datetimeFigureOut">
              <a:rPr lang="el-GR" smtClean="0"/>
              <a:t>2/12/2025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DD450F0-8729-8C3C-603F-A27477F0C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F0228AB-1302-1D0A-090B-5169FC52B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37EA-5CAE-4B9C-956C-2837E3D1E5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036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E34B03E-8C1B-61D7-A44B-7B6BE3072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29E6C4-74B4-C79E-85C8-84BC8B94DA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0A0A70B6-A13F-4D69-C5A7-34F659B6A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CC3A845-ED18-CB48-F3B2-1643050FC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7A0C4-93E1-4BE9-B4AE-CF9CFB26B89E}" type="datetimeFigureOut">
              <a:rPr lang="el-GR" smtClean="0"/>
              <a:t>2/12/2025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635F6D3-AE27-E614-2792-A531C0F69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B28CF9C-792C-9873-DC29-2FBEC70A3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37EA-5CAE-4B9C-956C-2837E3D1E5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6646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FEF9A85-B2D1-82A7-5317-DE51F3DE3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49ED2C4-6F6E-2556-6191-E0A4D2DF5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499641B-8472-543C-FAFD-A92636AC8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6FC31F6C-F499-12C7-DCA4-A8AC803CDB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F9FA733-A88A-2125-E8D4-EB817A0976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6CF7166C-5AF0-5B08-3CCA-E6C521FE8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7A0C4-93E1-4BE9-B4AE-CF9CFB26B89E}" type="datetimeFigureOut">
              <a:rPr lang="el-GR" smtClean="0"/>
              <a:t>2/12/2025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35EB0595-44F4-B363-703F-922429974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F42C0FA0-B985-C040-3C86-49C771719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37EA-5CAE-4B9C-956C-2837E3D1E5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83123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2481933-C718-7B0C-2306-1D4650136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96C6E7BC-3080-CE4D-85D7-58053F34E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7A0C4-93E1-4BE9-B4AE-CF9CFB26B89E}" type="datetimeFigureOut">
              <a:rPr lang="el-GR" smtClean="0"/>
              <a:t>2/12/2025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F41742C-63A0-12FD-588B-F69795BB5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953B6FB-CF05-6756-6572-DCE462FF7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37EA-5CAE-4B9C-956C-2837E3D1E5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5090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F3368D3-C273-56EE-EB2D-CAD9115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7A0C4-93E1-4BE9-B4AE-CF9CFB26B89E}" type="datetimeFigureOut">
              <a:rPr lang="el-GR" smtClean="0"/>
              <a:t>2/12/2025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0BE4994-DFF1-A67A-A494-4CBE3BD5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CD72391-60B1-205F-65A7-7F534BDB6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37EA-5CAE-4B9C-956C-2837E3D1E5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365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1684652-8081-004D-ACE3-EAB3CC711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4DCDCA0-7C18-F4B5-4A4F-B9167271F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00E8737-BD41-2EA6-F16E-F6C572A57A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DE6581E-4406-D8D1-9799-C69D513AF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7A0C4-93E1-4BE9-B4AE-CF9CFB26B89E}" type="datetimeFigureOut">
              <a:rPr lang="el-GR" smtClean="0"/>
              <a:t>2/12/2025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ED30BB9-1A5B-065A-1E7C-94AB7C138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F59EE86-7F99-6F6C-9734-7C7DFD1F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37EA-5CAE-4B9C-956C-2837E3D1E5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3722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BE37FC2-78D0-B668-B04F-778109A7A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703B521C-C0A4-D20D-75A7-09A4FDCA6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71C3E3D-EE9A-6F38-2DC2-21972B24F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C5ED1CB-ADFA-019A-4118-E8402EB5D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7A0C4-93E1-4BE9-B4AE-CF9CFB26B89E}" type="datetimeFigureOut">
              <a:rPr lang="el-GR" smtClean="0"/>
              <a:t>2/12/2025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462C894-3DD6-B103-4FEC-5A92CF843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4CC5944-74BF-97B4-9C03-87CB74204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37EA-5CAE-4B9C-956C-2837E3D1E5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4238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8029CA8-DCF1-1004-1BD6-C8CB5D7B2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EC43C60-4CA9-122C-7914-9F02585279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27980B-083B-F4CF-BDF3-FEA933C20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7A0C4-93E1-4BE9-B4AE-CF9CFB26B89E}" type="datetimeFigureOut">
              <a:rPr lang="el-GR" smtClean="0"/>
              <a:t>2/12/2025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3588804-C46D-FEEA-61EA-E958CE2DA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F5AA3B0-D5DD-B0A2-2681-11FCBEEE7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37EA-5CAE-4B9C-956C-2837E3D1E5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2290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4183E759-A48F-D83B-3E40-03420A38AC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A0290076-6505-5234-C3B4-41C5CDC000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9E391DA-C80A-533B-AD69-76B1000F5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7A0C4-93E1-4BE9-B4AE-CF9CFB26B89E}" type="datetimeFigureOut">
              <a:rPr lang="el-GR" smtClean="0"/>
              <a:t>2/12/2025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B2A8334-755C-50C3-EAEF-78920D4F2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6101E0-6958-6D29-E0C4-9CE5C97E1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37EA-5CAE-4B9C-956C-2837E3D1E5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26612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92736508-1722-18FD-AB0E-243A27CC4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765D9F9-89BB-AC26-649F-46054F684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1BFF45-7C35-7A6C-25C5-446EA32AA6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7A0C4-93E1-4BE9-B4AE-CF9CFB26B89E}" type="datetimeFigureOut">
              <a:rPr lang="el-GR" smtClean="0"/>
              <a:t>2/12/2025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FD63479-77EB-4065-33F9-32126E6DF7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097C2D5-0277-8841-D3B8-1969506DAC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037EA-5CAE-4B9C-956C-2837E3D1E58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6280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97E50C8-9968-C90F-6252-1BA2AA9CD0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Τα τρία γένη των ουσιαστικών 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8D2ACFF-9C28-13E1-0826-1E0C998EAF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Μαθαίνω το αρσενικό, το θηλυκό, το ουδέτερο</a:t>
            </a:r>
          </a:p>
        </p:txBody>
      </p:sp>
    </p:spTree>
    <p:extLst>
      <p:ext uri="{BB962C8B-B14F-4D97-AF65-F5344CB8AC3E}">
        <p14:creationId xmlns:p14="http://schemas.microsoft.com/office/powerpoint/2010/main" val="1342253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08F6BC-100A-2B11-6EDF-3E1BEE3A3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>
                <a:solidFill>
                  <a:srgbClr val="FF33CC"/>
                </a:solidFill>
                <a:latin typeface="Arial Black" panose="020B0A04020102020204" pitchFamily="34" charset="0"/>
              </a:rPr>
              <a:t>Τι είναι το ουσιαστικό?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CC61497-6D5F-2032-96F5-6E95447A7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Το ουσιαστικό είναι μια λέξη που δίνει όνομα σε ανθρώπους, ζώα, πράγματα, τόπους ή ιδέες. Ό,τι μπορούμε να ονομάσουμε, είναι ουσιαστικό.</a:t>
            </a:r>
          </a:p>
          <a:p>
            <a:pPr marL="0" indent="0">
              <a:buNone/>
            </a:pPr>
            <a:r>
              <a:rPr lang="el-GR" sz="1800" b="1" dirty="0">
                <a:latin typeface="Arial Black" panose="020B0A04020102020204" pitchFamily="34" charset="0"/>
                <a:cs typeface="Arial" panose="020B0604020202020204" pitchFamily="34" charset="0"/>
              </a:rPr>
              <a:t>ΠΑΡΑΔΕΙΓΜΑ</a:t>
            </a:r>
            <a:r>
              <a:rPr lang="en-US" sz="1800" b="1" dirty="0">
                <a:latin typeface="Arial Black" panose="020B0A04020102020204" pitchFamily="34" charset="0"/>
                <a:cs typeface="Arial" panose="020B0604020202020204" pitchFamily="34" charset="0"/>
              </a:rPr>
              <a:t>TA: </a:t>
            </a:r>
            <a:r>
              <a:rPr lang="el-GR" sz="1800" b="1" dirty="0">
                <a:latin typeface="Arial Black" panose="020B0A04020102020204" pitchFamily="34" charset="0"/>
                <a:cs typeface="Arial" panose="020B0604020202020204" pitchFamily="34" charset="0"/>
              </a:rPr>
              <a:t>η μαμά, το ποδήλατο, ο σκύλος </a:t>
            </a:r>
            <a:endParaRPr lang="en-US" sz="1800" b="1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l-GR" sz="18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Εικόνα 4" descr="η εικόνα αυτή μας εξηγεί τι είναι τα ουσιαστικά με αναλυτικά παραδείγματα απο πρόσωπα, ζώα, πράγματα. ">
            <a:extLst>
              <a:ext uri="{FF2B5EF4-FFF2-40B4-BE49-F238E27FC236}">
                <a16:creationId xmlns:a16="http://schemas.microsoft.com/office/drawing/2014/main" id="{7066B955-DA39-6249-CAC7-89CEE1B4D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232" y="3544584"/>
            <a:ext cx="5979560" cy="331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600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3E45955-0D27-98A8-BCC5-19C41FCF9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Arial Black" panose="020B0A04020102020204" pitchFamily="34" charset="0"/>
              </a:rPr>
              <a:t>              </a:t>
            </a:r>
            <a:r>
              <a:rPr lang="el-GR" sz="4000" dirty="0">
                <a:solidFill>
                  <a:srgbClr val="FF0000"/>
                </a:solidFill>
                <a:latin typeface="Arial Black" panose="020B0A04020102020204" pitchFamily="34" charset="0"/>
              </a:rPr>
              <a:t>Τα τρία γένη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8780D6D-526B-1A8C-6D32-B1A28D56D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351" y="1756392"/>
            <a:ext cx="10515600" cy="62879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Τα ουσιαστικά έχουν τρία γένη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Αρσενικό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o</a:t>
            </a:r>
          </a:p>
          <a:p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Θηλυκό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 η</a:t>
            </a:r>
          </a:p>
          <a:p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Ουδέτερο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l-GR" sz="2000" dirty="0">
                <a:latin typeface="Arial" panose="020B0604020202020204" pitchFamily="34" charset="0"/>
                <a:cs typeface="Arial" panose="020B0604020202020204" pitchFamily="34" charset="0"/>
              </a:rPr>
              <a:t>το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050" name="Picture 2" descr="στην εικόνα αυτή φαίνονται τρία παιδάκια όπου κρατάνε σαν ταμπέλες μπροστά τους τα τρία άρθρα ο, η, το.">
            <a:extLst>
              <a:ext uri="{FF2B5EF4-FFF2-40B4-BE49-F238E27FC236}">
                <a16:creationId xmlns:a16="http://schemas.microsoft.com/office/drawing/2014/main" id="{E7532491-4529-1A0B-A261-0CF6A9170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362" y="2671282"/>
            <a:ext cx="2775359" cy="324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223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0A48C5-1EFF-093F-3584-422C239F4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                       </a:t>
            </a:r>
            <a:r>
              <a:rPr lang="el-GR" sz="4000" b="1" dirty="0">
                <a:solidFill>
                  <a:srgbClr val="99FF66"/>
                </a:solidFill>
                <a:latin typeface="Arial Black" panose="020B0A04020102020204" pitchFamily="34" charset="0"/>
              </a:rPr>
              <a:t>Εισαγωγή στα γένη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977E010-5C5C-A447-E809-D0235E867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>
                <a:solidFill>
                  <a:srgbClr val="00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Στο σημείο αυτό θα παρακολουθήσουμε ένα βίντεο, το οποίο μας παρουσιάζει τι είναι το ουσιαστικό και τα τρία γένη του </a:t>
            </a:r>
          </a:p>
          <a:p>
            <a:endParaRPr lang="el-GR" dirty="0">
              <a:solidFill>
                <a:srgbClr val="003300"/>
              </a:solidFill>
            </a:endParaRPr>
          </a:p>
          <a:p>
            <a:pPr marL="0" indent="0">
              <a:buNone/>
            </a:pPr>
            <a:r>
              <a:rPr lang="en-US" dirty="0"/>
              <a:t>https://www.youtube.com/watch?v=HwPoVO1ZgUg&amp;list=RDHwPoVO1ZgUg&amp;start_radio=1</a:t>
            </a:r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51523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CE091E1-D296-8426-8856-DC73F1CD8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solidFill>
                  <a:srgbClr val="009999"/>
                </a:solidFill>
                <a:latin typeface="Arial Black" panose="020B0A04020102020204" pitchFamily="34" charset="0"/>
              </a:rPr>
              <a:t>                  Αρσενικό Γένος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F033006-7BF5-B10A-50C7-99D52FECC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Τα ουσιαστικά που έχουν άρθρο </a:t>
            </a:r>
            <a:r>
              <a:rPr lang="el-GR" sz="2400" b="1" dirty="0">
                <a:latin typeface="Arial Black" panose="020B0A04020102020204" pitchFamily="34" charset="0"/>
              </a:rPr>
              <a:t>&lt;&lt; ο &gt;&gt;</a:t>
            </a:r>
            <a:r>
              <a:rPr lang="el-GR" sz="2400" dirty="0">
                <a:latin typeface="Arial Black" panose="020B0A04020102020204" pitchFamily="34" charset="0"/>
              </a:rPr>
              <a:t>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ή</a:t>
            </a:r>
            <a:r>
              <a:rPr lang="el-GR" dirty="0"/>
              <a:t>  </a:t>
            </a:r>
            <a:r>
              <a:rPr lang="el-GR" sz="2400" b="1" dirty="0">
                <a:latin typeface="Arial Black" panose="020B0A04020102020204" pitchFamily="34" charset="0"/>
              </a:rPr>
              <a:t>&lt;&lt; ένας &gt;&gt; </a:t>
            </a:r>
          </a:p>
          <a:p>
            <a:pPr marL="0" indent="0">
              <a:buNone/>
            </a:pPr>
            <a:endParaRPr lang="el-GR" sz="2400" b="1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l-GR" sz="2400" b="1" dirty="0">
                <a:latin typeface="Arial Black" panose="020B0A04020102020204" pitchFamily="34" charset="0"/>
              </a:rPr>
              <a:t>Παραδείγματα</a:t>
            </a:r>
            <a:r>
              <a:rPr lang="en-US" sz="2400" b="1" dirty="0">
                <a:latin typeface="Arial Black" panose="020B0A04020102020204" pitchFamily="34" charset="0"/>
              </a:rPr>
              <a:t> :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ο σκύλος, ο παππούς, ο δάσκαλος</a:t>
            </a:r>
          </a:p>
        </p:txBody>
      </p:sp>
      <p:pic>
        <p:nvPicPr>
          <p:cNvPr id="4" name="Εικόνα 3" descr="η εικόνα αυτή μας δείχνει παραδείγματα αρσενικών ουσιαστικών ">
            <a:extLst>
              <a:ext uri="{FF2B5EF4-FFF2-40B4-BE49-F238E27FC236}">
                <a16:creationId xmlns:a16="http://schemas.microsoft.com/office/drawing/2014/main" id="{89B9D249-B256-D900-D5D5-BCD4B4651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197" y="3429000"/>
            <a:ext cx="4222678" cy="274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41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39B8328-D4E8-71D7-FC94-738E265AA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latin typeface="Arial Black" panose="020B0A04020102020204" pitchFamily="34" charset="0"/>
              </a:rPr>
              <a:t>                   </a:t>
            </a:r>
            <a:r>
              <a:rPr lang="el-GR" sz="4000" b="1" dirty="0">
                <a:solidFill>
                  <a:srgbClr val="FF99FF"/>
                </a:solidFill>
                <a:latin typeface="Arial Black" panose="020B0A04020102020204" pitchFamily="34" charset="0"/>
              </a:rPr>
              <a:t>Θηλυκό Γένος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CF95F68-3D80-46F7-37B3-80D46AAC0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Τα ουσιαστικά που έχουν άρθρο </a:t>
            </a:r>
            <a:r>
              <a:rPr lang="el-GR" sz="2400" b="1" dirty="0">
                <a:latin typeface="Arial Black" panose="020B0A04020102020204" pitchFamily="34" charset="0"/>
              </a:rPr>
              <a:t>&lt;&lt; η&gt;&gt;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ή</a:t>
            </a:r>
            <a:r>
              <a:rPr lang="el-GR" dirty="0"/>
              <a:t>  </a:t>
            </a:r>
            <a:r>
              <a:rPr lang="el-GR" sz="2400" b="1" dirty="0">
                <a:latin typeface="Arial Black" panose="020B0A04020102020204" pitchFamily="34" charset="0"/>
              </a:rPr>
              <a:t>&lt;&lt; μια &gt;&gt;</a:t>
            </a:r>
          </a:p>
          <a:p>
            <a:pPr marL="0" indent="0">
              <a:buNone/>
            </a:pPr>
            <a:r>
              <a:rPr lang="el-GR" sz="2400" b="1" dirty="0">
                <a:latin typeface="Arial Black" panose="020B0A04020102020204" pitchFamily="34" charset="0"/>
              </a:rPr>
              <a:t>Παραδείγματα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η γάτα, η γιαγιά, η μπάλα  </a:t>
            </a:r>
          </a:p>
        </p:txBody>
      </p:sp>
      <p:pic>
        <p:nvPicPr>
          <p:cNvPr id="5" name="Εικόνα 4" descr="η εικόνα δείχνει παραδείγματα απο θηλυκά ουσιαστικά ">
            <a:extLst>
              <a:ext uri="{FF2B5EF4-FFF2-40B4-BE49-F238E27FC236}">
                <a16:creationId xmlns:a16="http://schemas.microsoft.com/office/drawing/2014/main" id="{CD3A41A3-D351-F1AA-F1C7-035DC0B0A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8284" y="3287729"/>
            <a:ext cx="6596812" cy="311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139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701BB9E-E150-2A01-DA0E-C56782D41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solidFill>
                  <a:srgbClr val="FF9933"/>
                </a:solidFill>
                <a:latin typeface="Arial Black" panose="020B0A04020102020204" pitchFamily="34" charset="0"/>
              </a:rPr>
              <a:t>                  Ουδέτερο Γένος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9FB49EF-4DAE-EF0B-B7D3-1EF5488CE5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Τα ουσιαστικά που έχουν άρθρο </a:t>
            </a:r>
            <a:r>
              <a:rPr lang="el-GR" sz="2400" b="1" dirty="0">
                <a:latin typeface="Arial Black" panose="020B0A04020102020204" pitchFamily="34" charset="0"/>
              </a:rPr>
              <a:t>&lt;&lt; το &gt;&gt; 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ή</a:t>
            </a:r>
            <a:r>
              <a:rPr lang="el-GR" dirty="0"/>
              <a:t> </a:t>
            </a:r>
            <a:r>
              <a:rPr lang="el-GR" sz="2400" b="1" dirty="0">
                <a:latin typeface="Arial Black" panose="020B0A04020102020204" pitchFamily="34" charset="0"/>
              </a:rPr>
              <a:t>&lt;&lt; ένα &gt;&gt;</a:t>
            </a:r>
          </a:p>
          <a:p>
            <a:pPr marL="0" indent="0">
              <a:buNone/>
            </a:pPr>
            <a:r>
              <a:rPr lang="el-GR" sz="2400" b="1" dirty="0">
                <a:latin typeface="Arial Black" panose="020B0A04020102020204" pitchFamily="34" charset="0"/>
              </a:rPr>
              <a:t>Παραδείγματα </a:t>
            </a:r>
            <a:r>
              <a:rPr lang="en-US" sz="2400" b="1" dirty="0">
                <a:latin typeface="Arial Black" panose="020B0A04020102020204" pitchFamily="34" charset="0"/>
              </a:rPr>
              <a:t>: </a:t>
            </a: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το σπίτι, το ποδήλατο, το δέντρο </a:t>
            </a:r>
          </a:p>
        </p:txBody>
      </p:sp>
      <p:pic>
        <p:nvPicPr>
          <p:cNvPr id="4" name="Εικόνα 3" descr="στην εικόνα φαίνεται ένας πίνακας με παραδείγματα απο ουδέτερα ουσιαστικά ">
            <a:extLst>
              <a:ext uri="{FF2B5EF4-FFF2-40B4-BE49-F238E27FC236}">
                <a16:creationId xmlns:a16="http://schemas.microsoft.com/office/drawing/2014/main" id="{B7704259-B9E8-93F9-FE3C-4A7A8A17E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879" y="3082247"/>
            <a:ext cx="6041205" cy="330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892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A322F2-BF4D-EA3D-A753-723C60C99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>
                <a:latin typeface="Arial Black" panose="020B0A04020102020204" pitchFamily="34" charset="0"/>
              </a:rPr>
              <a:t>                </a:t>
            </a:r>
            <a:r>
              <a:rPr lang="el-GR" sz="4000" b="1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Πίνακας Ταξινόμησης </a:t>
            </a:r>
            <a:endParaRPr lang="el-GR" sz="40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6E023B02-3CFA-AB49-1D58-7D22D16667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7626672"/>
              </p:ext>
            </p:extLst>
          </p:nvPr>
        </p:nvGraphicFramePr>
        <p:xfrm>
          <a:off x="1095054" y="2636874"/>
          <a:ext cx="9548137" cy="2934588"/>
        </p:xfrm>
        <a:graphic>
          <a:graphicData uri="http://schemas.openxmlformats.org/drawingml/2006/table">
            <a:tbl>
              <a:tblPr/>
              <a:tblGrid>
                <a:gridCol w="4459721">
                  <a:extLst>
                    <a:ext uri="{9D8B030D-6E8A-4147-A177-3AD203B41FA5}">
                      <a16:colId xmlns:a16="http://schemas.microsoft.com/office/drawing/2014/main" val="1677291750"/>
                    </a:ext>
                  </a:extLst>
                </a:gridCol>
                <a:gridCol w="5088416">
                  <a:extLst>
                    <a:ext uri="{9D8B030D-6E8A-4147-A177-3AD203B41FA5}">
                      <a16:colId xmlns:a16="http://schemas.microsoft.com/office/drawing/2014/main" val="4199305339"/>
                    </a:ext>
                  </a:extLst>
                </a:gridCol>
              </a:tblGrid>
              <a:tr h="7336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dirty="0">
                          <a:latin typeface="Arial Black" panose="020B0A04020102020204" pitchFamily="34" charset="0"/>
                        </a:rPr>
                        <a:t>Γένος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dirty="0">
                          <a:latin typeface="Arial Black" panose="020B0A04020102020204" pitchFamily="34" charset="0"/>
                        </a:rPr>
                        <a:t>Παραδείγματα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694438"/>
                  </a:ext>
                </a:extLst>
              </a:tr>
              <a:tr h="7336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 dirty="0"/>
                        <a:t>Αρσενικό</a:t>
                      </a:r>
                      <a:endParaRPr lang="el-GR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ο φίλος, ο ήλιος, ο λαγός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1818476"/>
                  </a:ext>
                </a:extLst>
              </a:tr>
              <a:tr h="7336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/>
                        <a:t>Θηλυκό</a:t>
                      </a: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/>
                        <a:t>η πόρτα, η μητέρα, η κόρη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09949"/>
                  </a:ext>
                </a:extLst>
              </a:tr>
              <a:tr h="7336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b="1"/>
                        <a:t>Ουδέτερο</a:t>
                      </a:r>
                      <a:endParaRPr lang="el-GR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dirty="0"/>
                        <a:t>το νερό, το βιβλίο, το δέντρο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106042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979DE04-4319-716C-4B49-F16DC7AE0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5054" y="2176091"/>
            <a:ext cx="281359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400" i="0" u="none" strike="noStrike" cap="none" normalizeH="0" baseline="0" dirty="0">
                <a:ln>
                  <a:noFill/>
                </a:ln>
                <a:solidFill>
                  <a:srgbClr val="3399FF"/>
                </a:solidFill>
                <a:effectLst/>
                <a:latin typeface="Arial Black" panose="020B0A04020102020204" pitchFamily="34" charset="0"/>
              </a:rPr>
              <a:t>Κείμενο πίνακα: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827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4BBCD7A-3E20-2A82-875E-0C2A0C085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>
                <a:solidFill>
                  <a:srgbClr val="FFFF00"/>
                </a:solidFill>
                <a:latin typeface="Arial Black" panose="020B0A04020102020204" pitchFamily="34" charset="0"/>
              </a:rPr>
              <a:t>                    Δραστηριότητα 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0AC9DC0-37FB-061F-9956-BA2867D753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sz="2400" b="1" dirty="0">
                <a:latin typeface="Arial Black" panose="020B0A04020102020204" pitchFamily="34" charset="0"/>
              </a:rPr>
              <a:t>Διάλεξε το σωστό άρθρο:</a:t>
            </a:r>
          </a:p>
          <a:p>
            <a:pPr>
              <a:buNone/>
            </a:pPr>
            <a:endParaRPr lang="el-GR" sz="2400" b="1" dirty="0">
              <a:latin typeface="Arial Black" panose="020B0A040201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___ βιβλίο → (ο / η / </a:t>
            </a:r>
            <a:r>
              <a:rPr lang="el-GR" b="1" dirty="0"/>
              <a:t>το</a:t>
            </a:r>
            <a:r>
              <a:rPr lang="el-GR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___ μπάλα → (ο / </a:t>
            </a:r>
            <a:r>
              <a:rPr lang="el-GR" b="1" dirty="0"/>
              <a:t>η</a:t>
            </a:r>
            <a:r>
              <a:rPr lang="el-GR" dirty="0"/>
              <a:t> / το)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___ δάσκαλος → (</a:t>
            </a:r>
            <a:r>
              <a:rPr lang="el-GR" b="1" dirty="0"/>
              <a:t>ο</a:t>
            </a:r>
            <a:r>
              <a:rPr lang="el-GR" dirty="0"/>
              <a:t> / η / το)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32591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8DC364-CF25-C7DA-D5A3-4C72166C0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9900CC"/>
                </a:solidFill>
                <a:latin typeface="Arial Black" panose="020B0A04020102020204" pitchFamily="34" charset="0"/>
              </a:rPr>
              <a:t>                     Mini Quiz</a:t>
            </a:r>
            <a:endParaRPr lang="el-GR" sz="4000" b="1" dirty="0">
              <a:solidFill>
                <a:srgbClr val="9900CC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0481610-C64B-2108-DF1D-A682A54FB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b="1" dirty="0"/>
              <a:t>Ερώτηση 1:</a:t>
            </a:r>
            <a:br>
              <a:rPr lang="el-GR" dirty="0"/>
            </a:br>
            <a:r>
              <a:rPr lang="el-GR" dirty="0"/>
              <a:t>Ποιο είναι το ουδέτερο;</a:t>
            </a:r>
            <a:br>
              <a:rPr lang="el-GR" dirty="0"/>
            </a:br>
            <a:r>
              <a:rPr lang="el-GR" dirty="0"/>
              <a:t>✔ το παράθυρο</a:t>
            </a:r>
            <a:br>
              <a:rPr lang="el-GR" dirty="0"/>
            </a:br>
            <a:r>
              <a:rPr lang="el-GR" dirty="0"/>
              <a:t>✖ ο παππούς</a:t>
            </a:r>
            <a:br>
              <a:rPr lang="el-GR" dirty="0"/>
            </a:br>
            <a:r>
              <a:rPr lang="el-GR" dirty="0"/>
              <a:t>✖ η καρέκλα</a:t>
            </a:r>
          </a:p>
          <a:p>
            <a:pPr>
              <a:buNone/>
            </a:pPr>
            <a:r>
              <a:rPr lang="el-GR" b="1" dirty="0"/>
              <a:t>Ερώτηση 2:</a:t>
            </a:r>
            <a:br>
              <a:rPr lang="el-GR" dirty="0"/>
            </a:br>
            <a:r>
              <a:rPr lang="el-GR" dirty="0"/>
              <a:t>Ποιο είναι θηλυκό;</a:t>
            </a:r>
            <a:br>
              <a:rPr lang="el-GR" dirty="0"/>
            </a:br>
            <a:r>
              <a:rPr lang="el-GR" dirty="0"/>
              <a:t>✔ η γέφυρα</a:t>
            </a:r>
            <a:br>
              <a:rPr lang="el-GR" dirty="0"/>
            </a:br>
            <a:r>
              <a:rPr lang="el-GR" dirty="0"/>
              <a:t>✖ το ποδήλατο</a:t>
            </a:r>
            <a:br>
              <a:rPr lang="el-GR" dirty="0"/>
            </a:br>
            <a:r>
              <a:rPr lang="el-GR" dirty="0"/>
              <a:t>✖ ο λύκος</a:t>
            </a:r>
          </a:p>
          <a:p>
            <a:endParaRPr lang="el-GR" dirty="0"/>
          </a:p>
        </p:txBody>
      </p:sp>
      <p:pic>
        <p:nvPicPr>
          <p:cNvPr id="4" name="Εικόνα 3" descr="στην εικόνα φαίνεται ένα αγοράκι που ακουμπάει το πρόσωπό του στον πίνακα. ">
            <a:extLst>
              <a:ext uri="{FF2B5EF4-FFF2-40B4-BE49-F238E27FC236}">
                <a16:creationId xmlns:a16="http://schemas.microsoft.com/office/drawing/2014/main" id="{692B4F21-D547-4AE2-F750-F7BE61130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445" y="2774022"/>
            <a:ext cx="4360524" cy="289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080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>
            <a:extLst>
              <a:ext uri="{FF2B5EF4-FFF2-40B4-BE49-F238E27FC236}">
                <a16:creationId xmlns:a16="http://schemas.microsoft.com/office/drawing/2014/main" id="{6EF05083-3B20-A75A-2726-629BC36FF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l-GR" dirty="0"/>
              <a:t>                 </a:t>
            </a:r>
            <a:r>
              <a:rPr lang="el-GR" sz="4000" b="1" dirty="0">
                <a:solidFill>
                  <a:srgbClr val="99FF66"/>
                </a:solidFill>
                <a:latin typeface="Arial Black" panose="020B0A04020102020204" pitchFamily="34" charset="0"/>
              </a:rPr>
              <a:t>Τι μάθαμε σήμερα …..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9AF0704-C212-49BC-E2AC-3A9A8017947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 bwMode="auto">
          <a:xfrm>
            <a:off x="717933" y="2299591"/>
            <a:ext cx="10515600" cy="2028248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l-GR" altLang="el-GR" b="1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Υπάρχουν 3 γένη</a:t>
            </a:r>
          </a:p>
          <a:p>
            <a:pPr lvl="0"/>
            <a:r>
              <a:rPr lang="el-GR" altLang="el-GR" b="1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Τα άρθρα μάς βοηθούν να τα αναγνωρίσουμε</a:t>
            </a:r>
          </a:p>
          <a:p>
            <a:pPr lvl="0"/>
            <a:r>
              <a:rPr lang="el-GR" altLang="el-GR" b="1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Μπορούμε να ξεχωρίζουμε το ο – η – το</a:t>
            </a:r>
          </a:p>
          <a:p>
            <a:pPr lvl="0"/>
            <a:r>
              <a:rPr lang="el-GR" altLang="el-GR" b="1" dirty="0">
                <a:solidFill>
                  <a:srgbClr val="FF99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 εικόνες μάς βοηθούν να καταλάβουμε καλύτερα</a:t>
            </a:r>
          </a:p>
        </p:txBody>
      </p:sp>
    </p:spTree>
    <p:extLst>
      <p:ext uri="{BB962C8B-B14F-4D97-AF65-F5344CB8AC3E}">
        <p14:creationId xmlns:p14="http://schemas.microsoft.com/office/powerpoint/2010/main" val="223705242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350</Words>
  <Application>Microsoft Office PowerPoint</Application>
  <PresentationFormat>Ευρεία οθόνη</PresentationFormat>
  <Paragraphs>52</Paragraphs>
  <Slides>11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Θέμα του Office</vt:lpstr>
      <vt:lpstr>Τα τρία γένη των ουσιαστικών </vt:lpstr>
      <vt:lpstr>Τι είναι το ουσιαστικό?</vt:lpstr>
      <vt:lpstr>              Τα τρία γένη</vt:lpstr>
      <vt:lpstr>                        Εισαγωγή στα γένη</vt:lpstr>
      <vt:lpstr>                  Αρσενικό Γένος </vt:lpstr>
      <vt:lpstr>                   Θηλυκό Γένος </vt:lpstr>
      <vt:lpstr>                  Ουδέτερο Γένος </vt:lpstr>
      <vt:lpstr>                Πίνακας Ταξινόμησης </vt:lpstr>
      <vt:lpstr>                    Δραστηριότητα  </vt:lpstr>
      <vt:lpstr>                     Mini Quiz</vt:lpstr>
      <vt:lpstr>                 Τι μάθαμε σήμερα …..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Vlassis Frouropoulos</dc:creator>
  <cp:lastModifiedBy>Vlassis Frouropoulos</cp:lastModifiedBy>
  <cp:revision>2</cp:revision>
  <dcterms:created xsi:type="dcterms:W3CDTF">2025-12-02T11:49:44Z</dcterms:created>
  <dcterms:modified xsi:type="dcterms:W3CDTF">2025-12-02T14:00:29Z</dcterms:modified>
</cp:coreProperties>
</file>