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strument Sans Semi Bold" charset="0"/>
      <p:regular r:id="rId13"/>
    </p:embeddedFont>
    <p:embeddedFont>
      <p:font typeface="Instrument Sans Medium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1674" y="-87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A79C6-4FB7-400A-AB8A-639EF7A97520}" type="datetimeFigureOut">
              <a:rPr lang="el-GR" smtClean="0"/>
              <a:t>26/12/2025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A034E-C25A-4ED5-B4A5-55B7603820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300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-10-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-10-5.svg"/><Relationship Id="rId5" Type="http://schemas.openxmlformats.org/officeDocument/2006/relationships/image" Target="../media/image-10-3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-5-6.svg"/><Relationship Id="rId12" Type="http://schemas.openxmlformats.org/officeDocument/2006/relationships/image" Target="../media/image-5-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-5-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-5-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-9-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-9-5.svg"/><Relationship Id="rId5" Type="http://schemas.openxmlformats.org/officeDocument/2006/relationships/image" Target="../media/image-9-3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441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Οι Τρεις Καταστάσεις της Ύλης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790140" y="4052411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Το Νερό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495954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Ένα συναρπαστικό ταξίδι στον κόσμο των σωμάτων και των μεταμορφώσεών τους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7239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Θυμήσου!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3790" y="1763792"/>
            <a:ext cx="3670459" cy="2447925"/>
          </a:xfrm>
          <a:prstGeom prst="roundRect">
            <a:avLst>
              <a:gd name="adj" fmla="val 7923"/>
            </a:avLst>
          </a:prstGeom>
          <a:solidFill>
            <a:srgbClr val="CEE6FD"/>
          </a:solidFill>
          <a:ln/>
        </p:spPr>
      </p:sp>
      <p:sp>
        <p:nvSpPr>
          <p:cNvPr id="5" name="Shape 2"/>
          <p:cNvSpPr/>
          <p:nvPr/>
        </p:nvSpPr>
        <p:spPr>
          <a:xfrm>
            <a:off x="1009174" y="1979176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84C1F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6934" y="2156817"/>
            <a:ext cx="290870" cy="2908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9174" y="284095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Θερμοκρασία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1009174" y="3306723"/>
            <a:ext cx="323969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Η θέρμανση και η ψύξη αλλάζουν την κατάσταση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4679633" y="1763792"/>
            <a:ext cx="3670578" cy="2447925"/>
          </a:xfrm>
          <a:prstGeom prst="roundRect">
            <a:avLst>
              <a:gd name="adj" fmla="val 7923"/>
            </a:avLst>
          </a:prstGeom>
          <a:solidFill>
            <a:srgbClr val="CEE6FD"/>
          </a:solidFill>
          <a:ln/>
        </p:spPr>
      </p:sp>
      <p:sp>
        <p:nvSpPr>
          <p:cNvPr id="10" name="Shape 6"/>
          <p:cNvSpPr/>
          <p:nvPr/>
        </p:nvSpPr>
        <p:spPr>
          <a:xfrm>
            <a:off x="4895017" y="1979176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84C1FA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72777" y="2156817"/>
            <a:ext cx="290870" cy="29087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95017" y="284095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Κύκλος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4895017" y="3306723"/>
            <a:ext cx="3239810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νερό κάνει έναν ατελείωτο κύκλο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793790" y="4427101"/>
            <a:ext cx="7556421" cy="2103120"/>
          </a:xfrm>
          <a:prstGeom prst="roundRect">
            <a:avLst>
              <a:gd name="adj" fmla="val 9221"/>
            </a:avLst>
          </a:prstGeom>
          <a:solidFill>
            <a:srgbClr val="CEE6FD"/>
          </a:solidFill>
          <a:ln/>
        </p:spPr>
      </p:sp>
      <p:sp>
        <p:nvSpPr>
          <p:cNvPr id="15" name="Shape 10"/>
          <p:cNvSpPr/>
          <p:nvPr/>
        </p:nvSpPr>
        <p:spPr>
          <a:xfrm>
            <a:off x="1009174" y="4642485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84C1FA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86934" y="4820126"/>
            <a:ext cx="290870" cy="29087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09174" y="550425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Ουσία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1009174" y="5970032"/>
            <a:ext cx="712565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υλικό παραμένει το ίδιο σε όλες τις καταστάσεις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793790" y="6772632"/>
            <a:ext cx="755642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Η φύση είναι γεμάτη μαγικές μεταμορφώσεις – το νερό είναι το καλύτερο παράδειγμα!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35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Πώς Εμφανίζονται τα Σώματα;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538412"/>
            <a:ext cx="7556421" cy="1175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Γύρω</a:t>
            </a:r>
            <a:r>
              <a:rPr lang="en-US" sz="2400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μας, </a:t>
            </a:r>
            <a:r>
              <a:rPr lang="en-US" sz="2400" dirty="0" err="1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όλ</a:t>
            </a:r>
            <a:r>
              <a:rPr lang="en-US" sz="2400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 τα σώματα που βλέπουμε και αγγίζουμε εμφανίζονται σε τρεις διαφορετικές καταστάσεις: </a:t>
            </a:r>
            <a:r>
              <a:rPr lang="en-US" sz="2400" b="1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στερεά</a:t>
            </a:r>
            <a:r>
              <a:rPr lang="en-US" sz="2400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</a:t>
            </a:r>
            <a:r>
              <a:rPr lang="en-US" sz="2400" b="1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υγρά</a:t>
            </a:r>
            <a:r>
              <a:rPr lang="en-US" sz="2400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και </a:t>
            </a:r>
            <a:r>
              <a:rPr lang="en-US" sz="2400" b="1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αέρια</a:t>
            </a:r>
            <a:r>
              <a:rPr lang="en-US" sz="2400" dirty="0" smtClean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280190" y="3882271"/>
            <a:ext cx="3664744" cy="1669852"/>
          </a:xfrm>
          <a:prstGeom prst="roundRect">
            <a:avLst>
              <a:gd name="adj" fmla="val 12225"/>
            </a:avLst>
          </a:prstGeom>
          <a:solidFill>
            <a:srgbClr val="CEE6FD"/>
          </a:solidFill>
          <a:ln/>
        </p:spPr>
      </p:sp>
      <p:sp>
        <p:nvSpPr>
          <p:cNvPr id="6" name="Text 3"/>
          <p:cNvSpPr/>
          <p:nvPr/>
        </p:nvSpPr>
        <p:spPr>
          <a:xfrm>
            <a:off x="6507004" y="4109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Στερεά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7004" y="4599503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Έχουν σταθερό σχήμα και όγκο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882271"/>
            <a:ext cx="3664863" cy="1669852"/>
          </a:xfrm>
          <a:prstGeom prst="roundRect">
            <a:avLst>
              <a:gd name="adj" fmla="val 12225"/>
            </a:avLst>
          </a:prstGeom>
          <a:solidFill>
            <a:srgbClr val="CEE6FD"/>
          </a:solidFill>
          <a:ln/>
        </p:spPr>
      </p:sp>
      <p:sp>
        <p:nvSpPr>
          <p:cNvPr id="9" name="Text 6"/>
          <p:cNvSpPr/>
          <p:nvPr/>
        </p:nvSpPr>
        <p:spPr>
          <a:xfrm>
            <a:off x="10398562" y="4109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Υγρά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98562" y="4599503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Παίρνουν το σχήμα του δοχείου τους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778937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CEE6FD"/>
          </a:solidFill>
          <a:ln/>
        </p:spPr>
      </p:sp>
      <p:sp>
        <p:nvSpPr>
          <p:cNvPr id="12" name="Text 9"/>
          <p:cNvSpPr/>
          <p:nvPr/>
        </p:nvSpPr>
        <p:spPr>
          <a:xfrm>
            <a:off x="6507004" y="6005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Αέρια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07004" y="649616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Γεμίζουν όλο τον χώρο που έχουν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3662"/>
            <a:ext cx="10409158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Το Νερό: Ένας Μαγικός Μετασχηματιστής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62626"/>
            <a:ext cx="5300901" cy="53009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07173" y="1935599"/>
            <a:ext cx="348365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Το πιο γνώριμο παράδειγμα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6907173" y="2487573"/>
            <a:ext cx="6936938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νερό είναι ένα από τα πιο συναρπαστικά σώματα γιατί μπορούμε να το συναντήσουμε και στις τρεις καταστάσεις στην καθημερινή μας ζωή!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907173" y="3715822"/>
            <a:ext cx="6936938" cy="430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Πάγος στην κατάψυξη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6907173" y="4222075"/>
            <a:ext cx="6936938" cy="430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Νερό στη βρύση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6907173" y="4728329"/>
            <a:ext cx="6936938" cy="430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Ατμός όταν βράζει</a:t>
            </a:r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92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84577"/>
            <a:ext cx="9564410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Τι Αλλάζει την Κατάσταση των Σωμάτων;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90" y="4228624"/>
            <a:ext cx="13042821" cy="408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Η κατάσταση των σωμάτων δεν μένει πάντα η ίδια. 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93790" y="4866323"/>
            <a:ext cx="13042821" cy="408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Αλλάζει όταν τα θερμαίνουμε ή τα ψύχουμε.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504021"/>
            <a:ext cx="6521410" cy="8165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7863" y="652462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Ψύξη</a:t>
            </a:r>
            <a:endParaRPr lang="en-US" sz="3200" dirty="0"/>
          </a:p>
        </p:txBody>
      </p:sp>
      <p:sp>
        <p:nvSpPr>
          <p:cNvPr id="8" name="Text 4"/>
          <p:cNvSpPr/>
          <p:nvPr/>
        </p:nvSpPr>
        <p:spPr>
          <a:xfrm>
            <a:off x="997863" y="6965871"/>
            <a:ext cx="611326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Όταν ψύχουμε ένα σώμα, αλλάζει κατάσταση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5504021"/>
            <a:ext cx="6521410" cy="81653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19273" y="652462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Θέρμανση</a:t>
            </a:r>
            <a:endParaRPr lang="en-US" sz="3200" dirty="0"/>
          </a:p>
        </p:txBody>
      </p:sp>
      <p:sp>
        <p:nvSpPr>
          <p:cNvPr id="11" name="Text 6"/>
          <p:cNvSpPr/>
          <p:nvPr/>
        </p:nvSpPr>
        <p:spPr>
          <a:xfrm>
            <a:off x="7519273" y="6965871"/>
            <a:ext cx="611326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Όταν θερμαίνουμε ένα σώμα, μεταμορφώνεται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77190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 Μαγικός Κύκλος του Νερού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0443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νερό κάνει ένα συναρπαστικό ταξίδι, αλλάζοντας μορφή ξανά και ξανά. Ας το ακολουθήσουμε!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857256" y="335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Χιόνι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842385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Στερεό που πέφτει στη γη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26731" y="3527941"/>
            <a:ext cx="339328" cy="3393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335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Νερό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842385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Λιώνει και κυλάει σε λίμνες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52604" y="3916442"/>
            <a:ext cx="339328" cy="3393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37790" y="58045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Υδρατμοί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937790" y="6294953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Εξατμίζεται και ανεβαίνει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64103" y="6142315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857256" y="58045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Βροχή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793790" y="6294953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Πέφτει πάλι στη γη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722483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838230" y="5753814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6958"/>
            <a:ext cx="67379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Οι Πέντε Μεταμορφώσεις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393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νερό αλλάζει κατάσταση με συγκεκριμένες διεργασίες που έχουν ειδικά ονόματα: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15741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512463"/>
            <a:ext cx="4196358" cy="3048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6867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Τήξη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177189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στερεό γίνεται υγρό (ο πάγος λιώνει)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15741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512463"/>
            <a:ext cx="4196358" cy="3048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36867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Πήξη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5216962" y="4177189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υγρό γίνεται στερεό (το νερό παγώνει)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15741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512463"/>
            <a:ext cx="4196358" cy="3048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36867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Βρασμός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40133" y="4177189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υγρό γίνεται αέριο γρήγορα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529982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93790" y="5654873"/>
            <a:ext cx="6407944" cy="3048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8291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Εξάτμιση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6319599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υγρό γίνεται αέριο αργά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7428548" y="529982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654873"/>
            <a:ext cx="6407944" cy="30480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22" name="Text 20"/>
          <p:cNvSpPr/>
          <p:nvPr/>
        </p:nvSpPr>
        <p:spPr>
          <a:xfrm>
            <a:off x="7428548" y="58291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Υγροποίηση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 21"/>
          <p:cNvSpPr/>
          <p:nvPr/>
        </p:nvSpPr>
        <p:spPr>
          <a:xfrm>
            <a:off x="7428548" y="6319599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αέριο γίνεται υγρό (συμπύκνωση)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56473"/>
            <a:ext cx="59780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Από το Χιόνι στη Λίμνη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Το ταξίδι του χιονιού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113371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Όταν η θερμοκρασία ανεβαίνει, το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χιόνι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(στερεό) αρχίζει να λιώνει.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40615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Η διαδικασία αυτή λέγεται </a:t>
            </a:r>
            <a:r>
              <a:rPr lang="en-US" sz="2800" b="1" dirty="0">
                <a:solidFill>
                  <a:srgbClr val="FF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τήξη</a:t>
            </a:r>
            <a:r>
              <a:rPr lang="en-US" sz="2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856321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Μετατροπή σε νερό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4856321" y="4113371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χιόνι μετατρέπεται σε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νερό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(υγρό) που κυλάει και καταλήγει σε ποτάμια ή λίμνες.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3662"/>
            <a:ext cx="6580823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Από τη Λίμνη στα Σύννεφα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93559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Η εξάτμιση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487573"/>
            <a:ext cx="6936938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Στη λίμνη, το νερό θερμαίνεται από τον ήλιο και σιγά-σιγά εξατμίζεται.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3371017"/>
            <a:ext cx="6936938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Μετατρέπεται σε </a:t>
            </a:r>
            <a:r>
              <a:rPr lang="en-US" sz="16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υδρατμούς</a:t>
            </a: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(αέριο) που ανεβαίνουν ψηλά στον ουρανό.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93790" y="4254460"/>
            <a:ext cx="693693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Οι υδρατμοί είναι αόρατοι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93790" y="4674632"/>
            <a:ext cx="693693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Ανεβαίνουν στην ατμόσφαιρα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93790" y="5094803"/>
            <a:ext cx="693693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Σχηματίζουν σύννεφα</a:t>
            </a:r>
            <a:endParaRPr lang="en-US" sz="16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128" y="1962626"/>
            <a:ext cx="5300901" cy="53009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2134"/>
            <a:ext cx="7032665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Το Μυστικό που Δεν Αλλάζει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1116925" y="2121098"/>
            <a:ext cx="7233285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Ενώ η κατάσταση του νερού αλλάζει, </a:t>
            </a:r>
            <a:r>
              <a:rPr lang="en-US" sz="20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ίδιο το υλικό παραμένει πάντα το ίδιο</a:t>
            </a:r>
            <a:r>
              <a:rPr lang="en-US" sz="20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793790" y="1878687"/>
            <a:ext cx="30480" cy="1174433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3618667"/>
            <a:ext cx="3670459" cy="1595080"/>
          </a:xfrm>
          <a:prstGeom prst="roundRect">
            <a:avLst>
              <a:gd name="adj" fmla="val 9172"/>
            </a:avLst>
          </a:prstGeom>
          <a:solidFill>
            <a:srgbClr val="FFFFFF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3588187"/>
            <a:ext cx="3670459" cy="121920"/>
          </a:xfrm>
          <a:prstGeom prst="roundRect">
            <a:avLst>
              <a:gd name="adj" fmla="val 159070"/>
            </a:avLst>
          </a:prstGeom>
          <a:solidFill>
            <a:srgbClr val="84C1FA"/>
          </a:solidFill>
          <a:ln/>
        </p:spPr>
      </p:sp>
      <p:sp>
        <p:nvSpPr>
          <p:cNvPr id="8" name="Shape 5"/>
          <p:cNvSpPr/>
          <p:nvPr/>
        </p:nvSpPr>
        <p:spPr>
          <a:xfrm>
            <a:off x="2305824" y="3295531"/>
            <a:ext cx="646390" cy="646390"/>
          </a:xfrm>
          <a:prstGeom prst="roundRect">
            <a:avLst>
              <a:gd name="adj" fmla="val 141463"/>
            </a:avLst>
          </a:prstGeom>
          <a:solidFill>
            <a:srgbClr val="84C1FA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99777" y="3489365"/>
            <a:ext cx="258485" cy="25848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39654" y="4157305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Πάγος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1039654" y="4623078"/>
            <a:ext cx="317873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Στερεό νερό – παραμένει νερό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4679633" y="3618667"/>
            <a:ext cx="3670578" cy="1595080"/>
          </a:xfrm>
          <a:prstGeom prst="roundRect">
            <a:avLst>
              <a:gd name="adj" fmla="val 9172"/>
            </a:avLst>
          </a:prstGeom>
          <a:solidFill>
            <a:srgbClr val="FFFFFF"/>
          </a:solidFill>
          <a:ln/>
        </p:spPr>
      </p:sp>
      <p:sp>
        <p:nvSpPr>
          <p:cNvPr id="13" name="Shape 9"/>
          <p:cNvSpPr/>
          <p:nvPr/>
        </p:nvSpPr>
        <p:spPr>
          <a:xfrm>
            <a:off x="4679633" y="3588187"/>
            <a:ext cx="3670578" cy="121920"/>
          </a:xfrm>
          <a:prstGeom prst="roundRect">
            <a:avLst>
              <a:gd name="adj" fmla="val 159070"/>
            </a:avLst>
          </a:prstGeom>
          <a:solidFill>
            <a:srgbClr val="84C1FA"/>
          </a:solidFill>
          <a:ln/>
        </p:spPr>
      </p:sp>
      <p:sp>
        <p:nvSpPr>
          <p:cNvPr id="14" name="Shape 10"/>
          <p:cNvSpPr/>
          <p:nvPr/>
        </p:nvSpPr>
        <p:spPr>
          <a:xfrm>
            <a:off x="6191667" y="3295531"/>
            <a:ext cx="646390" cy="646390"/>
          </a:xfrm>
          <a:prstGeom prst="roundRect">
            <a:avLst>
              <a:gd name="adj" fmla="val 141463"/>
            </a:avLst>
          </a:prstGeom>
          <a:solidFill>
            <a:srgbClr val="84C1FA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85620" y="3489365"/>
            <a:ext cx="258485" cy="25848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4925497" y="4157305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Νερό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4925497" y="4623078"/>
            <a:ext cx="3178850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Υγρό νερό – παραμένει νερό</a:t>
            </a:r>
            <a:endParaRPr lang="en-US" sz="1650" dirty="0"/>
          </a:p>
        </p:txBody>
      </p:sp>
      <p:sp>
        <p:nvSpPr>
          <p:cNvPr id="18" name="Shape 13"/>
          <p:cNvSpPr/>
          <p:nvPr/>
        </p:nvSpPr>
        <p:spPr>
          <a:xfrm>
            <a:off x="793790" y="5752267"/>
            <a:ext cx="7556421" cy="1595080"/>
          </a:xfrm>
          <a:prstGeom prst="roundRect">
            <a:avLst>
              <a:gd name="adj" fmla="val 9172"/>
            </a:avLst>
          </a:prstGeom>
          <a:solidFill>
            <a:srgbClr val="FFFFFF"/>
          </a:solidFill>
          <a:ln/>
        </p:spPr>
      </p:sp>
      <p:sp>
        <p:nvSpPr>
          <p:cNvPr id="19" name="Shape 14"/>
          <p:cNvSpPr/>
          <p:nvPr/>
        </p:nvSpPr>
        <p:spPr>
          <a:xfrm>
            <a:off x="793790" y="5721787"/>
            <a:ext cx="7556421" cy="121920"/>
          </a:xfrm>
          <a:prstGeom prst="roundRect">
            <a:avLst>
              <a:gd name="adj" fmla="val 159070"/>
            </a:avLst>
          </a:prstGeom>
          <a:solidFill>
            <a:srgbClr val="84C1FA"/>
          </a:solidFill>
          <a:ln/>
        </p:spPr>
      </p:sp>
      <p:sp>
        <p:nvSpPr>
          <p:cNvPr id="20" name="Shape 15"/>
          <p:cNvSpPr/>
          <p:nvPr/>
        </p:nvSpPr>
        <p:spPr>
          <a:xfrm>
            <a:off x="4248805" y="5429131"/>
            <a:ext cx="646390" cy="646390"/>
          </a:xfrm>
          <a:prstGeom prst="roundRect">
            <a:avLst>
              <a:gd name="adj" fmla="val 141463"/>
            </a:avLst>
          </a:prstGeom>
          <a:solidFill>
            <a:srgbClr val="84C1FA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42758" y="5622965"/>
            <a:ext cx="258485" cy="258485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39654" y="6290905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Ατμός</a:t>
            </a:r>
            <a:endParaRPr lang="en-US" sz="2100" dirty="0"/>
          </a:p>
        </p:txBody>
      </p:sp>
      <p:sp>
        <p:nvSpPr>
          <p:cNvPr id="23" name="Text 17"/>
          <p:cNvSpPr/>
          <p:nvPr/>
        </p:nvSpPr>
        <p:spPr>
          <a:xfrm>
            <a:off x="1039654" y="6756678"/>
            <a:ext cx="706469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Αέριο νερό – παραμένει νερό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431</Words>
  <Application>Microsoft Office PowerPoint</Application>
  <PresentationFormat>Προσαρμογή</PresentationFormat>
  <Paragraphs>90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6" baseType="lpstr">
      <vt:lpstr>Arial</vt:lpstr>
      <vt:lpstr>Instrument Sans Light</vt:lpstr>
      <vt:lpstr>Instrument Sans Semi Bold</vt:lpstr>
      <vt:lpstr>Instrument Sans Medium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/>
  <dc:creator/>
  <cp:lastModifiedBy>vivi_theodora</cp:lastModifiedBy>
  <cp:revision>5</cp:revision>
  <dcterms:created xsi:type="dcterms:W3CDTF">2025-12-23T19:35:49Z</dcterms:created>
  <dcterms:modified xsi:type="dcterms:W3CDTF">2025-12-25T23:57:23Z</dcterms:modified>
</cp:coreProperties>
</file>