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Φωτεινό στυλ 3 - Έμφαση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jpg"/><Relationship Id="rId4" Type="http://schemas.openxmlformats.org/officeDocument/2006/relationships/image" Target="../media/image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image" Target="../media/image2.jp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11E80-9E83-42AC-AA76-5AD51B7E4C4C}" type="doc">
      <dgm:prSet loTypeId="urn:microsoft.com/office/officeart/2005/8/layout/cycle6" loCatId="relationship" qsTypeId="urn:microsoft.com/office/officeart/2005/8/quickstyle/simple3" qsCatId="simple" csTypeId="urn:microsoft.com/office/officeart/2005/8/colors/accent1_3" csCatId="accent1" phldr="1"/>
      <dgm:spPr/>
      <dgm:t>
        <a:bodyPr/>
        <a:lstStyle/>
        <a:p>
          <a:endParaRPr lang="el-GR"/>
        </a:p>
      </dgm:t>
    </dgm:pt>
    <dgm:pt modelId="{7550A63F-8346-469D-81C0-A8560796C789}">
      <dgm:prSet phldrT="[Κείμενο]" custT="1"/>
      <dgm:spPr/>
      <dgm:t>
        <a:bodyPr/>
        <a:lstStyle/>
        <a:p>
          <a:r>
            <a:rPr lang="el-GR" sz="1400" dirty="0">
              <a:latin typeface="Constantia" panose="02030602050306030303" pitchFamily="18" charset="0"/>
            </a:rPr>
            <a:t>490 π.Χ.: Μάχη του Μαραθώνα.</a:t>
          </a:r>
        </a:p>
      </dgm:t>
    </dgm:pt>
    <dgm:pt modelId="{CAC51690-F44D-4AD0-A918-EE0BFEEBD18E}" type="parTrans" cxnId="{A7DA4774-B387-4792-86F1-7D8578D18CE6}">
      <dgm:prSet/>
      <dgm:spPr/>
      <dgm:t>
        <a:bodyPr/>
        <a:lstStyle/>
        <a:p>
          <a:endParaRPr lang="el-GR"/>
        </a:p>
      </dgm:t>
    </dgm:pt>
    <dgm:pt modelId="{DD388E7D-BE9C-4D37-BFDB-C6157373B281}" type="sibTrans" cxnId="{A7DA4774-B387-4792-86F1-7D8578D18CE6}">
      <dgm:prSet/>
      <dgm:spPr/>
      <dgm:t>
        <a:bodyPr/>
        <a:lstStyle/>
        <a:p>
          <a:endParaRPr lang="el-GR"/>
        </a:p>
      </dgm:t>
    </dgm:pt>
    <dgm:pt modelId="{93B7AC5D-927D-49A9-94DF-E2588FB22611}">
      <dgm:prSet custT="1"/>
      <dgm:spPr/>
      <dgm:t>
        <a:bodyPr/>
        <a:lstStyle/>
        <a:p>
          <a:r>
            <a:rPr lang="el-GR" sz="1400" dirty="0">
              <a:latin typeface="Constantia" panose="02030602050306030303" pitchFamily="18" charset="0"/>
            </a:rPr>
            <a:t>480–479 π.Χ.: Θερμοπύλες, Σαλαμίνα, Πλαταιές.</a:t>
          </a:r>
        </a:p>
      </dgm:t>
    </dgm:pt>
    <dgm:pt modelId="{BE1BD18D-6D14-4CDD-9ACF-C991ED72CC2F}" type="parTrans" cxnId="{810B5705-8DEE-4AA3-B768-EA52B01FA820}">
      <dgm:prSet/>
      <dgm:spPr/>
      <dgm:t>
        <a:bodyPr/>
        <a:lstStyle/>
        <a:p>
          <a:endParaRPr lang="el-GR"/>
        </a:p>
      </dgm:t>
    </dgm:pt>
    <dgm:pt modelId="{E654EE01-CE58-4A12-94A1-BDBE82970454}" type="sibTrans" cxnId="{810B5705-8DEE-4AA3-B768-EA52B01FA820}">
      <dgm:prSet/>
      <dgm:spPr/>
      <dgm:t>
        <a:bodyPr/>
        <a:lstStyle/>
        <a:p>
          <a:endParaRPr lang="el-GR"/>
        </a:p>
      </dgm:t>
    </dgm:pt>
    <dgm:pt modelId="{F1907BF8-8807-4C95-9DAB-CE68EA705DB1}">
      <dgm:prSet custT="1"/>
      <dgm:spPr/>
      <dgm:t>
        <a:bodyPr/>
        <a:lstStyle/>
        <a:p>
          <a:r>
            <a:rPr lang="el-GR" sz="1400" dirty="0">
              <a:latin typeface="Constantia" panose="02030602050306030303" pitchFamily="18" charset="0"/>
            </a:rPr>
            <a:t>5ος αιώνας π.Χ.: Αθηναϊκή ηγεμονία, Χρυσός Αιώνας του Περικλή.</a:t>
          </a:r>
        </a:p>
      </dgm:t>
    </dgm:pt>
    <dgm:pt modelId="{A932182A-C940-4AAD-B69F-84B2FCD938C7}" type="parTrans" cxnId="{A397795A-D402-40A8-90D1-B39D3E05D7E8}">
      <dgm:prSet/>
      <dgm:spPr/>
      <dgm:t>
        <a:bodyPr/>
        <a:lstStyle/>
        <a:p>
          <a:endParaRPr lang="el-GR"/>
        </a:p>
      </dgm:t>
    </dgm:pt>
    <dgm:pt modelId="{95020F27-7BB0-4383-9F9B-82C00DD299E6}" type="sibTrans" cxnId="{A397795A-D402-40A8-90D1-B39D3E05D7E8}">
      <dgm:prSet/>
      <dgm:spPr/>
      <dgm:t>
        <a:bodyPr/>
        <a:lstStyle/>
        <a:p>
          <a:endParaRPr lang="el-GR"/>
        </a:p>
      </dgm:t>
    </dgm:pt>
    <dgm:pt modelId="{E2E05A31-2C5F-4A64-B03C-D7BF58F575EC}">
      <dgm:prSet custT="1"/>
      <dgm:spPr/>
      <dgm:t>
        <a:bodyPr/>
        <a:lstStyle/>
        <a:p>
          <a:r>
            <a:rPr lang="el-GR" sz="1400" dirty="0">
              <a:latin typeface="Constantia" panose="02030602050306030303" pitchFamily="18" charset="0"/>
            </a:rPr>
            <a:t>431–404 π.Χ.: Πελοποννησιακός Πόλεμος.</a:t>
          </a:r>
        </a:p>
      </dgm:t>
    </dgm:pt>
    <dgm:pt modelId="{0BF06267-F851-4241-9807-09AE6E24AF22}" type="parTrans" cxnId="{6E7F45EC-D285-47A5-90DC-ABF71D473E05}">
      <dgm:prSet/>
      <dgm:spPr/>
      <dgm:t>
        <a:bodyPr/>
        <a:lstStyle/>
        <a:p>
          <a:endParaRPr lang="el-GR"/>
        </a:p>
      </dgm:t>
    </dgm:pt>
    <dgm:pt modelId="{FCCB9CC6-107C-4BB6-95D7-008DDC5FEA1D}" type="sibTrans" cxnId="{6E7F45EC-D285-47A5-90DC-ABF71D473E05}">
      <dgm:prSet/>
      <dgm:spPr/>
      <dgm:t>
        <a:bodyPr/>
        <a:lstStyle/>
        <a:p>
          <a:endParaRPr lang="el-GR"/>
        </a:p>
      </dgm:t>
    </dgm:pt>
    <dgm:pt modelId="{69349126-8A47-47F8-8142-AAEDB917C5A1}">
      <dgm:prSet custT="1"/>
      <dgm:spPr/>
      <dgm:t>
        <a:bodyPr/>
        <a:lstStyle/>
        <a:p>
          <a:r>
            <a:rPr lang="el-GR" sz="1400" dirty="0">
              <a:latin typeface="Constantia" panose="02030602050306030303" pitchFamily="18" charset="0"/>
            </a:rPr>
            <a:t>4ος αιώνας π.Χ.: Άνοδος Μακεδονίας, Φίλιππος Β΄ και Αλέξανδρος.</a:t>
          </a:r>
        </a:p>
      </dgm:t>
    </dgm:pt>
    <dgm:pt modelId="{3433E787-B91D-4D5F-82E8-667BF41241DB}" type="parTrans" cxnId="{F27D93C2-440B-489C-ADF1-56F190B40857}">
      <dgm:prSet/>
      <dgm:spPr/>
      <dgm:t>
        <a:bodyPr/>
        <a:lstStyle/>
        <a:p>
          <a:endParaRPr lang="el-GR"/>
        </a:p>
      </dgm:t>
    </dgm:pt>
    <dgm:pt modelId="{B8A42A76-85A2-4EAC-93B5-D883EF405469}" type="sibTrans" cxnId="{F27D93C2-440B-489C-ADF1-56F190B40857}">
      <dgm:prSet/>
      <dgm:spPr/>
      <dgm:t>
        <a:bodyPr/>
        <a:lstStyle/>
        <a:p>
          <a:endParaRPr lang="el-GR"/>
        </a:p>
      </dgm:t>
    </dgm:pt>
    <dgm:pt modelId="{3CD9576B-25B7-4B2E-8EB1-1D6420AA113B}" type="pres">
      <dgm:prSet presAssocID="{47711E80-9E83-42AC-AA76-5AD51B7E4C4C}" presName="cycle" presStyleCnt="0">
        <dgm:presLayoutVars>
          <dgm:dir/>
          <dgm:resizeHandles val="exact"/>
        </dgm:presLayoutVars>
      </dgm:prSet>
      <dgm:spPr/>
    </dgm:pt>
    <dgm:pt modelId="{FDB990E1-2F90-47F0-B20C-532156F02ACD}" type="pres">
      <dgm:prSet presAssocID="{7550A63F-8346-469D-81C0-A8560796C789}" presName="node" presStyleLbl="node1" presStyleIdx="0" presStyleCnt="5" custRadScaleRad="93545" custRadScaleInc="12539">
        <dgm:presLayoutVars>
          <dgm:bulletEnabled val="1"/>
        </dgm:presLayoutVars>
      </dgm:prSet>
      <dgm:spPr/>
    </dgm:pt>
    <dgm:pt modelId="{1552E7EC-FABE-41AD-86C8-0A747439F8A1}" type="pres">
      <dgm:prSet presAssocID="{7550A63F-8346-469D-81C0-A8560796C789}" presName="spNode" presStyleCnt="0"/>
      <dgm:spPr/>
    </dgm:pt>
    <dgm:pt modelId="{659F82D9-E1F4-4FBF-8F86-09D0F36B00DF}" type="pres">
      <dgm:prSet presAssocID="{DD388E7D-BE9C-4D37-BFDB-C6157373B281}" presName="sibTrans" presStyleLbl="sibTrans1D1" presStyleIdx="0" presStyleCnt="5"/>
      <dgm:spPr/>
    </dgm:pt>
    <dgm:pt modelId="{ACAC9F19-26EF-426C-948A-3F3B707F4BCE}" type="pres">
      <dgm:prSet presAssocID="{93B7AC5D-927D-49A9-94DF-E2588FB22611}" presName="node" presStyleLbl="node1" presStyleIdx="1" presStyleCnt="5" custRadScaleRad="98145" custRadScaleInc="32924">
        <dgm:presLayoutVars>
          <dgm:bulletEnabled val="1"/>
        </dgm:presLayoutVars>
      </dgm:prSet>
      <dgm:spPr/>
    </dgm:pt>
    <dgm:pt modelId="{87D378FF-699A-4CDB-BD9C-F51EBF68381E}" type="pres">
      <dgm:prSet presAssocID="{93B7AC5D-927D-49A9-94DF-E2588FB22611}" presName="spNode" presStyleCnt="0"/>
      <dgm:spPr/>
    </dgm:pt>
    <dgm:pt modelId="{EFB35217-047F-4C6D-97FF-0D9050C30A89}" type="pres">
      <dgm:prSet presAssocID="{E654EE01-CE58-4A12-94A1-BDBE82970454}" presName="sibTrans" presStyleLbl="sibTrans1D1" presStyleIdx="1" presStyleCnt="5"/>
      <dgm:spPr/>
    </dgm:pt>
    <dgm:pt modelId="{251C8E01-F7B6-4306-BF89-CA3538C89E79}" type="pres">
      <dgm:prSet presAssocID="{F1907BF8-8807-4C95-9DAB-CE68EA705DB1}" presName="node" presStyleLbl="node1" presStyleIdx="2" presStyleCnt="5" custScaleX="111571" custScaleY="92211" custRadScaleRad="99772" custRadScaleInc="-45782">
        <dgm:presLayoutVars>
          <dgm:bulletEnabled val="1"/>
        </dgm:presLayoutVars>
      </dgm:prSet>
      <dgm:spPr/>
    </dgm:pt>
    <dgm:pt modelId="{5D1D967C-D46E-4A9D-8B00-D47D89633DC7}" type="pres">
      <dgm:prSet presAssocID="{F1907BF8-8807-4C95-9DAB-CE68EA705DB1}" presName="spNode" presStyleCnt="0"/>
      <dgm:spPr/>
    </dgm:pt>
    <dgm:pt modelId="{5F6C1AE7-77CB-4871-897F-2AE19AA50C8B}" type="pres">
      <dgm:prSet presAssocID="{95020F27-7BB0-4383-9F9B-82C00DD299E6}" presName="sibTrans" presStyleLbl="sibTrans1D1" presStyleIdx="2" presStyleCnt="5"/>
      <dgm:spPr/>
    </dgm:pt>
    <dgm:pt modelId="{73E43A4E-A68F-4484-949A-F2F062FF8C6B}" type="pres">
      <dgm:prSet presAssocID="{E2E05A31-2C5F-4A64-B03C-D7BF58F575EC}" presName="node" presStyleLbl="node1" presStyleIdx="3" presStyleCnt="5" custRadScaleRad="97036" custRadScaleInc="51240">
        <dgm:presLayoutVars>
          <dgm:bulletEnabled val="1"/>
        </dgm:presLayoutVars>
      </dgm:prSet>
      <dgm:spPr/>
    </dgm:pt>
    <dgm:pt modelId="{E5F70CA5-3CB3-45C8-BD22-9868D630670C}" type="pres">
      <dgm:prSet presAssocID="{E2E05A31-2C5F-4A64-B03C-D7BF58F575EC}" presName="spNode" presStyleCnt="0"/>
      <dgm:spPr/>
    </dgm:pt>
    <dgm:pt modelId="{5983EAAF-710C-4092-93AB-02D42792EE65}" type="pres">
      <dgm:prSet presAssocID="{FCCB9CC6-107C-4BB6-95D7-008DDC5FEA1D}" presName="sibTrans" presStyleLbl="sibTrans1D1" presStyleIdx="3" presStyleCnt="5"/>
      <dgm:spPr/>
    </dgm:pt>
    <dgm:pt modelId="{A946EF96-2BDA-4688-B261-5D9C7F0C6AE8}" type="pres">
      <dgm:prSet presAssocID="{69349126-8A47-47F8-8142-AAEDB917C5A1}" presName="node" presStyleLbl="node1" presStyleIdx="4" presStyleCnt="5" custScaleX="109508" custScaleY="112803" custRadScaleRad="95333" custRadScaleInc="-3217">
        <dgm:presLayoutVars>
          <dgm:bulletEnabled val="1"/>
        </dgm:presLayoutVars>
      </dgm:prSet>
      <dgm:spPr/>
    </dgm:pt>
    <dgm:pt modelId="{DF98C477-50E1-4DFD-A321-26EAFAEEE1C3}" type="pres">
      <dgm:prSet presAssocID="{69349126-8A47-47F8-8142-AAEDB917C5A1}" presName="spNode" presStyleCnt="0"/>
      <dgm:spPr/>
    </dgm:pt>
    <dgm:pt modelId="{61EA3136-0736-4B30-A9F1-036509F65267}" type="pres">
      <dgm:prSet presAssocID="{B8A42A76-85A2-4EAC-93B5-D883EF405469}" presName="sibTrans" presStyleLbl="sibTrans1D1" presStyleIdx="4" presStyleCnt="5"/>
      <dgm:spPr/>
    </dgm:pt>
  </dgm:ptLst>
  <dgm:cxnLst>
    <dgm:cxn modelId="{810B5705-8DEE-4AA3-B768-EA52B01FA820}" srcId="{47711E80-9E83-42AC-AA76-5AD51B7E4C4C}" destId="{93B7AC5D-927D-49A9-94DF-E2588FB22611}" srcOrd="1" destOrd="0" parTransId="{BE1BD18D-6D14-4CDD-9ACF-C991ED72CC2F}" sibTransId="{E654EE01-CE58-4A12-94A1-BDBE82970454}"/>
    <dgm:cxn modelId="{F6211618-DEFC-490C-B6D1-CD1684C40056}" type="presOf" srcId="{7550A63F-8346-469D-81C0-A8560796C789}" destId="{FDB990E1-2F90-47F0-B20C-532156F02ACD}" srcOrd="0" destOrd="0" presId="urn:microsoft.com/office/officeart/2005/8/layout/cycle6"/>
    <dgm:cxn modelId="{C99B2332-AABB-4304-8A08-69E8F945E119}" type="presOf" srcId="{FCCB9CC6-107C-4BB6-95D7-008DDC5FEA1D}" destId="{5983EAAF-710C-4092-93AB-02D42792EE65}" srcOrd="0" destOrd="0" presId="urn:microsoft.com/office/officeart/2005/8/layout/cycle6"/>
    <dgm:cxn modelId="{65EB5C47-812D-41F2-8850-428FE82131D4}" type="presOf" srcId="{93B7AC5D-927D-49A9-94DF-E2588FB22611}" destId="{ACAC9F19-26EF-426C-948A-3F3B707F4BCE}" srcOrd="0" destOrd="0" presId="urn:microsoft.com/office/officeart/2005/8/layout/cycle6"/>
    <dgm:cxn modelId="{44DDB86F-6AB5-4A7C-9238-049ED4A83C86}" type="presOf" srcId="{DD388E7D-BE9C-4D37-BFDB-C6157373B281}" destId="{659F82D9-E1F4-4FBF-8F86-09D0F36B00DF}" srcOrd="0" destOrd="0" presId="urn:microsoft.com/office/officeart/2005/8/layout/cycle6"/>
    <dgm:cxn modelId="{51492970-FDF8-49E8-8D57-F2085A193DB8}" type="presOf" srcId="{47711E80-9E83-42AC-AA76-5AD51B7E4C4C}" destId="{3CD9576B-25B7-4B2E-8EB1-1D6420AA113B}" srcOrd="0" destOrd="0" presId="urn:microsoft.com/office/officeart/2005/8/layout/cycle6"/>
    <dgm:cxn modelId="{6F052052-D71B-42D5-B1CF-0515D614B56A}" type="presOf" srcId="{E2E05A31-2C5F-4A64-B03C-D7BF58F575EC}" destId="{73E43A4E-A68F-4484-949A-F2F062FF8C6B}" srcOrd="0" destOrd="0" presId="urn:microsoft.com/office/officeart/2005/8/layout/cycle6"/>
    <dgm:cxn modelId="{A7DA4774-B387-4792-86F1-7D8578D18CE6}" srcId="{47711E80-9E83-42AC-AA76-5AD51B7E4C4C}" destId="{7550A63F-8346-469D-81C0-A8560796C789}" srcOrd="0" destOrd="0" parTransId="{CAC51690-F44D-4AD0-A918-EE0BFEEBD18E}" sibTransId="{DD388E7D-BE9C-4D37-BFDB-C6157373B281}"/>
    <dgm:cxn modelId="{E29E7F74-4CFD-4C54-999F-9DE4149A1C33}" type="presOf" srcId="{69349126-8A47-47F8-8142-AAEDB917C5A1}" destId="{A946EF96-2BDA-4688-B261-5D9C7F0C6AE8}" srcOrd="0" destOrd="0" presId="urn:microsoft.com/office/officeart/2005/8/layout/cycle6"/>
    <dgm:cxn modelId="{DA40C177-06DB-4BCA-912B-288553CBFA9D}" type="presOf" srcId="{95020F27-7BB0-4383-9F9B-82C00DD299E6}" destId="{5F6C1AE7-77CB-4871-897F-2AE19AA50C8B}" srcOrd="0" destOrd="0" presId="urn:microsoft.com/office/officeart/2005/8/layout/cycle6"/>
    <dgm:cxn modelId="{A397795A-D402-40A8-90D1-B39D3E05D7E8}" srcId="{47711E80-9E83-42AC-AA76-5AD51B7E4C4C}" destId="{F1907BF8-8807-4C95-9DAB-CE68EA705DB1}" srcOrd="2" destOrd="0" parTransId="{A932182A-C940-4AAD-B69F-84B2FCD938C7}" sibTransId="{95020F27-7BB0-4383-9F9B-82C00DD299E6}"/>
    <dgm:cxn modelId="{DE51E1AE-1F48-4222-8253-16297557F2A0}" type="presOf" srcId="{E654EE01-CE58-4A12-94A1-BDBE82970454}" destId="{EFB35217-047F-4C6D-97FF-0D9050C30A89}" srcOrd="0" destOrd="0" presId="urn:microsoft.com/office/officeart/2005/8/layout/cycle6"/>
    <dgm:cxn modelId="{0AB9C4B7-981D-4848-B9E4-3DEA2F693CD9}" type="presOf" srcId="{F1907BF8-8807-4C95-9DAB-CE68EA705DB1}" destId="{251C8E01-F7B6-4306-BF89-CA3538C89E79}" srcOrd="0" destOrd="0" presId="urn:microsoft.com/office/officeart/2005/8/layout/cycle6"/>
    <dgm:cxn modelId="{F27D93C2-440B-489C-ADF1-56F190B40857}" srcId="{47711E80-9E83-42AC-AA76-5AD51B7E4C4C}" destId="{69349126-8A47-47F8-8142-AAEDB917C5A1}" srcOrd="4" destOrd="0" parTransId="{3433E787-B91D-4D5F-82E8-667BF41241DB}" sibTransId="{B8A42A76-85A2-4EAC-93B5-D883EF405469}"/>
    <dgm:cxn modelId="{6E7F45EC-D285-47A5-90DC-ABF71D473E05}" srcId="{47711E80-9E83-42AC-AA76-5AD51B7E4C4C}" destId="{E2E05A31-2C5F-4A64-B03C-D7BF58F575EC}" srcOrd="3" destOrd="0" parTransId="{0BF06267-F851-4241-9807-09AE6E24AF22}" sibTransId="{FCCB9CC6-107C-4BB6-95D7-008DDC5FEA1D}"/>
    <dgm:cxn modelId="{B9C5A6F9-21EF-4775-9813-406B74E3F30F}" type="presOf" srcId="{B8A42A76-85A2-4EAC-93B5-D883EF405469}" destId="{61EA3136-0736-4B30-A9F1-036509F65267}" srcOrd="0" destOrd="0" presId="urn:microsoft.com/office/officeart/2005/8/layout/cycle6"/>
    <dgm:cxn modelId="{A0D2A2F4-4FD3-4848-A77B-9A27088B43A5}" type="presParOf" srcId="{3CD9576B-25B7-4B2E-8EB1-1D6420AA113B}" destId="{FDB990E1-2F90-47F0-B20C-532156F02ACD}" srcOrd="0" destOrd="0" presId="urn:microsoft.com/office/officeart/2005/8/layout/cycle6"/>
    <dgm:cxn modelId="{C8568D88-300E-46BC-A708-B9C1867DAE09}" type="presParOf" srcId="{3CD9576B-25B7-4B2E-8EB1-1D6420AA113B}" destId="{1552E7EC-FABE-41AD-86C8-0A747439F8A1}" srcOrd="1" destOrd="0" presId="urn:microsoft.com/office/officeart/2005/8/layout/cycle6"/>
    <dgm:cxn modelId="{6FDFC17C-093E-4391-B7B9-2DB12869163A}" type="presParOf" srcId="{3CD9576B-25B7-4B2E-8EB1-1D6420AA113B}" destId="{659F82D9-E1F4-4FBF-8F86-09D0F36B00DF}" srcOrd="2" destOrd="0" presId="urn:microsoft.com/office/officeart/2005/8/layout/cycle6"/>
    <dgm:cxn modelId="{ECD0DFCD-6406-4728-AAB6-AB13AF35481A}" type="presParOf" srcId="{3CD9576B-25B7-4B2E-8EB1-1D6420AA113B}" destId="{ACAC9F19-26EF-426C-948A-3F3B707F4BCE}" srcOrd="3" destOrd="0" presId="urn:microsoft.com/office/officeart/2005/8/layout/cycle6"/>
    <dgm:cxn modelId="{AF0897B1-7629-4225-8B62-0B457E4CAC12}" type="presParOf" srcId="{3CD9576B-25B7-4B2E-8EB1-1D6420AA113B}" destId="{87D378FF-699A-4CDB-BD9C-F51EBF68381E}" srcOrd="4" destOrd="0" presId="urn:microsoft.com/office/officeart/2005/8/layout/cycle6"/>
    <dgm:cxn modelId="{F9A79A93-46D8-45E7-99AB-2122F812E6F5}" type="presParOf" srcId="{3CD9576B-25B7-4B2E-8EB1-1D6420AA113B}" destId="{EFB35217-047F-4C6D-97FF-0D9050C30A89}" srcOrd="5" destOrd="0" presId="urn:microsoft.com/office/officeart/2005/8/layout/cycle6"/>
    <dgm:cxn modelId="{D685368E-E233-494B-83C0-9D2250F64311}" type="presParOf" srcId="{3CD9576B-25B7-4B2E-8EB1-1D6420AA113B}" destId="{251C8E01-F7B6-4306-BF89-CA3538C89E79}" srcOrd="6" destOrd="0" presId="urn:microsoft.com/office/officeart/2005/8/layout/cycle6"/>
    <dgm:cxn modelId="{5866AF0F-2B23-4B57-B4B0-F364B5B6CD6B}" type="presParOf" srcId="{3CD9576B-25B7-4B2E-8EB1-1D6420AA113B}" destId="{5D1D967C-D46E-4A9D-8B00-D47D89633DC7}" srcOrd="7" destOrd="0" presId="urn:microsoft.com/office/officeart/2005/8/layout/cycle6"/>
    <dgm:cxn modelId="{5483BBF1-C499-4CA9-90BE-8ACE7E16C89D}" type="presParOf" srcId="{3CD9576B-25B7-4B2E-8EB1-1D6420AA113B}" destId="{5F6C1AE7-77CB-4871-897F-2AE19AA50C8B}" srcOrd="8" destOrd="0" presId="urn:microsoft.com/office/officeart/2005/8/layout/cycle6"/>
    <dgm:cxn modelId="{0546CB7D-1CC1-4567-A48B-CE526D505F42}" type="presParOf" srcId="{3CD9576B-25B7-4B2E-8EB1-1D6420AA113B}" destId="{73E43A4E-A68F-4484-949A-F2F062FF8C6B}" srcOrd="9" destOrd="0" presId="urn:microsoft.com/office/officeart/2005/8/layout/cycle6"/>
    <dgm:cxn modelId="{22ABE246-FEC3-481B-993F-908F406A531C}" type="presParOf" srcId="{3CD9576B-25B7-4B2E-8EB1-1D6420AA113B}" destId="{E5F70CA5-3CB3-45C8-BD22-9868D630670C}" srcOrd="10" destOrd="0" presId="urn:microsoft.com/office/officeart/2005/8/layout/cycle6"/>
    <dgm:cxn modelId="{7D57BA35-4319-45EA-8FD4-EE7CF5DC92BC}" type="presParOf" srcId="{3CD9576B-25B7-4B2E-8EB1-1D6420AA113B}" destId="{5983EAAF-710C-4092-93AB-02D42792EE65}" srcOrd="11" destOrd="0" presId="urn:microsoft.com/office/officeart/2005/8/layout/cycle6"/>
    <dgm:cxn modelId="{9A33BC4A-8560-4597-9279-13416F9FA7B7}" type="presParOf" srcId="{3CD9576B-25B7-4B2E-8EB1-1D6420AA113B}" destId="{A946EF96-2BDA-4688-B261-5D9C7F0C6AE8}" srcOrd="12" destOrd="0" presId="urn:microsoft.com/office/officeart/2005/8/layout/cycle6"/>
    <dgm:cxn modelId="{34D27401-D60E-427A-B3F3-EDA2640533A3}" type="presParOf" srcId="{3CD9576B-25B7-4B2E-8EB1-1D6420AA113B}" destId="{DF98C477-50E1-4DFD-A321-26EAFAEEE1C3}" srcOrd="13" destOrd="0" presId="urn:microsoft.com/office/officeart/2005/8/layout/cycle6"/>
    <dgm:cxn modelId="{5B38B72C-551E-498C-B3BF-78F3A0B80C25}" type="presParOf" srcId="{3CD9576B-25B7-4B2E-8EB1-1D6420AA113B}" destId="{61EA3136-0736-4B30-A9F1-036509F6526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EBE9AB-177C-4167-A502-5318B1340A3A}" type="doc">
      <dgm:prSet loTypeId="urn:microsoft.com/office/officeart/2005/8/layout/venn3" loCatId="relationship" qsTypeId="urn:microsoft.com/office/officeart/2005/8/quickstyle/simple1" qsCatId="simple" csTypeId="urn:microsoft.com/office/officeart/2005/8/colors/accent4_4" csCatId="accent4" phldr="1"/>
      <dgm:spPr/>
      <dgm:t>
        <a:bodyPr/>
        <a:lstStyle/>
        <a:p>
          <a:endParaRPr lang="el-GR"/>
        </a:p>
      </dgm:t>
    </dgm:pt>
    <dgm:pt modelId="{0864F60A-8BAD-46A2-B605-BD5A32163812}">
      <dgm:prSet phldrT="[Κείμενο]" custT="1"/>
      <dgm:spPr/>
      <dgm:t>
        <a:bodyPr/>
        <a:lstStyle/>
        <a:p>
          <a:r>
            <a:rPr lang="el-GR" sz="2000" dirty="0">
              <a:latin typeface="Constantia" panose="02030602050306030303" pitchFamily="18" charset="0"/>
            </a:rPr>
            <a:t>Αθήνα: Ανάπτυξη της δημοκρατίας, με κορύφωση επί Περικλή.</a:t>
          </a:r>
        </a:p>
      </dgm:t>
    </dgm:pt>
    <dgm:pt modelId="{05CB2666-19E8-4B6B-854F-632E7E6C6AC4}" type="parTrans" cxnId="{94CDA243-75C2-450B-BF4C-EC11C305412B}">
      <dgm:prSet/>
      <dgm:spPr/>
      <dgm:t>
        <a:bodyPr/>
        <a:lstStyle/>
        <a:p>
          <a:endParaRPr lang="el-GR"/>
        </a:p>
      </dgm:t>
    </dgm:pt>
    <dgm:pt modelId="{0F3A58DE-BAE7-43C2-A941-AB54B7EC494C}" type="sibTrans" cxnId="{94CDA243-75C2-450B-BF4C-EC11C305412B}">
      <dgm:prSet/>
      <dgm:spPr/>
      <dgm:t>
        <a:bodyPr/>
        <a:lstStyle/>
        <a:p>
          <a:endParaRPr lang="el-GR"/>
        </a:p>
      </dgm:t>
    </dgm:pt>
    <dgm:pt modelId="{EF258A84-7797-4B42-B5C9-C5942FEE2E77}">
      <dgm:prSet custT="1"/>
      <dgm:spPr/>
      <dgm:t>
        <a:bodyPr/>
        <a:lstStyle/>
        <a:p>
          <a:r>
            <a:rPr lang="el-GR" sz="2000" dirty="0">
              <a:latin typeface="Constantia" panose="02030602050306030303" pitchFamily="18" charset="0"/>
            </a:rPr>
            <a:t>Σπάρτη: Στρατιωτική ολιγαρχία, αυστηρή κοινωνική δομή.</a:t>
          </a:r>
        </a:p>
      </dgm:t>
    </dgm:pt>
    <dgm:pt modelId="{715AE826-D736-420A-BEE3-68DAD34A2108}" type="parTrans" cxnId="{B6306481-7822-416B-8241-D32569E370A3}">
      <dgm:prSet/>
      <dgm:spPr/>
      <dgm:t>
        <a:bodyPr/>
        <a:lstStyle/>
        <a:p>
          <a:endParaRPr lang="el-GR"/>
        </a:p>
      </dgm:t>
    </dgm:pt>
    <dgm:pt modelId="{7F580CC4-0B9A-4977-ACBF-C5ED8E81560D}" type="sibTrans" cxnId="{B6306481-7822-416B-8241-D32569E370A3}">
      <dgm:prSet/>
      <dgm:spPr/>
      <dgm:t>
        <a:bodyPr/>
        <a:lstStyle/>
        <a:p>
          <a:endParaRPr lang="el-GR"/>
        </a:p>
      </dgm:t>
    </dgm:pt>
    <dgm:pt modelId="{70551DFF-5904-4A35-9931-F9C313119BC1}">
      <dgm:prSet custT="1"/>
      <dgm:spPr/>
      <dgm:t>
        <a:bodyPr/>
        <a:lstStyle/>
        <a:p>
          <a:r>
            <a:rPr lang="el-GR" sz="1800" dirty="0">
              <a:latin typeface="Constantia" panose="02030602050306030303" pitchFamily="18" charset="0"/>
            </a:rPr>
            <a:t>Συμμαχίες: Δηλιακή Συμμαχία υπό την Αθήνα, Πελοποννησιακή Συμμαχία υπό τη Σπάρτη.</a:t>
          </a:r>
        </a:p>
      </dgm:t>
    </dgm:pt>
    <dgm:pt modelId="{F9137C91-5C3C-4F26-B502-189D51B14877}" type="parTrans" cxnId="{6182F1B7-6E2A-456C-9A35-7D8B0C661302}">
      <dgm:prSet/>
      <dgm:spPr/>
      <dgm:t>
        <a:bodyPr/>
        <a:lstStyle/>
        <a:p>
          <a:endParaRPr lang="el-GR"/>
        </a:p>
      </dgm:t>
    </dgm:pt>
    <dgm:pt modelId="{BE696CED-EC1C-4848-B108-9F153EB5C7D9}" type="sibTrans" cxnId="{6182F1B7-6E2A-456C-9A35-7D8B0C661302}">
      <dgm:prSet/>
      <dgm:spPr/>
      <dgm:t>
        <a:bodyPr/>
        <a:lstStyle/>
        <a:p>
          <a:endParaRPr lang="el-GR"/>
        </a:p>
      </dgm:t>
    </dgm:pt>
    <dgm:pt modelId="{254BFBC9-8CC2-4F10-8C98-68E5E216C49B}">
      <dgm:prSet custT="1"/>
      <dgm:spPr/>
      <dgm:t>
        <a:bodyPr/>
        <a:lstStyle/>
        <a:p>
          <a:r>
            <a:rPr lang="el-GR" sz="1800" dirty="0">
              <a:latin typeface="Constantia" panose="02030602050306030303" pitchFamily="18" charset="0"/>
            </a:rPr>
            <a:t>Κοινωνία: Πολίτες με δικαιώματα συμμετοχής, αλλά αποκλεισμός γυναικών, δούλων και μετοίκων.</a:t>
          </a:r>
        </a:p>
      </dgm:t>
    </dgm:pt>
    <dgm:pt modelId="{3DCD9384-ED36-4681-B4A6-81F0F6E3D594}" type="parTrans" cxnId="{0F7998DA-4D20-4B7F-A59E-335C14CEBC7A}">
      <dgm:prSet/>
      <dgm:spPr/>
      <dgm:t>
        <a:bodyPr/>
        <a:lstStyle/>
        <a:p>
          <a:endParaRPr lang="el-GR"/>
        </a:p>
      </dgm:t>
    </dgm:pt>
    <dgm:pt modelId="{6674A927-2C85-4E04-A0F6-A9B383659D04}" type="sibTrans" cxnId="{0F7998DA-4D20-4B7F-A59E-335C14CEBC7A}">
      <dgm:prSet/>
      <dgm:spPr/>
      <dgm:t>
        <a:bodyPr/>
        <a:lstStyle/>
        <a:p>
          <a:endParaRPr lang="el-GR"/>
        </a:p>
      </dgm:t>
    </dgm:pt>
    <dgm:pt modelId="{89539CCD-D40F-469D-81C4-C8935F6C6A78}" type="pres">
      <dgm:prSet presAssocID="{BBEBE9AB-177C-4167-A502-5318B1340A3A}" presName="Name0" presStyleCnt="0">
        <dgm:presLayoutVars>
          <dgm:dir/>
          <dgm:resizeHandles val="exact"/>
        </dgm:presLayoutVars>
      </dgm:prSet>
      <dgm:spPr/>
    </dgm:pt>
    <dgm:pt modelId="{43DB1F7B-058A-425A-9014-CB6C6899B218}" type="pres">
      <dgm:prSet presAssocID="{0864F60A-8BAD-46A2-B605-BD5A32163812}" presName="Name5" presStyleLbl="vennNode1" presStyleIdx="0" presStyleCnt="4">
        <dgm:presLayoutVars>
          <dgm:bulletEnabled val="1"/>
        </dgm:presLayoutVars>
      </dgm:prSet>
      <dgm:spPr/>
    </dgm:pt>
    <dgm:pt modelId="{A91A80AB-AB7C-4C75-B71F-0575A6E6FE1A}" type="pres">
      <dgm:prSet presAssocID="{0F3A58DE-BAE7-43C2-A941-AB54B7EC494C}" presName="space" presStyleCnt="0"/>
      <dgm:spPr/>
    </dgm:pt>
    <dgm:pt modelId="{2A50F03F-B4B0-4E72-A917-AE0B476F67E9}" type="pres">
      <dgm:prSet presAssocID="{EF258A84-7797-4B42-B5C9-C5942FEE2E77}" presName="Name5" presStyleLbl="vennNode1" presStyleIdx="1" presStyleCnt="4">
        <dgm:presLayoutVars>
          <dgm:bulletEnabled val="1"/>
        </dgm:presLayoutVars>
      </dgm:prSet>
      <dgm:spPr/>
    </dgm:pt>
    <dgm:pt modelId="{E0A7EA38-7426-4EF6-8B01-50773022021F}" type="pres">
      <dgm:prSet presAssocID="{7F580CC4-0B9A-4977-ACBF-C5ED8E81560D}" presName="space" presStyleCnt="0"/>
      <dgm:spPr/>
    </dgm:pt>
    <dgm:pt modelId="{F8C31FF9-3281-47BA-824A-A9AC23AD5621}" type="pres">
      <dgm:prSet presAssocID="{70551DFF-5904-4A35-9931-F9C313119BC1}" presName="Name5" presStyleLbl="vennNode1" presStyleIdx="2" presStyleCnt="4">
        <dgm:presLayoutVars>
          <dgm:bulletEnabled val="1"/>
        </dgm:presLayoutVars>
      </dgm:prSet>
      <dgm:spPr/>
    </dgm:pt>
    <dgm:pt modelId="{B1C05200-91F8-49CC-8EAC-5809B61F1C1B}" type="pres">
      <dgm:prSet presAssocID="{BE696CED-EC1C-4848-B108-9F153EB5C7D9}" presName="space" presStyleCnt="0"/>
      <dgm:spPr/>
    </dgm:pt>
    <dgm:pt modelId="{FC8E9915-EC84-469B-A844-700B89C8580E}" type="pres">
      <dgm:prSet presAssocID="{254BFBC9-8CC2-4F10-8C98-68E5E216C49B}" presName="Name5" presStyleLbl="vennNode1" presStyleIdx="3" presStyleCnt="4">
        <dgm:presLayoutVars>
          <dgm:bulletEnabled val="1"/>
        </dgm:presLayoutVars>
      </dgm:prSet>
      <dgm:spPr/>
    </dgm:pt>
  </dgm:ptLst>
  <dgm:cxnLst>
    <dgm:cxn modelId="{39C39B43-380E-4F8C-AF35-1105F679B3EB}" type="presOf" srcId="{EF258A84-7797-4B42-B5C9-C5942FEE2E77}" destId="{2A50F03F-B4B0-4E72-A917-AE0B476F67E9}" srcOrd="0" destOrd="0" presId="urn:microsoft.com/office/officeart/2005/8/layout/venn3"/>
    <dgm:cxn modelId="{91739E43-E762-4E71-9C49-8EF98A77C0E8}" type="presOf" srcId="{BBEBE9AB-177C-4167-A502-5318B1340A3A}" destId="{89539CCD-D40F-469D-81C4-C8935F6C6A78}" srcOrd="0" destOrd="0" presId="urn:microsoft.com/office/officeart/2005/8/layout/venn3"/>
    <dgm:cxn modelId="{94CDA243-75C2-450B-BF4C-EC11C305412B}" srcId="{BBEBE9AB-177C-4167-A502-5318B1340A3A}" destId="{0864F60A-8BAD-46A2-B605-BD5A32163812}" srcOrd="0" destOrd="0" parTransId="{05CB2666-19E8-4B6B-854F-632E7E6C6AC4}" sibTransId="{0F3A58DE-BAE7-43C2-A941-AB54B7EC494C}"/>
    <dgm:cxn modelId="{1987354B-52DA-4416-A117-E233B58F1E5B}" type="presOf" srcId="{254BFBC9-8CC2-4F10-8C98-68E5E216C49B}" destId="{FC8E9915-EC84-469B-A844-700B89C8580E}" srcOrd="0" destOrd="0" presId="urn:microsoft.com/office/officeart/2005/8/layout/venn3"/>
    <dgm:cxn modelId="{3C99BE4D-D327-4ECE-BB32-10BCAED7898F}" type="presOf" srcId="{70551DFF-5904-4A35-9931-F9C313119BC1}" destId="{F8C31FF9-3281-47BA-824A-A9AC23AD5621}" srcOrd="0" destOrd="0" presId="urn:microsoft.com/office/officeart/2005/8/layout/venn3"/>
    <dgm:cxn modelId="{10DA0675-B397-49E1-BD12-6DD320FACA59}" type="presOf" srcId="{0864F60A-8BAD-46A2-B605-BD5A32163812}" destId="{43DB1F7B-058A-425A-9014-CB6C6899B218}" srcOrd="0" destOrd="0" presId="urn:microsoft.com/office/officeart/2005/8/layout/venn3"/>
    <dgm:cxn modelId="{B6306481-7822-416B-8241-D32569E370A3}" srcId="{BBEBE9AB-177C-4167-A502-5318B1340A3A}" destId="{EF258A84-7797-4B42-B5C9-C5942FEE2E77}" srcOrd="1" destOrd="0" parTransId="{715AE826-D736-420A-BEE3-68DAD34A2108}" sibTransId="{7F580CC4-0B9A-4977-ACBF-C5ED8E81560D}"/>
    <dgm:cxn modelId="{6182F1B7-6E2A-456C-9A35-7D8B0C661302}" srcId="{BBEBE9AB-177C-4167-A502-5318B1340A3A}" destId="{70551DFF-5904-4A35-9931-F9C313119BC1}" srcOrd="2" destOrd="0" parTransId="{F9137C91-5C3C-4F26-B502-189D51B14877}" sibTransId="{BE696CED-EC1C-4848-B108-9F153EB5C7D9}"/>
    <dgm:cxn modelId="{0F7998DA-4D20-4B7F-A59E-335C14CEBC7A}" srcId="{BBEBE9AB-177C-4167-A502-5318B1340A3A}" destId="{254BFBC9-8CC2-4F10-8C98-68E5E216C49B}" srcOrd="3" destOrd="0" parTransId="{3DCD9384-ED36-4681-B4A6-81F0F6E3D594}" sibTransId="{6674A927-2C85-4E04-A0F6-A9B383659D04}"/>
    <dgm:cxn modelId="{3891CE52-FD3E-4C28-909B-C4E52006012D}" type="presParOf" srcId="{89539CCD-D40F-469D-81C4-C8935F6C6A78}" destId="{43DB1F7B-058A-425A-9014-CB6C6899B218}" srcOrd="0" destOrd="0" presId="urn:microsoft.com/office/officeart/2005/8/layout/venn3"/>
    <dgm:cxn modelId="{95D8FDEA-1294-4FC7-971D-7243F8D4B260}" type="presParOf" srcId="{89539CCD-D40F-469D-81C4-C8935F6C6A78}" destId="{A91A80AB-AB7C-4C75-B71F-0575A6E6FE1A}" srcOrd="1" destOrd="0" presId="urn:microsoft.com/office/officeart/2005/8/layout/venn3"/>
    <dgm:cxn modelId="{8C0AB6B9-4ACB-422D-B714-B5D2C85B6969}" type="presParOf" srcId="{89539CCD-D40F-469D-81C4-C8935F6C6A78}" destId="{2A50F03F-B4B0-4E72-A917-AE0B476F67E9}" srcOrd="2" destOrd="0" presId="urn:microsoft.com/office/officeart/2005/8/layout/venn3"/>
    <dgm:cxn modelId="{6948FD7A-57D7-424C-BC86-AFBBB84D7207}" type="presParOf" srcId="{89539CCD-D40F-469D-81C4-C8935F6C6A78}" destId="{E0A7EA38-7426-4EF6-8B01-50773022021F}" srcOrd="3" destOrd="0" presId="urn:microsoft.com/office/officeart/2005/8/layout/venn3"/>
    <dgm:cxn modelId="{5BD4D4A6-C98A-4A4E-85ED-01970E606274}" type="presParOf" srcId="{89539CCD-D40F-469D-81C4-C8935F6C6A78}" destId="{F8C31FF9-3281-47BA-824A-A9AC23AD5621}" srcOrd="4" destOrd="0" presId="urn:microsoft.com/office/officeart/2005/8/layout/venn3"/>
    <dgm:cxn modelId="{5D0C7B6B-A58D-4F00-AB00-34DE44F0D75A}" type="presParOf" srcId="{89539CCD-D40F-469D-81C4-C8935F6C6A78}" destId="{B1C05200-91F8-49CC-8EAC-5809B61F1C1B}" srcOrd="5" destOrd="0" presId="urn:microsoft.com/office/officeart/2005/8/layout/venn3"/>
    <dgm:cxn modelId="{95305D9D-999B-4F51-BE00-F759AA7BC12F}" type="presParOf" srcId="{89539CCD-D40F-469D-81C4-C8935F6C6A78}" destId="{FC8E9915-EC84-469B-A844-700B89C8580E}"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03D400-B835-4BE5-8D11-C7350D5DAC8A}"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l-GR"/>
        </a:p>
      </dgm:t>
    </dgm:pt>
    <dgm:pt modelId="{D342FE18-D23F-416D-BCAA-1B6C02BFF7E5}">
      <dgm:prSet custT="1"/>
      <dgm:spPr/>
      <dgm:t>
        <a:bodyPr/>
        <a:lstStyle/>
        <a:p>
          <a:r>
            <a:rPr lang="el-GR" sz="1600" dirty="0">
              <a:latin typeface="Constantia" panose="02030602050306030303" pitchFamily="18" charset="0"/>
            </a:rPr>
            <a:t>Θέατρο: Τραγωδία (Αισχύλος, Σοφοκλής, Ευριπίδης) και κωμωδία (Αριστοφάνης).</a:t>
          </a:r>
        </a:p>
      </dgm:t>
    </dgm:pt>
    <dgm:pt modelId="{09F1403F-E952-4A72-A0CD-BAE9DF875826}" type="parTrans" cxnId="{88F491D6-E693-49FF-8E54-538704CBE77E}">
      <dgm:prSet/>
      <dgm:spPr/>
      <dgm:t>
        <a:bodyPr/>
        <a:lstStyle/>
        <a:p>
          <a:endParaRPr lang="el-GR"/>
        </a:p>
      </dgm:t>
    </dgm:pt>
    <dgm:pt modelId="{C0B3167A-ECB9-433B-9250-A95E43FB4D1E}" type="sibTrans" cxnId="{88F491D6-E693-49FF-8E54-538704CBE77E}">
      <dgm:prSet/>
      <dgm:spPr>
        <a:blipFill>
          <a:blip xmlns:r="http://schemas.openxmlformats.org/officeDocument/2006/relationships" r:embed="rId1"/>
          <a:srcRect/>
          <a:stretch>
            <a:fillRect l="-23000" r="-23000"/>
          </a:stretch>
        </a:blipFill>
      </dgm:spPr>
      <dgm:t>
        <a:bodyPr/>
        <a:lstStyle/>
        <a:p>
          <a:endParaRPr lang="el-GR"/>
        </a:p>
      </dgm:t>
    </dgm:pt>
    <dgm:pt modelId="{3A68D4DD-684D-48F4-9A1D-9AB9ECD70894}">
      <dgm:prSet/>
      <dgm:spPr/>
      <dgm:t>
        <a:bodyPr/>
        <a:lstStyle/>
        <a:p>
          <a:r>
            <a:rPr lang="el-GR" dirty="0">
              <a:latin typeface="Constantia" panose="02030602050306030303" pitchFamily="18" charset="0"/>
            </a:rPr>
            <a:t>Ιστοριογραφία: Ηρόδοτος, Θουκυδίδης, Ξενοφών.</a:t>
          </a:r>
        </a:p>
      </dgm:t>
    </dgm:pt>
    <dgm:pt modelId="{2D86A840-0D49-4ADB-AB9F-B75C2C28D643}" type="parTrans" cxnId="{89F19FB1-B3DA-4FB2-B065-82ADB5D146EA}">
      <dgm:prSet/>
      <dgm:spPr/>
      <dgm:t>
        <a:bodyPr/>
        <a:lstStyle/>
        <a:p>
          <a:endParaRPr lang="el-GR"/>
        </a:p>
      </dgm:t>
    </dgm:pt>
    <dgm:pt modelId="{6BBE04BA-DBCF-4622-A975-161D1F9FC252}" type="sibTrans" cxnId="{89F19FB1-B3DA-4FB2-B065-82ADB5D146EA}">
      <dgm:prSet/>
      <dgm:spPr>
        <a:blipFill>
          <a:blip xmlns:r="http://schemas.openxmlformats.org/officeDocument/2006/relationships" r:embed="rId2"/>
          <a:srcRect/>
          <a:stretch>
            <a:fillRect l="-7000" r="-7000"/>
          </a:stretch>
        </a:blipFill>
      </dgm:spPr>
      <dgm:t>
        <a:bodyPr/>
        <a:lstStyle/>
        <a:p>
          <a:endParaRPr lang="el-GR"/>
        </a:p>
      </dgm:t>
    </dgm:pt>
    <dgm:pt modelId="{823B0A52-0383-4B6C-A7E8-FE086A5F7DAC}">
      <dgm:prSet custT="1"/>
      <dgm:spPr/>
      <dgm:t>
        <a:bodyPr/>
        <a:lstStyle/>
        <a:p>
          <a:r>
            <a:rPr lang="el-GR" sz="1800" dirty="0">
              <a:latin typeface="Constantia" panose="02030602050306030303" pitchFamily="18" charset="0"/>
            </a:rPr>
            <a:t>Φιλοσοφία: Σωκράτης, Πλάτων, Αριστοτέλης.</a:t>
          </a:r>
        </a:p>
      </dgm:t>
    </dgm:pt>
    <dgm:pt modelId="{1CA9EBCA-0985-40E8-8B8D-970627A4279C}" type="parTrans" cxnId="{455D1F26-0260-4F07-8BD5-A5FAC5B06734}">
      <dgm:prSet/>
      <dgm:spPr/>
      <dgm:t>
        <a:bodyPr/>
        <a:lstStyle/>
        <a:p>
          <a:endParaRPr lang="el-GR"/>
        </a:p>
      </dgm:t>
    </dgm:pt>
    <dgm:pt modelId="{7A51F8CB-E0BE-4921-A781-6824901345B0}" type="sibTrans" cxnId="{455D1F26-0260-4F07-8BD5-A5FAC5B06734}">
      <dgm:prSet/>
      <dgm:spPr>
        <a:blipFill>
          <a:blip xmlns:r="http://schemas.openxmlformats.org/officeDocument/2006/relationships" r:embed="rId3"/>
          <a:srcRect/>
          <a:stretch>
            <a:fillRect l="-22000" r="-22000"/>
          </a:stretch>
        </a:blipFill>
      </dgm:spPr>
      <dgm:t>
        <a:bodyPr/>
        <a:lstStyle/>
        <a:p>
          <a:endParaRPr lang="el-GR"/>
        </a:p>
      </dgm:t>
    </dgm:pt>
    <dgm:pt modelId="{BF5EEAC5-1C10-4879-9110-9A1AA2963EE7}">
      <dgm:prSet/>
      <dgm:spPr/>
      <dgm:t>
        <a:bodyPr/>
        <a:lstStyle/>
        <a:p>
          <a:r>
            <a:rPr lang="el-GR" dirty="0">
              <a:latin typeface="Constantia" panose="02030602050306030303" pitchFamily="18" charset="0"/>
            </a:rPr>
            <a:t>Τέχνη: Ακμή γλυπτικής και αρχιτεκτονικής (Παρθενώνας, γλυπτά Φειδία).</a:t>
          </a:r>
        </a:p>
      </dgm:t>
    </dgm:pt>
    <dgm:pt modelId="{B05F1D83-0A91-4B35-990E-2E43419696B4}" type="parTrans" cxnId="{9B123609-92B6-447A-9879-0FAAC3E9330F}">
      <dgm:prSet/>
      <dgm:spPr/>
      <dgm:t>
        <a:bodyPr/>
        <a:lstStyle/>
        <a:p>
          <a:endParaRPr lang="el-GR"/>
        </a:p>
      </dgm:t>
    </dgm:pt>
    <dgm:pt modelId="{536841F1-32EC-4DA3-AB8F-80315C6300F4}" type="sibTrans" cxnId="{9B123609-92B6-447A-9879-0FAAC3E9330F}">
      <dgm:prSet/>
      <dgm:spPr>
        <a:blipFill>
          <a:blip xmlns:r="http://schemas.openxmlformats.org/officeDocument/2006/relationships" r:embed="rId4"/>
          <a:srcRect/>
          <a:stretch>
            <a:fillRect t="-16000" b="-16000"/>
          </a:stretch>
        </a:blipFill>
      </dgm:spPr>
      <dgm:t>
        <a:bodyPr/>
        <a:lstStyle/>
        <a:p>
          <a:endParaRPr lang="el-GR"/>
        </a:p>
      </dgm:t>
    </dgm:pt>
    <dgm:pt modelId="{C1A776C3-DB9A-4F99-9AC4-7993BDBC5110}" type="pres">
      <dgm:prSet presAssocID="{FB03D400-B835-4BE5-8D11-C7350D5DAC8A}" presName="Name0" presStyleCnt="0">
        <dgm:presLayoutVars>
          <dgm:chMax val="21"/>
          <dgm:chPref val="21"/>
        </dgm:presLayoutVars>
      </dgm:prSet>
      <dgm:spPr/>
    </dgm:pt>
    <dgm:pt modelId="{55328B12-F382-4583-8282-554D875D697E}" type="pres">
      <dgm:prSet presAssocID="{D342FE18-D23F-416D-BCAA-1B6C02BFF7E5}" presName="text1" presStyleCnt="0"/>
      <dgm:spPr/>
    </dgm:pt>
    <dgm:pt modelId="{7064C912-EDE4-4514-909C-54466F291715}" type="pres">
      <dgm:prSet presAssocID="{D342FE18-D23F-416D-BCAA-1B6C02BFF7E5}" presName="textRepeatNode" presStyleLbl="alignNode1" presStyleIdx="0" presStyleCnt="4" custLinFactNeighborX="573" custLinFactNeighborY="-914">
        <dgm:presLayoutVars>
          <dgm:chMax val="0"/>
          <dgm:chPref val="0"/>
          <dgm:bulletEnabled val="1"/>
        </dgm:presLayoutVars>
      </dgm:prSet>
      <dgm:spPr/>
    </dgm:pt>
    <dgm:pt modelId="{97C8E2E3-683B-4ADF-B3A0-772DDB720792}" type="pres">
      <dgm:prSet presAssocID="{D342FE18-D23F-416D-BCAA-1B6C02BFF7E5}" presName="textaccent1" presStyleCnt="0"/>
      <dgm:spPr/>
    </dgm:pt>
    <dgm:pt modelId="{2D946226-3828-4F41-B34E-16C8E1058DCE}" type="pres">
      <dgm:prSet presAssocID="{D342FE18-D23F-416D-BCAA-1B6C02BFF7E5}" presName="accentRepeatNode" presStyleLbl="solidAlignAcc1" presStyleIdx="0" presStyleCnt="8"/>
      <dgm:spPr/>
    </dgm:pt>
    <dgm:pt modelId="{63CD9F64-1C2E-49E5-AC29-66B0C6CAA8E3}" type="pres">
      <dgm:prSet presAssocID="{C0B3167A-ECB9-433B-9250-A95E43FB4D1E}" presName="image1" presStyleCnt="0"/>
      <dgm:spPr/>
    </dgm:pt>
    <dgm:pt modelId="{EA96B23E-FA1E-4644-B24A-3E5B7D11E939}" type="pres">
      <dgm:prSet presAssocID="{C0B3167A-ECB9-433B-9250-A95E43FB4D1E}" presName="imageRepeatNode" presStyleLbl="alignAcc1" presStyleIdx="0" presStyleCnt="4"/>
      <dgm:spPr/>
    </dgm:pt>
    <dgm:pt modelId="{F3310DB0-7E15-4A32-80EE-32570F3B649E}" type="pres">
      <dgm:prSet presAssocID="{C0B3167A-ECB9-433B-9250-A95E43FB4D1E}" presName="imageaccent1" presStyleCnt="0"/>
      <dgm:spPr/>
    </dgm:pt>
    <dgm:pt modelId="{5B28F941-7B08-4EC5-B148-4D31A25E6502}" type="pres">
      <dgm:prSet presAssocID="{C0B3167A-ECB9-433B-9250-A95E43FB4D1E}" presName="accentRepeatNode" presStyleLbl="solidAlignAcc1" presStyleIdx="1" presStyleCnt="8"/>
      <dgm:spPr/>
    </dgm:pt>
    <dgm:pt modelId="{9EDBB7DE-C4B6-478D-9E67-64B695A7CF0E}" type="pres">
      <dgm:prSet presAssocID="{823B0A52-0383-4B6C-A7E8-FE086A5F7DAC}" presName="text2" presStyleCnt="0"/>
      <dgm:spPr/>
    </dgm:pt>
    <dgm:pt modelId="{148E4D3F-A0D9-4575-B596-FE74B1B5919D}" type="pres">
      <dgm:prSet presAssocID="{823B0A52-0383-4B6C-A7E8-FE086A5F7DAC}" presName="textRepeatNode" presStyleLbl="alignNode1" presStyleIdx="1" presStyleCnt="4">
        <dgm:presLayoutVars>
          <dgm:chMax val="0"/>
          <dgm:chPref val="0"/>
          <dgm:bulletEnabled val="1"/>
        </dgm:presLayoutVars>
      </dgm:prSet>
      <dgm:spPr/>
    </dgm:pt>
    <dgm:pt modelId="{7B95787B-EC7F-4877-9CF5-92A1B4E81DED}" type="pres">
      <dgm:prSet presAssocID="{823B0A52-0383-4B6C-A7E8-FE086A5F7DAC}" presName="textaccent2" presStyleCnt="0"/>
      <dgm:spPr/>
    </dgm:pt>
    <dgm:pt modelId="{A78676EE-BA6C-4172-A0C3-3DD73916EC0F}" type="pres">
      <dgm:prSet presAssocID="{823B0A52-0383-4B6C-A7E8-FE086A5F7DAC}" presName="accentRepeatNode" presStyleLbl="solidAlignAcc1" presStyleIdx="2" presStyleCnt="8"/>
      <dgm:spPr/>
    </dgm:pt>
    <dgm:pt modelId="{F854A732-7DEE-4C9E-AAFD-63CC058ADE1D}" type="pres">
      <dgm:prSet presAssocID="{7A51F8CB-E0BE-4921-A781-6824901345B0}" presName="image2" presStyleCnt="0"/>
      <dgm:spPr/>
    </dgm:pt>
    <dgm:pt modelId="{3055FD10-6692-4EE0-9F32-B76E3F207EEA}" type="pres">
      <dgm:prSet presAssocID="{7A51F8CB-E0BE-4921-A781-6824901345B0}" presName="imageRepeatNode" presStyleLbl="alignAcc1" presStyleIdx="1" presStyleCnt="4"/>
      <dgm:spPr/>
    </dgm:pt>
    <dgm:pt modelId="{71AB109D-E9BD-4C41-B9A8-79B2EF38A5FE}" type="pres">
      <dgm:prSet presAssocID="{7A51F8CB-E0BE-4921-A781-6824901345B0}" presName="imageaccent2" presStyleCnt="0"/>
      <dgm:spPr/>
    </dgm:pt>
    <dgm:pt modelId="{23BBF627-CFA9-4654-83AC-A8E939E9F408}" type="pres">
      <dgm:prSet presAssocID="{7A51F8CB-E0BE-4921-A781-6824901345B0}" presName="accentRepeatNode" presStyleLbl="solidAlignAcc1" presStyleIdx="3" presStyleCnt="8"/>
      <dgm:spPr/>
    </dgm:pt>
    <dgm:pt modelId="{B42C7A79-C660-46F0-9147-5A450CF012C3}" type="pres">
      <dgm:prSet presAssocID="{3A68D4DD-684D-48F4-9A1D-9AB9ECD70894}" presName="text3" presStyleCnt="0"/>
      <dgm:spPr/>
    </dgm:pt>
    <dgm:pt modelId="{07A79062-7387-45B6-93F4-B71715FD18E0}" type="pres">
      <dgm:prSet presAssocID="{3A68D4DD-684D-48F4-9A1D-9AB9ECD70894}" presName="textRepeatNode" presStyleLbl="alignNode1" presStyleIdx="2" presStyleCnt="4">
        <dgm:presLayoutVars>
          <dgm:chMax val="0"/>
          <dgm:chPref val="0"/>
          <dgm:bulletEnabled val="1"/>
        </dgm:presLayoutVars>
      </dgm:prSet>
      <dgm:spPr/>
    </dgm:pt>
    <dgm:pt modelId="{F99E0A9D-A854-4981-84FA-D3E7131FBE48}" type="pres">
      <dgm:prSet presAssocID="{3A68D4DD-684D-48F4-9A1D-9AB9ECD70894}" presName="textaccent3" presStyleCnt="0"/>
      <dgm:spPr/>
    </dgm:pt>
    <dgm:pt modelId="{71FF1417-AB78-4D59-B697-188231C8588A}" type="pres">
      <dgm:prSet presAssocID="{3A68D4DD-684D-48F4-9A1D-9AB9ECD70894}" presName="accentRepeatNode" presStyleLbl="solidAlignAcc1" presStyleIdx="4" presStyleCnt="8"/>
      <dgm:spPr/>
    </dgm:pt>
    <dgm:pt modelId="{ABFD989A-72BF-42FB-91A5-8DB29518D266}" type="pres">
      <dgm:prSet presAssocID="{6BBE04BA-DBCF-4622-A975-161D1F9FC252}" presName="image3" presStyleCnt="0"/>
      <dgm:spPr/>
    </dgm:pt>
    <dgm:pt modelId="{4F40C1A5-CEB0-4532-9048-B723E9D6420D}" type="pres">
      <dgm:prSet presAssocID="{6BBE04BA-DBCF-4622-A975-161D1F9FC252}" presName="imageRepeatNode" presStyleLbl="alignAcc1" presStyleIdx="2" presStyleCnt="4"/>
      <dgm:spPr/>
    </dgm:pt>
    <dgm:pt modelId="{6584E283-BB28-4A72-B5CE-89173C312643}" type="pres">
      <dgm:prSet presAssocID="{6BBE04BA-DBCF-4622-A975-161D1F9FC252}" presName="imageaccent3" presStyleCnt="0"/>
      <dgm:spPr/>
    </dgm:pt>
    <dgm:pt modelId="{0F02BD15-D322-4758-A671-510892285CB5}" type="pres">
      <dgm:prSet presAssocID="{6BBE04BA-DBCF-4622-A975-161D1F9FC252}" presName="accentRepeatNode" presStyleLbl="solidAlignAcc1" presStyleIdx="5" presStyleCnt="8"/>
      <dgm:spPr/>
    </dgm:pt>
    <dgm:pt modelId="{47DAC6FD-0859-452F-8771-6AD338C90CF5}" type="pres">
      <dgm:prSet presAssocID="{BF5EEAC5-1C10-4879-9110-9A1AA2963EE7}" presName="text4" presStyleCnt="0"/>
      <dgm:spPr/>
    </dgm:pt>
    <dgm:pt modelId="{C49C67C7-3964-4934-8FC5-767CBCEAD055}" type="pres">
      <dgm:prSet presAssocID="{BF5EEAC5-1C10-4879-9110-9A1AA2963EE7}" presName="textRepeatNode" presStyleLbl="alignNode1" presStyleIdx="3" presStyleCnt="4">
        <dgm:presLayoutVars>
          <dgm:chMax val="0"/>
          <dgm:chPref val="0"/>
          <dgm:bulletEnabled val="1"/>
        </dgm:presLayoutVars>
      </dgm:prSet>
      <dgm:spPr/>
    </dgm:pt>
    <dgm:pt modelId="{7301BD56-3FE3-4696-9180-E12ACE970DA1}" type="pres">
      <dgm:prSet presAssocID="{BF5EEAC5-1C10-4879-9110-9A1AA2963EE7}" presName="textaccent4" presStyleCnt="0"/>
      <dgm:spPr/>
    </dgm:pt>
    <dgm:pt modelId="{895FB20D-5E82-4238-8082-87B7D0A9617C}" type="pres">
      <dgm:prSet presAssocID="{BF5EEAC5-1C10-4879-9110-9A1AA2963EE7}" presName="accentRepeatNode" presStyleLbl="solidAlignAcc1" presStyleIdx="6" presStyleCnt="8"/>
      <dgm:spPr/>
    </dgm:pt>
    <dgm:pt modelId="{2D6A1A47-D592-4774-ADC4-BEA4AD875988}" type="pres">
      <dgm:prSet presAssocID="{536841F1-32EC-4DA3-AB8F-80315C6300F4}" presName="image4" presStyleCnt="0"/>
      <dgm:spPr/>
    </dgm:pt>
    <dgm:pt modelId="{A3076564-FAAF-4FB4-A5FF-5DCEECCCB3B0}" type="pres">
      <dgm:prSet presAssocID="{536841F1-32EC-4DA3-AB8F-80315C6300F4}" presName="imageRepeatNode" presStyleLbl="alignAcc1" presStyleIdx="3" presStyleCnt="4"/>
      <dgm:spPr/>
    </dgm:pt>
    <dgm:pt modelId="{63A02D3F-2B78-4392-851F-F71B412CD69C}" type="pres">
      <dgm:prSet presAssocID="{536841F1-32EC-4DA3-AB8F-80315C6300F4}" presName="imageaccent4" presStyleCnt="0"/>
      <dgm:spPr/>
    </dgm:pt>
    <dgm:pt modelId="{9997EBB5-E2FD-4F27-BEFE-D2D5092B11C9}" type="pres">
      <dgm:prSet presAssocID="{536841F1-32EC-4DA3-AB8F-80315C6300F4}" presName="accentRepeatNode" presStyleLbl="solidAlignAcc1" presStyleIdx="7" presStyleCnt="8"/>
      <dgm:spPr/>
    </dgm:pt>
  </dgm:ptLst>
  <dgm:cxnLst>
    <dgm:cxn modelId="{9B123609-92B6-447A-9879-0FAAC3E9330F}" srcId="{FB03D400-B835-4BE5-8D11-C7350D5DAC8A}" destId="{BF5EEAC5-1C10-4879-9110-9A1AA2963EE7}" srcOrd="3" destOrd="0" parTransId="{B05F1D83-0A91-4B35-990E-2E43419696B4}" sibTransId="{536841F1-32EC-4DA3-AB8F-80315C6300F4}"/>
    <dgm:cxn modelId="{455D1F26-0260-4F07-8BD5-A5FAC5B06734}" srcId="{FB03D400-B835-4BE5-8D11-C7350D5DAC8A}" destId="{823B0A52-0383-4B6C-A7E8-FE086A5F7DAC}" srcOrd="1" destOrd="0" parTransId="{1CA9EBCA-0985-40E8-8B8D-970627A4279C}" sibTransId="{7A51F8CB-E0BE-4921-A781-6824901345B0}"/>
    <dgm:cxn modelId="{AF94FD2D-965E-4173-B44D-DCFF52BFBB8E}" type="presOf" srcId="{536841F1-32EC-4DA3-AB8F-80315C6300F4}" destId="{A3076564-FAAF-4FB4-A5FF-5DCEECCCB3B0}" srcOrd="0" destOrd="0" presId="urn:microsoft.com/office/officeart/2008/layout/HexagonCluster"/>
    <dgm:cxn modelId="{F6CB4A65-44CA-4BF9-B8AF-EF5B66289820}" type="presOf" srcId="{6BBE04BA-DBCF-4622-A975-161D1F9FC252}" destId="{4F40C1A5-CEB0-4532-9048-B723E9D6420D}" srcOrd="0" destOrd="0" presId="urn:microsoft.com/office/officeart/2008/layout/HexagonCluster"/>
    <dgm:cxn modelId="{C46FDC6A-AB13-424C-9A0B-CE0BEE73992F}" type="presOf" srcId="{7A51F8CB-E0BE-4921-A781-6824901345B0}" destId="{3055FD10-6692-4EE0-9F32-B76E3F207EEA}" srcOrd="0" destOrd="0" presId="urn:microsoft.com/office/officeart/2008/layout/HexagonCluster"/>
    <dgm:cxn modelId="{B7B65981-ACD7-4ADB-951F-24D73C43621D}" type="presOf" srcId="{D342FE18-D23F-416D-BCAA-1B6C02BFF7E5}" destId="{7064C912-EDE4-4514-909C-54466F291715}" srcOrd="0" destOrd="0" presId="urn:microsoft.com/office/officeart/2008/layout/HexagonCluster"/>
    <dgm:cxn modelId="{A0324BAB-EACE-4FBF-8FDF-C04733109BCE}" type="presOf" srcId="{C0B3167A-ECB9-433B-9250-A95E43FB4D1E}" destId="{EA96B23E-FA1E-4644-B24A-3E5B7D11E939}" srcOrd="0" destOrd="0" presId="urn:microsoft.com/office/officeart/2008/layout/HexagonCluster"/>
    <dgm:cxn modelId="{89F19FB1-B3DA-4FB2-B065-82ADB5D146EA}" srcId="{FB03D400-B835-4BE5-8D11-C7350D5DAC8A}" destId="{3A68D4DD-684D-48F4-9A1D-9AB9ECD70894}" srcOrd="2" destOrd="0" parTransId="{2D86A840-0D49-4ADB-AB9F-B75C2C28D643}" sibTransId="{6BBE04BA-DBCF-4622-A975-161D1F9FC252}"/>
    <dgm:cxn modelId="{88F491D6-E693-49FF-8E54-538704CBE77E}" srcId="{FB03D400-B835-4BE5-8D11-C7350D5DAC8A}" destId="{D342FE18-D23F-416D-BCAA-1B6C02BFF7E5}" srcOrd="0" destOrd="0" parTransId="{09F1403F-E952-4A72-A0CD-BAE9DF875826}" sibTransId="{C0B3167A-ECB9-433B-9250-A95E43FB4D1E}"/>
    <dgm:cxn modelId="{91D9A7DC-A27B-48E5-B72F-5C46FBD09FF9}" type="presOf" srcId="{FB03D400-B835-4BE5-8D11-C7350D5DAC8A}" destId="{C1A776C3-DB9A-4F99-9AC4-7993BDBC5110}" srcOrd="0" destOrd="0" presId="urn:microsoft.com/office/officeart/2008/layout/HexagonCluster"/>
    <dgm:cxn modelId="{9FCDEDE9-66CE-45B6-A15D-A5B32DAF2917}" type="presOf" srcId="{BF5EEAC5-1C10-4879-9110-9A1AA2963EE7}" destId="{C49C67C7-3964-4934-8FC5-767CBCEAD055}" srcOrd="0" destOrd="0" presId="urn:microsoft.com/office/officeart/2008/layout/HexagonCluster"/>
    <dgm:cxn modelId="{DE6B23EC-8EDF-41C6-AB9C-69801936C19B}" type="presOf" srcId="{3A68D4DD-684D-48F4-9A1D-9AB9ECD70894}" destId="{07A79062-7387-45B6-93F4-B71715FD18E0}" srcOrd="0" destOrd="0" presId="urn:microsoft.com/office/officeart/2008/layout/HexagonCluster"/>
    <dgm:cxn modelId="{CE3B7EF6-3A5D-4FD1-B162-028C1F61D88F}" type="presOf" srcId="{823B0A52-0383-4B6C-A7E8-FE086A5F7DAC}" destId="{148E4D3F-A0D9-4575-B596-FE74B1B5919D}" srcOrd="0" destOrd="0" presId="urn:microsoft.com/office/officeart/2008/layout/HexagonCluster"/>
    <dgm:cxn modelId="{97A14133-6F19-4676-AB79-72691EA866B5}" type="presParOf" srcId="{C1A776C3-DB9A-4F99-9AC4-7993BDBC5110}" destId="{55328B12-F382-4583-8282-554D875D697E}" srcOrd="0" destOrd="0" presId="urn:microsoft.com/office/officeart/2008/layout/HexagonCluster"/>
    <dgm:cxn modelId="{69A02799-FABA-4FA7-8BA4-B0F0273E5263}" type="presParOf" srcId="{55328B12-F382-4583-8282-554D875D697E}" destId="{7064C912-EDE4-4514-909C-54466F291715}" srcOrd="0" destOrd="0" presId="urn:microsoft.com/office/officeart/2008/layout/HexagonCluster"/>
    <dgm:cxn modelId="{536DFE2C-75DB-4A92-AEEF-2A8D6F20C3FC}" type="presParOf" srcId="{C1A776C3-DB9A-4F99-9AC4-7993BDBC5110}" destId="{97C8E2E3-683B-4ADF-B3A0-772DDB720792}" srcOrd="1" destOrd="0" presId="urn:microsoft.com/office/officeart/2008/layout/HexagonCluster"/>
    <dgm:cxn modelId="{0AA1B26B-C0C6-4459-9F60-74FA2B0865F0}" type="presParOf" srcId="{97C8E2E3-683B-4ADF-B3A0-772DDB720792}" destId="{2D946226-3828-4F41-B34E-16C8E1058DCE}" srcOrd="0" destOrd="0" presId="urn:microsoft.com/office/officeart/2008/layout/HexagonCluster"/>
    <dgm:cxn modelId="{B2504452-4AD2-4B0E-845D-E7984CF1E1BE}" type="presParOf" srcId="{C1A776C3-DB9A-4F99-9AC4-7993BDBC5110}" destId="{63CD9F64-1C2E-49E5-AC29-66B0C6CAA8E3}" srcOrd="2" destOrd="0" presId="urn:microsoft.com/office/officeart/2008/layout/HexagonCluster"/>
    <dgm:cxn modelId="{6592E3AD-43A3-45D6-83A0-9E29BA22EAFB}" type="presParOf" srcId="{63CD9F64-1C2E-49E5-AC29-66B0C6CAA8E3}" destId="{EA96B23E-FA1E-4644-B24A-3E5B7D11E939}" srcOrd="0" destOrd="0" presId="urn:microsoft.com/office/officeart/2008/layout/HexagonCluster"/>
    <dgm:cxn modelId="{5367E0A2-976B-41F0-AECD-81590121D701}" type="presParOf" srcId="{C1A776C3-DB9A-4F99-9AC4-7993BDBC5110}" destId="{F3310DB0-7E15-4A32-80EE-32570F3B649E}" srcOrd="3" destOrd="0" presId="urn:microsoft.com/office/officeart/2008/layout/HexagonCluster"/>
    <dgm:cxn modelId="{845EDE98-5720-4EA1-842A-19C1F4522D5A}" type="presParOf" srcId="{F3310DB0-7E15-4A32-80EE-32570F3B649E}" destId="{5B28F941-7B08-4EC5-B148-4D31A25E6502}" srcOrd="0" destOrd="0" presId="urn:microsoft.com/office/officeart/2008/layout/HexagonCluster"/>
    <dgm:cxn modelId="{60384633-535A-48E0-8AE3-54BB5B1E3024}" type="presParOf" srcId="{C1A776C3-DB9A-4F99-9AC4-7993BDBC5110}" destId="{9EDBB7DE-C4B6-478D-9E67-64B695A7CF0E}" srcOrd="4" destOrd="0" presId="urn:microsoft.com/office/officeart/2008/layout/HexagonCluster"/>
    <dgm:cxn modelId="{E7AF5A5C-3ACB-45CC-8040-5ED76B02CF57}" type="presParOf" srcId="{9EDBB7DE-C4B6-478D-9E67-64B695A7CF0E}" destId="{148E4D3F-A0D9-4575-B596-FE74B1B5919D}" srcOrd="0" destOrd="0" presId="urn:microsoft.com/office/officeart/2008/layout/HexagonCluster"/>
    <dgm:cxn modelId="{ADCAE439-C57E-416A-9A49-364072129592}" type="presParOf" srcId="{C1A776C3-DB9A-4F99-9AC4-7993BDBC5110}" destId="{7B95787B-EC7F-4877-9CF5-92A1B4E81DED}" srcOrd="5" destOrd="0" presId="urn:microsoft.com/office/officeart/2008/layout/HexagonCluster"/>
    <dgm:cxn modelId="{46DAEDFF-499F-4280-8105-99C68B865C1B}" type="presParOf" srcId="{7B95787B-EC7F-4877-9CF5-92A1B4E81DED}" destId="{A78676EE-BA6C-4172-A0C3-3DD73916EC0F}" srcOrd="0" destOrd="0" presId="urn:microsoft.com/office/officeart/2008/layout/HexagonCluster"/>
    <dgm:cxn modelId="{BD809D79-E4C1-42C5-BA05-3940EE391193}" type="presParOf" srcId="{C1A776C3-DB9A-4F99-9AC4-7993BDBC5110}" destId="{F854A732-7DEE-4C9E-AAFD-63CC058ADE1D}" srcOrd="6" destOrd="0" presId="urn:microsoft.com/office/officeart/2008/layout/HexagonCluster"/>
    <dgm:cxn modelId="{E8C635B2-7A3B-4EE1-B0D7-5D839F04EBB2}" type="presParOf" srcId="{F854A732-7DEE-4C9E-AAFD-63CC058ADE1D}" destId="{3055FD10-6692-4EE0-9F32-B76E3F207EEA}" srcOrd="0" destOrd="0" presId="urn:microsoft.com/office/officeart/2008/layout/HexagonCluster"/>
    <dgm:cxn modelId="{390248D7-65D3-4062-BFD8-C990400FE60E}" type="presParOf" srcId="{C1A776C3-DB9A-4F99-9AC4-7993BDBC5110}" destId="{71AB109D-E9BD-4C41-B9A8-79B2EF38A5FE}" srcOrd="7" destOrd="0" presId="urn:microsoft.com/office/officeart/2008/layout/HexagonCluster"/>
    <dgm:cxn modelId="{09BA8DE0-649B-4329-89C2-7AD6792972B7}" type="presParOf" srcId="{71AB109D-E9BD-4C41-B9A8-79B2EF38A5FE}" destId="{23BBF627-CFA9-4654-83AC-A8E939E9F408}" srcOrd="0" destOrd="0" presId="urn:microsoft.com/office/officeart/2008/layout/HexagonCluster"/>
    <dgm:cxn modelId="{6D2830C4-53B2-4935-807D-09C5A872DF99}" type="presParOf" srcId="{C1A776C3-DB9A-4F99-9AC4-7993BDBC5110}" destId="{B42C7A79-C660-46F0-9147-5A450CF012C3}" srcOrd="8" destOrd="0" presId="urn:microsoft.com/office/officeart/2008/layout/HexagonCluster"/>
    <dgm:cxn modelId="{B0B80CDD-50DD-4966-8B69-7C126FF3A565}" type="presParOf" srcId="{B42C7A79-C660-46F0-9147-5A450CF012C3}" destId="{07A79062-7387-45B6-93F4-B71715FD18E0}" srcOrd="0" destOrd="0" presId="urn:microsoft.com/office/officeart/2008/layout/HexagonCluster"/>
    <dgm:cxn modelId="{B0CB25DA-A66E-4B32-AE56-EC67048C5286}" type="presParOf" srcId="{C1A776C3-DB9A-4F99-9AC4-7993BDBC5110}" destId="{F99E0A9D-A854-4981-84FA-D3E7131FBE48}" srcOrd="9" destOrd="0" presId="urn:microsoft.com/office/officeart/2008/layout/HexagonCluster"/>
    <dgm:cxn modelId="{34CB063B-2468-4CAC-8801-DC223925B6CE}" type="presParOf" srcId="{F99E0A9D-A854-4981-84FA-D3E7131FBE48}" destId="{71FF1417-AB78-4D59-B697-188231C8588A}" srcOrd="0" destOrd="0" presId="urn:microsoft.com/office/officeart/2008/layout/HexagonCluster"/>
    <dgm:cxn modelId="{3AAEAA35-3875-4C69-B821-7772C08DE7DB}" type="presParOf" srcId="{C1A776C3-DB9A-4F99-9AC4-7993BDBC5110}" destId="{ABFD989A-72BF-42FB-91A5-8DB29518D266}" srcOrd="10" destOrd="0" presId="urn:microsoft.com/office/officeart/2008/layout/HexagonCluster"/>
    <dgm:cxn modelId="{02A4C102-3B24-4DDB-B33A-894761BA768C}" type="presParOf" srcId="{ABFD989A-72BF-42FB-91A5-8DB29518D266}" destId="{4F40C1A5-CEB0-4532-9048-B723E9D6420D}" srcOrd="0" destOrd="0" presId="urn:microsoft.com/office/officeart/2008/layout/HexagonCluster"/>
    <dgm:cxn modelId="{A31F95D6-1111-46B7-81A6-9B29F4BD4A58}" type="presParOf" srcId="{C1A776C3-DB9A-4F99-9AC4-7993BDBC5110}" destId="{6584E283-BB28-4A72-B5CE-89173C312643}" srcOrd="11" destOrd="0" presId="urn:microsoft.com/office/officeart/2008/layout/HexagonCluster"/>
    <dgm:cxn modelId="{7FC3DAE5-1411-48A1-B309-1447BF661092}" type="presParOf" srcId="{6584E283-BB28-4A72-B5CE-89173C312643}" destId="{0F02BD15-D322-4758-A671-510892285CB5}" srcOrd="0" destOrd="0" presId="urn:microsoft.com/office/officeart/2008/layout/HexagonCluster"/>
    <dgm:cxn modelId="{51EA2FC5-22C2-4E71-B252-02D823FB752F}" type="presParOf" srcId="{C1A776C3-DB9A-4F99-9AC4-7993BDBC5110}" destId="{47DAC6FD-0859-452F-8771-6AD338C90CF5}" srcOrd="12" destOrd="0" presId="urn:microsoft.com/office/officeart/2008/layout/HexagonCluster"/>
    <dgm:cxn modelId="{5F4332B2-42DE-4F7A-A6EE-72AD7DE9CB34}" type="presParOf" srcId="{47DAC6FD-0859-452F-8771-6AD338C90CF5}" destId="{C49C67C7-3964-4934-8FC5-767CBCEAD055}" srcOrd="0" destOrd="0" presId="urn:microsoft.com/office/officeart/2008/layout/HexagonCluster"/>
    <dgm:cxn modelId="{9480C53E-6B52-445F-8030-AE6266D05426}" type="presParOf" srcId="{C1A776C3-DB9A-4F99-9AC4-7993BDBC5110}" destId="{7301BD56-3FE3-4696-9180-E12ACE970DA1}" srcOrd="13" destOrd="0" presId="urn:microsoft.com/office/officeart/2008/layout/HexagonCluster"/>
    <dgm:cxn modelId="{46918EDC-A9BB-49CE-9249-40C6F1A1C3F3}" type="presParOf" srcId="{7301BD56-3FE3-4696-9180-E12ACE970DA1}" destId="{895FB20D-5E82-4238-8082-87B7D0A9617C}" srcOrd="0" destOrd="0" presId="urn:microsoft.com/office/officeart/2008/layout/HexagonCluster"/>
    <dgm:cxn modelId="{99BEA55B-D6F7-4666-9812-3068DD3E1E39}" type="presParOf" srcId="{C1A776C3-DB9A-4F99-9AC4-7993BDBC5110}" destId="{2D6A1A47-D592-4774-ADC4-BEA4AD875988}" srcOrd="14" destOrd="0" presId="urn:microsoft.com/office/officeart/2008/layout/HexagonCluster"/>
    <dgm:cxn modelId="{6D7537F2-DF6D-4AF1-90C7-C117DA07B354}" type="presParOf" srcId="{2D6A1A47-D592-4774-ADC4-BEA4AD875988}" destId="{A3076564-FAAF-4FB4-A5FF-5DCEECCCB3B0}" srcOrd="0" destOrd="0" presId="urn:microsoft.com/office/officeart/2008/layout/HexagonCluster"/>
    <dgm:cxn modelId="{09044C36-F931-42D3-AB07-BDD1A7C18004}" type="presParOf" srcId="{C1A776C3-DB9A-4F99-9AC4-7993BDBC5110}" destId="{63A02D3F-2B78-4392-851F-F71B412CD69C}" srcOrd="15" destOrd="0" presId="urn:microsoft.com/office/officeart/2008/layout/HexagonCluster"/>
    <dgm:cxn modelId="{FEFED894-5B3B-41BD-8D3B-EBFE37F48A07}" type="presParOf" srcId="{63A02D3F-2B78-4392-851F-F71B412CD69C}" destId="{9997EBB5-E2FD-4F27-BEFE-D2D5092B11C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990E1-2F90-47F0-B20C-532156F02ACD}">
      <dsp:nvSpPr>
        <dsp:cNvPr id="0" name=""/>
        <dsp:cNvSpPr/>
      </dsp:nvSpPr>
      <dsp:spPr>
        <a:xfrm>
          <a:off x="4861492" y="133815"/>
          <a:ext cx="1546744" cy="1005383"/>
        </a:xfrm>
        <a:prstGeom prst="roundRect">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latin typeface="Constantia" panose="02030602050306030303" pitchFamily="18" charset="0"/>
            </a:rPr>
            <a:t>490 π.Χ.: Μάχη του Μαραθώνα.</a:t>
          </a:r>
        </a:p>
      </dsp:txBody>
      <dsp:txXfrm>
        <a:off x="4910571" y="182894"/>
        <a:ext cx="1448586" cy="907225"/>
      </dsp:txXfrm>
    </dsp:sp>
    <dsp:sp modelId="{659F82D9-E1F4-4FBF-8F86-09D0F36B00DF}">
      <dsp:nvSpPr>
        <dsp:cNvPr id="0" name=""/>
        <dsp:cNvSpPr/>
      </dsp:nvSpPr>
      <dsp:spPr>
        <a:xfrm>
          <a:off x="3575570" y="670957"/>
          <a:ext cx="4013931" cy="4013931"/>
        </a:xfrm>
        <a:custGeom>
          <a:avLst/>
          <a:gdLst/>
          <a:ahLst/>
          <a:cxnLst/>
          <a:rect l="0" t="0" r="0" b="0"/>
          <a:pathLst>
            <a:path>
              <a:moveTo>
                <a:pt x="2843754" y="182768"/>
              </a:moveTo>
              <a:arcTo wR="2006965" hR="2006965" stAng="17678502" swAng="2078508"/>
            </a:path>
          </a:pathLst>
        </a:custGeom>
        <a:noFill/>
        <a:ln w="12700" cap="flat" cmpd="sng" algn="ctr">
          <a:solidFill>
            <a:schemeClr val="accent1">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CAC9F19-26EF-426C-948A-3F3B707F4BCE}">
      <dsp:nvSpPr>
        <dsp:cNvPr id="0" name=""/>
        <dsp:cNvSpPr/>
      </dsp:nvSpPr>
      <dsp:spPr>
        <a:xfrm>
          <a:off x="6702151" y="1663276"/>
          <a:ext cx="1546744" cy="1005383"/>
        </a:xfrm>
        <a:prstGeom prst="roundRect">
          <a:avLst/>
        </a:prstGeom>
        <a:gradFill rotWithShape="0">
          <a:gsLst>
            <a:gs pos="0">
              <a:schemeClr val="accent1">
                <a:shade val="80000"/>
                <a:hueOff val="136400"/>
                <a:satOff val="-14223"/>
                <a:lumOff val="9555"/>
                <a:alphaOff val="0"/>
                <a:lumMod val="110000"/>
                <a:satMod val="105000"/>
                <a:tint val="67000"/>
              </a:schemeClr>
            </a:gs>
            <a:gs pos="50000">
              <a:schemeClr val="accent1">
                <a:shade val="80000"/>
                <a:hueOff val="136400"/>
                <a:satOff val="-14223"/>
                <a:lumOff val="9555"/>
                <a:alphaOff val="0"/>
                <a:lumMod val="105000"/>
                <a:satMod val="103000"/>
                <a:tint val="73000"/>
              </a:schemeClr>
            </a:gs>
            <a:gs pos="100000">
              <a:schemeClr val="accent1">
                <a:shade val="80000"/>
                <a:hueOff val="136400"/>
                <a:satOff val="-14223"/>
                <a:lumOff val="95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latin typeface="Constantia" panose="02030602050306030303" pitchFamily="18" charset="0"/>
            </a:rPr>
            <a:t>480–479 π.Χ.: Θερμοπύλες, Σαλαμίνα, Πλαταιές.</a:t>
          </a:r>
        </a:p>
      </dsp:txBody>
      <dsp:txXfrm>
        <a:off x="6751230" y="1712355"/>
        <a:ext cx="1448586" cy="907225"/>
      </dsp:txXfrm>
    </dsp:sp>
    <dsp:sp modelId="{EFB35217-047F-4C6D-97FF-0D9050C30A89}">
      <dsp:nvSpPr>
        <dsp:cNvPr id="0" name=""/>
        <dsp:cNvSpPr/>
      </dsp:nvSpPr>
      <dsp:spPr>
        <a:xfrm>
          <a:off x="3487416" y="581511"/>
          <a:ext cx="4013931" cy="4013931"/>
        </a:xfrm>
        <a:custGeom>
          <a:avLst/>
          <a:gdLst/>
          <a:ahLst/>
          <a:cxnLst/>
          <a:rect l="0" t="0" r="0" b="0"/>
          <a:pathLst>
            <a:path>
              <a:moveTo>
                <a:pt x="4012008" y="2094797"/>
              </a:moveTo>
              <a:arcTo wR="2006965" hR="2006965" stAng="150496" swAng="1293201"/>
            </a:path>
          </a:pathLst>
        </a:custGeom>
        <a:noFill/>
        <a:ln w="12700" cap="flat" cmpd="sng" algn="ctr">
          <a:solidFill>
            <a:schemeClr val="accent1">
              <a:shade val="90000"/>
              <a:hueOff val="136360"/>
              <a:satOff val="-14042"/>
              <a:lumOff val="9153"/>
              <a:alphaOff val="0"/>
            </a:schemeClr>
          </a:solidFill>
          <a:prstDash val="solid"/>
          <a:miter lim="800000"/>
        </a:ln>
        <a:effectLst/>
      </dsp:spPr>
      <dsp:style>
        <a:lnRef idx="1">
          <a:scrgbClr r="0" g="0" b="0"/>
        </a:lnRef>
        <a:fillRef idx="0">
          <a:scrgbClr r="0" g="0" b="0"/>
        </a:fillRef>
        <a:effectRef idx="0">
          <a:scrgbClr r="0" g="0" b="0"/>
        </a:effectRef>
        <a:fontRef idx="minor"/>
      </dsp:style>
    </dsp:sp>
    <dsp:sp modelId="{251C8E01-F7B6-4306-BF89-CA3538C89E79}">
      <dsp:nvSpPr>
        <dsp:cNvPr id="0" name=""/>
        <dsp:cNvSpPr/>
      </dsp:nvSpPr>
      <dsp:spPr>
        <a:xfrm>
          <a:off x="6137604" y="3413739"/>
          <a:ext cx="1725718" cy="927074"/>
        </a:xfrm>
        <a:prstGeom prst="roundRect">
          <a:avLst/>
        </a:prstGeom>
        <a:gradFill rotWithShape="0">
          <a:gsLst>
            <a:gs pos="0">
              <a:schemeClr val="accent1">
                <a:shade val="80000"/>
                <a:hueOff val="272799"/>
                <a:satOff val="-28446"/>
                <a:lumOff val="19110"/>
                <a:alphaOff val="0"/>
                <a:lumMod val="110000"/>
                <a:satMod val="105000"/>
                <a:tint val="67000"/>
              </a:schemeClr>
            </a:gs>
            <a:gs pos="50000">
              <a:schemeClr val="accent1">
                <a:shade val="80000"/>
                <a:hueOff val="272799"/>
                <a:satOff val="-28446"/>
                <a:lumOff val="19110"/>
                <a:alphaOff val="0"/>
                <a:lumMod val="105000"/>
                <a:satMod val="103000"/>
                <a:tint val="73000"/>
              </a:schemeClr>
            </a:gs>
            <a:gs pos="100000">
              <a:schemeClr val="accent1">
                <a:shade val="80000"/>
                <a:hueOff val="272799"/>
                <a:satOff val="-28446"/>
                <a:lumOff val="191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latin typeface="Constantia" panose="02030602050306030303" pitchFamily="18" charset="0"/>
            </a:rPr>
            <a:t>5ος αιώνας π.Χ.: Αθηναϊκή ηγεμονία, Χρυσός Αιώνας του Περικλή.</a:t>
          </a:r>
        </a:p>
      </dsp:txBody>
      <dsp:txXfrm>
        <a:off x="6182860" y="3458995"/>
        <a:ext cx="1635206" cy="836562"/>
      </dsp:txXfrm>
    </dsp:sp>
    <dsp:sp modelId="{5F6C1AE7-77CB-4871-897F-2AE19AA50C8B}">
      <dsp:nvSpPr>
        <dsp:cNvPr id="0" name=""/>
        <dsp:cNvSpPr/>
      </dsp:nvSpPr>
      <dsp:spPr>
        <a:xfrm>
          <a:off x="3599472" y="469819"/>
          <a:ext cx="4013931" cy="4013931"/>
        </a:xfrm>
        <a:custGeom>
          <a:avLst/>
          <a:gdLst/>
          <a:ahLst/>
          <a:cxnLst/>
          <a:rect l="0" t="0" r="0" b="0"/>
          <a:pathLst>
            <a:path>
              <a:moveTo>
                <a:pt x="2736286" y="3876725"/>
              </a:moveTo>
              <a:arcTo wR="2006965" hR="2006965" stAng="4121471" swAng="2694427"/>
            </a:path>
          </a:pathLst>
        </a:custGeom>
        <a:noFill/>
        <a:ln w="12700" cap="flat" cmpd="sng" algn="ctr">
          <a:solidFill>
            <a:schemeClr val="accent1">
              <a:shade val="90000"/>
              <a:hueOff val="272720"/>
              <a:satOff val="-28084"/>
              <a:lumOff val="18305"/>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E43A4E-A68F-4484-949A-F2F062FF8C6B}">
      <dsp:nvSpPr>
        <dsp:cNvPr id="0" name=""/>
        <dsp:cNvSpPr/>
      </dsp:nvSpPr>
      <dsp:spPr>
        <a:xfrm>
          <a:off x="3308921" y="3304226"/>
          <a:ext cx="1546744" cy="1005383"/>
        </a:xfrm>
        <a:prstGeom prst="roundRect">
          <a:avLst/>
        </a:prstGeom>
        <a:gradFill rotWithShape="0">
          <a:gsLst>
            <a:gs pos="0">
              <a:schemeClr val="accent1">
                <a:shade val="80000"/>
                <a:hueOff val="409199"/>
                <a:satOff val="-42669"/>
                <a:lumOff val="28666"/>
                <a:alphaOff val="0"/>
                <a:lumMod val="110000"/>
                <a:satMod val="105000"/>
                <a:tint val="67000"/>
              </a:schemeClr>
            </a:gs>
            <a:gs pos="50000">
              <a:schemeClr val="accent1">
                <a:shade val="80000"/>
                <a:hueOff val="409199"/>
                <a:satOff val="-42669"/>
                <a:lumOff val="28666"/>
                <a:alphaOff val="0"/>
                <a:lumMod val="105000"/>
                <a:satMod val="103000"/>
                <a:tint val="73000"/>
              </a:schemeClr>
            </a:gs>
            <a:gs pos="100000">
              <a:schemeClr val="accent1">
                <a:shade val="80000"/>
                <a:hueOff val="409199"/>
                <a:satOff val="-42669"/>
                <a:lumOff val="286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latin typeface="Constantia" panose="02030602050306030303" pitchFamily="18" charset="0"/>
            </a:rPr>
            <a:t>431–404 π.Χ.: Πελοποννησιακός Πόλεμος.</a:t>
          </a:r>
        </a:p>
      </dsp:txBody>
      <dsp:txXfrm>
        <a:off x="3358000" y="3353305"/>
        <a:ext cx="1448586" cy="907225"/>
      </dsp:txXfrm>
    </dsp:sp>
    <dsp:sp modelId="{5983EAAF-710C-4092-93AB-02D42792EE65}">
      <dsp:nvSpPr>
        <dsp:cNvPr id="0" name=""/>
        <dsp:cNvSpPr/>
      </dsp:nvSpPr>
      <dsp:spPr>
        <a:xfrm>
          <a:off x="3621876" y="571911"/>
          <a:ext cx="4013931" cy="4013931"/>
        </a:xfrm>
        <a:custGeom>
          <a:avLst/>
          <a:gdLst/>
          <a:ahLst/>
          <a:cxnLst/>
          <a:rect l="0" t="0" r="0" b="0"/>
          <a:pathLst>
            <a:path>
              <a:moveTo>
                <a:pt x="132771" y="2724813"/>
              </a:moveTo>
              <a:arcTo wR="2006965" hR="2006965" stAng="9542539" swAng="1358752"/>
            </a:path>
          </a:pathLst>
        </a:custGeom>
        <a:noFill/>
        <a:ln w="12700" cap="flat" cmpd="sng" algn="ctr">
          <a:solidFill>
            <a:schemeClr val="accent1">
              <a:shade val="90000"/>
              <a:hueOff val="409079"/>
              <a:satOff val="-42126"/>
              <a:lumOff val="27458"/>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46EF96-2BDA-4688-B261-5D9C7F0C6AE8}">
      <dsp:nvSpPr>
        <dsp:cNvPr id="0" name=""/>
        <dsp:cNvSpPr/>
      </dsp:nvSpPr>
      <dsp:spPr>
        <a:xfrm>
          <a:off x="2861938" y="1377614"/>
          <a:ext cx="1693808" cy="1134103"/>
        </a:xfrm>
        <a:prstGeom prst="roundRect">
          <a:avLst/>
        </a:prstGeom>
        <a:gradFill rotWithShape="0">
          <a:gsLst>
            <a:gs pos="0">
              <a:schemeClr val="accent1">
                <a:shade val="80000"/>
                <a:hueOff val="545598"/>
                <a:satOff val="-56892"/>
                <a:lumOff val="38221"/>
                <a:alphaOff val="0"/>
                <a:lumMod val="110000"/>
                <a:satMod val="105000"/>
                <a:tint val="67000"/>
              </a:schemeClr>
            </a:gs>
            <a:gs pos="50000">
              <a:schemeClr val="accent1">
                <a:shade val="80000"/>
                <a:hueOff val="545598"/>
                <a:satOff val="-56892"/>
                <a:lumOff val="38221"/>
                <a:alphaOff val="0"/>
                <a:lumMod val="105000"/>
                <a:satMod val="103000"/>
                <a:tint val="73000"/>
              </a:schemeClr>
            </a:gs>
            <a:gs pos="100000">
              <a:schemeClr val="accent1">
                <a:shade val="80000"/>
                <a:hueOff val="545598"/>
                <a:satOff val="-56892"/>
                <a:lumOff val="382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latin typeface="Constantia" panose="02030602050306030303" pitchFamily="18" charset="0"/>
            </a:rPr>
            <a:t>4ος αιώνας π.Χ.: Άνοδος Μακεδονίας, Φίλιππος Β΄ και Αλέξανδρος.</a:t>
          </a:r>
        </a:p>
      </dsp:txBody>
      <dsp:txXfrm>
        <a:off x="2917300" y="1432976"/>
        <a:ext cx="1583084" cy="1023379"/>
      </dsp:txXfrm>
    </dsp:sp>
    <dsp:sp modelId="{61EA3136-0736-4B30-A9F1-036509F65267}">
      <dsp:nvSpPr>
        <dsp:cNvPr id="0" name=""/>
        <dsp:cNvSpPr/>
      </dsp:nvSpPr>
      <dsp:spPr>
        <a:xfrm>
          <a:off x="3545303" y="636761"/>
          <a:ext cx="4013931" cy="4013931"/>
        </a:xfrm>
        <a:custGeom>
          <a:avLst/>
          <a:gdLst/>
          <a:ahLst/>
          <a:cxnLst/>
          <a:rect l="0" t="0" r="0" b="0"/>
          <a:pathLst>
            <a:path>
              <a:moveTo>
                <a:pt x="456502" y="732612"/>
              </a:moveTo>
              <a:arcTo wR="2006965" hR="2006965" stAng="13165044" swAng="1808784"/>
            </a:path>
          </a:pathLst>
        </a:custGeom>
        <a:noFill/>
        <a:ln w="12700" cap="flat" cmpd="sng" algn="ctr">
          <a:solidFill>
            <a:schemeClr val="accent1">
              <a:shade val="90000"/>
              <a:hueOff val="545439"/>
              <a:satOff val="-56168"/>
              <a:lumOff val="36611"/>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B1F7B-058A-425A-9014-CB6C6899B218}">
      <dsp:nvSpPr>
        <dsp:cNvPr id="0" name=""/>
        <dsp:cNvSpPr/>
      </dsp:nvSpPr>
      <dsp:spPr>
        <a:xfrm>
          <a:off x="3099" y="739150"/>
          <a:ext cx="3109797" cy="3109797"/>
        </a:xfrm>
        <a:prstGeom prst="ellipse">
          <a:avLst/>
        </a:prstGeom>
        <a:solidFill>
          <a:schemeClr val="accent4">
            <a:shade val="80000"/>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143" tIns="25400" rIns="171143" bIns="254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onstantia" panose="02030602050306030303" pitchFamily="18" charset="0"/>
            </a:rPr>
            <a:t>Αθήνα: Ανάπτυξη της δημοκρατίας, με κορύφωση επί Περικλή.</a:t>
          </a:r>
        </a:p>
      </dsp:txBody>
      <dsp:txXfrm>
        <a:off x="458518" y="1194569"/>
        <a:ext cx="2198959" cy="2198959"/>
      </dsp:txXfrm>
    </dsp:sp>
    <dsp:sp modelId="{2A50F03F-B4B0-4E72-A917-AE0B476F67E9}">
      <dsp:nvSpPr>
        <dsp:cNvPr id="0" name=""/>
        <dsp:cNvSpPr/>
      </dsp:nvSpPr>
      <dsp:spPr>
        <a:xfrm>
          <a:off x="2490937" y="739150"/>
          <a:ext cx="3109797" cy="3109797"/>
        </a:xfrm>
        <a:prstGeom prst="ellipse">
          <a:avLst/>
        </a:prstGeom>
        <a:solidFill>
          <a:schemeClr val="accent4">
            <a:shade val="80000"/>
            <a:alpha val="50000"/>
            <a:hueOff val="315896"/>
            <a:satOff val="-16703"/>
            <a:lumOff val="213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143" tIns="25400" rIns="171143" bIns="254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Constantia" panose="02030602050306030303" pitchFamily="18" charset="0"/>
            </a:rPr>
            <a:t>Σπάρτη: Στρατιωτική ολιγαρχία, αυστηρή κοινωνική δομή.</a:t>
          </a:r>
        </a:p>
      </dsp:txBody>
      <dsp:txXfrm>
        <a:off x="2946356" y="1194569"/>
        <a:ext cx="2198959" cy="2198959"/>
      </dsp:txXfrm>
    </dsp:sp>
    <dsp:sp modelId="{F8C31FF9-3281-47BA-824A-A9AC23AD5621}">
      <dsp:nvSpPr>
        <dsp:cNvPr id="0" name=""/>
        <dsp:cNvSpPr/>
      </dsp:nvSpPr>
      <dsp:spPr>
        <a:xfrm>
          <a:off x="4978775" y="739150"/>
          <a:ext cx="3109797" cy="3109797"/>
        </a:xfrm>
        <a:prstGeom prst="ellipse">
          <a:avLst/>
        </a:prstGeom>
        <a:solidFill>
          <a:schemeClr val="accent4">
            <a:shade val="80000"/>
            <a:alpha val="50000"/>
            <a:hueOff val="631792"/>
            <a:satOff val="-33406"/>
            <a:lumOff val="427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143" tIns="22860" rIns="171143" bIns="2286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onstantia" panose="02030602050306030303" pitchFamily="18" charset="0"/>
            </a:rPr>
            <a:t>Συμμαχίες: Δηλιακή Συμμαχία υπό την Αθήνα, Πελοποννησιακή Συμμαχία υπό τη Σπάρτη.</a:t>
          </a:r>
        </a:p>
      </dsp:txBody>
      <dsp:txXfrm>
        <a:off x="5434194" y="1194569"/>
        <a:ext cx="2198959" cy="2198959"/>
      </dsp:txXfrm>
    </dsp:sp>
    <dsp:sp modelId="{FC8E9915-EC84-469B-A844-700B89C8580E}">
      <dsp:nvSpPr>
        <dsp:cNvPr id="0" name=""/>
        <dsp:cNvSpPr/>
      </dsp:nvSpPr>
      <dsp:spPr>
        <a:xfrm>
          <a:off x="7466613" y="739150"/>
          <a:ext cx="3109797" cy="3109797"/>
        </a:xfrm>
        <a:prstGeom prst="ellipse">
          <a:avLst/>
        </a:prstGeom>
        <a:solidFill>
          <a:schemeClr val="accent4">
            <a:shade val="80000"/>
            <a:alpha val="50000"/>
            <a:hueOff val="315896"/>
            <a:satOff val="-16703"/>
            <a:lumOff val="2136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143" tIns="22860" rIns="171143" bIns="2286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onstantia" panose="02030602050306030303" pitchFamily="18" charset="0"/>
            </a:rPr>
            <a:t>Κοινωνία: Πολίτες με δικαιώματα συμμετοχής, αλλά αποκλεισμός γυναικών, δούλων και μετοίκων.</a:t>
          </a:r>
        </a:p>
      </dsp:txBody>
      <dsp:txXfrm>
        <a:off x="7922032" y="1194569"/>
        <a:ext cx="2198959" cy="2198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4C912-EDE4-4514-909C-54466F291715}">
      <dsp:nvSpPr>
        <dsp:cNvPr id="0" name=""/>
        <dsp:cNvSpPr/>
      </dsp:nvSpPr>
      <dsp:spPr>
        <a:xfrm>
          <a:off x="2118576" y="3147721"/>
          <a:ext cx="2246719" cy="1928549"/>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Constantia" panose="02030602050306030303" pitchFamily="18" charset="0"/>
            </a:rPr>
            <a:t>Θέατρο: Τραγωδία (Αισχύλος, Σοφοκλής, Ευριπίδης) και κωμωδία (Αριστοφάνης).</a:t>
          </a:r>
        </a:p>
      </dsp:txBody>
      <dsp:txXfrm>
        <a:off x="2466515" y="3446386"/>
        <a:ext cx="1550841" cy="1331219"/>
      </dsp:txXfrm>
    </dsp:sp>
    <dsp:sp modelId="{2D946226-3828-4F41-B34E-16C8E1058DCE}">
      <dsp:nvSpPr>
        <dsp:cNvPr id="0" name=""/>
        <dsp:cNvSpPr/>
      </dsp:nvSpPr>
      <dsp:spPr>
        <a:xfrm>
          <a:off x="2175974" y="4017557"/>
          <a:ext cx="262282" cy="226169"/>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96B23E-FA1E-4644-B24A-3E5B7D11E939}">
      <dsp:nvSpPr>
        <dsp:cNvPr id="0" name=""/>
        <dsp:cNvSpPr/>
      </dsp:nvSpPr>
      <dsp:spPr>
        <a:xfrm>
          <a:off x="198465" y="2117024"/>
          <a:ext cx="2246719" cy="1928549"/>
        </a:xfrm>
        <a:prstGeom prst="hexagon">
          <a:avLst>
            <a:gd name="adj" fmla="val 25000"/>
            <a:gd name="vf" fmla="val 115470"/>
          </a:avLst>
        </a:prstGeom>
        <a:blipFill>
          <a:blip xmlns:r="http://schemas.openxmlformats.org/officeDocument/2006/relationships" r:embed="rId1"/>
          <a:srcRect/>
          <a:stretch>
            <a:fillRect l="-23000" r="-23000"/>
          </a:stretch>
        </a:blip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28F941-7B08-4EC5-B148-4D31A25E6502}">
      <dsp:nvSpPr>
        <dsp:cNvPr id="0" name=""/>
        <dsp:cNvSpPr/>
      </dsp:nvSpPr>
      <dsp:spPr>
        <a:xfrm>
          <a:off x="1719702" y="3778144"/>
          <a:ext cx="262282" cy="226169"/>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8E4D3F-A0D9-4575-B596-FE74B1B5919D}">
      <dsp:nvSpPr>
        <dsp:cNvPr id="0" name=""/>
        <dsp:cNvSpPr/>
      </dsp:nvSpPr>
      <dsp:spPr>
        <a:xfrm>
          <a:off x="4010960" y="2102251"/>
          <a:ext cx="2246719" cy="1928549"/>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onstantia" panose="02030602050306030303" pitchFamily="18" charset="0"/>
            </a:rPr>
            <a:t>Φιλοσοφία: Σωκράτης, Πλάτων, Αριστοτέλης.</a:t>
          </a:r>
        </a:p>
      </dsp:txBody>
      <dsp:txXfrm>
        <a:off x="4358899" y="2400916"/>
        <a:ext cx="1550841" cy="1331219"/>
      </dsp:txXfrm>
    </dsp:sp>
    <dsp:sp modelId="{A78676EE-BA6C-4172-A0C3-3DD73916EC0F}">
      <dsp:nvSpPr>
        <dsp:cNvPr id="0" name=""/>
        <dsp:cNvSpPr/>
      </dsp:nvSpPr>
      <dsp:spPr>
        <a:xfrm>
          <a:off x="5550013" y="3761334"/>
          <a:ext cx="262282" cy="226169"/>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55FD10-6692-4EE0-9F32-B76E3F207EEA}">
      <dsp:nvSpPr>
        <dsp:cNvPr id="0" name=""/>
        <dsp:cNvSpPr/>
      </dsp:nvSpPr>
      <dsp:spPr>
        <a:xfrm>
          <a:off x="5926116" y="3162291"/>
          <a:ext cx="2246719" cy="1928549"/>
        </a:xfrm>
        <a:prstGeom prst="hexagon">
          <a:avLst>
            <a:gd name="adj" fmla="val 25000"/>
            <a:gd name="vf" fmla="val 115470"/>
          </a:avLst>
        </a:prstGeom>
        <a:blipFill>
          <a:blip xmlns:r="http://schemas.openxmlformats.org/officeDocument/2006/relationships" r:embed="rId2"/>
          <a:srcRect/>
          <a:stretch>
            <a:fillRect l="-22000" r="-22000"/>
          </a:stretch>
        </a:blip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BBF627-CFA9-4654-83AC-A8E939E9F408}">
      <dsp:nvSpPr>
        <dsp:cNvPr id="0" name=""/>
        <dsp:cNvSpPr/>
      </dsp:nvSpPr>
      <dsp:spPr>
        <a:xfrm>
          <a:off x="5977583" y="4026216"/>
          <a:ext cx="262282" cy="226169"/>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79062-7387-45B6-93F4-B71715FD18E0}">
      <dsp:nvSpPr>
        <dsp:cNvPr id="0" name=""/>
        <dsp:cNvSpPr/>
      </dsp:nvSpPr>
      <dsp:spPr>
        <a:xfrm>
          <a:off x="2105703" y="1063096"/>
          <a:ext cx="2246719" cy="1928549"/>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onstantia" panose="02030602050306030303" pitchFamily="18" charset="0"/>
            </a:rPr>
            <a:t>Ιστοριογραφία: Ηρόδοτος, Θουκυδίδης, Ξενοφών.</a:t>
          </a:r>
        </a:p>
      </dsp:txBody>
      <dsp:txXfrm>
        <a:off x="2453642" y="1361761"/>
        <a:ext cx="1550841" cy="1331219"/>
      </dsp:txXfrm>
    </dsp:sp>
    <dsp:sp modelId="{71FF1417-AB78-4D59-B697-188231C8588A}">
      <dsp:nvSpPr>
        <dsp:cNvPr id="0" name=""/>
        <dsp:cNvSpPr/>
      </dsp:nvSpPr>
      <dsp:spPr>
        <a:xfrm>
          <a:off x="3634858" y="1102828"/>
          <a:ext cx="262282" cy="226169"/>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40C1A5-CEB0-4532-9048-B723E9D6420D}">
      <dsp:nvSpPr>
        <dsp:cNvPr id="0" name=""/>
        <dsp:cNvSpPr/>
      </dsp:nvSpPr>
      <dsp:spPr>
        <a:xfrm>
          <a:off x="4010960" y="0"/>
          <a:ext cx="2246719" cy="1928549"/>
        </a:xfrm>
        <a:prstGeom prst="hexagon">
          <a:avLst>
            <a:gd name="adj" fmla="val 25000"/>
            <a:gd name="vf" fmla="val 115470"/>
          </a:avLst>
        </a:prstGeom>
        <a:blipFill>
          <a:blip xmlns:r="http://schemas.openxmlformats.org/officeDocument/2006/relationships" r:embed="rId3"/>
          <a:srcRect/>
          <a:stretch>
            <a:fillRect l="-7000" r="-7000"/>
          </a:stretch>
        </a:blip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02BD15-D322-4758-A671-510892285CB5}">
      <dsp:nvSpPr>
        <dsp:cNvPr id="0" name=""/>
        <dsp:cNvSpPr/>
      </dsp:nvSpPr>
      <dsp:spPr>
        <a:xfrm>
          <a:off x="4062427" y="854756"/>
          <a:ext cx="262282" cy="226169"/>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C67C7-3964-4934-8FC5-767CBCEAD055}">
      <dsp:nvSpPr>
        <dsp:cNvPr id="0" name=""/>
        <dsp:cNvSpPr/>
      </dsp:nvSpPr>
      <dsp:spPr>
        <a:xfrm>
          <a:off x="5926116" y="1060040"/>
          <a:ext cx="2246719" cy="1928549"/>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l-GR" sz="1800" kern="1200" dirty="0">
              <a:latin typeface="Constantia" panose="02030602050306030303" pitchFamily="18" charset="0"/>
            </a:rPr>
            <a:t>Τέχνη: Ακμή γλυπτικής και αρχιτεκτονικής (Παρθενώνας, γλυπτά Φειδία).</a:t>
          </a:r>
        </a:p>
      </dsp:txBody>
      <dsp:txXfrm>
        <a:off x="6274055" y="1358705"/>
        <a:ext cx="1550841" cy="1331219"/>
      </dsp:txXfrm>
    </dsp:sp>
    <dsp:sp modelId="{895FB20D-5E82-4238-8082-87B7D0A9617C}">
      <dsp:nvSpPr>
        <dsp:cNvPr id="0" name=""/>
        <dsp:cNvSpPr/>
      </dsp:nvSpPr>
      <dsp:spPr>
        <a:xfrm>
          <a:off x="7858097" y="1911230"/>
          <a:ext cx="262282" cy="226169"/>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076564-FAAF-4FB4-A5FF-5DCEECCCB3B0}">
      <dsp:nvSpPr>
        <dsp:cNvPr id="0" name=""/>
        <dsp:cNvSpPr/>
      </dsp:nvSpPr>
      <dsp:spPr>
        <a:xfrm>
          <a:off x="7849189" y="2120080"/>
          <a:ext cx="2246719" cy="1928549"/>
        </a:xfrm>
        <a:prstGeom prst="hexagon">
          <a:avLst>
            <a:gd name="adj" fmla="val 25000"/>
            <a:gd name="vf" fmla="val 115470"/>
          </a:avLst>
        </a:prstGeom>
        <a:blipFill>
          <a:blip xmlns:r="http://schemas.openxmlformats.org/officeDocument/2006/relationships" r:embed="rId4"/>
          <a:srcRect/>
          <a:stretch>
            <a:fillRect t="-16000" b="-16000"/>
          </a:stretch>
        </a:blip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97EBB5-E2FD-4F27-BEFE-D2D5092B11C9}">
      <dsp:nvSpPr>
        <dsp:cNvPr id="0" name=""/>
        <dsp:cNvSpPr/>
      </dsp:nvSpPr>
      <dsp:spPr>
        <a:xfrm>
          <a:off x="8302492" y="2154209"/>
          <a:ext cx="262282" cy="226169"/>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E8DB41-C474-AF3A-CED1-6010B1A092A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EBE7943-2D98-A3A2-D751-9418C05A9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CC8F328-FC92-E98A-790C-C0F7B21E9E56}"/>
              </a:ext>
            </a:extLst>
          </p:cNvPr>
          <p:cNvSpPr>
            <a:spLocks noGrp="1"/>
          </p:cNvSpPr>
          <p:nvPr>
            <p:ph type="dt" sz="half" idx="10"/>
          </p:nvPr>
        </p:nvSpPr>
        <p:spPr/>
        <p:txBody>
          <a:bodyPr/>
          <a:lstStyle/>
          <a:p>
            <a:fld id="{A8693E8D-6FBD-44A0-A1AE-CA77FAA8C7E0}" type="datetimeFigureOut">
              <a:rPr lang="el-GR" smtClean="0"/>
              <a:t>13/12/2025</a:t>
            </a:fld>
            <a:endParaRPr lang="el-GR"/>
          </a:p>
        </p:txBody>
      </p:sp>
      <p:sp>
        <p:nvSpPr>
          <p:cNvPr id="5" name="Θέση υποσέλιδου 4">
            <a:extLst>
              <a:ext uri="{FF2B5EF4-FFF2-40B4-BE49-F238E27FC236}">
                <a16:creationId xmlns:a16="http://schemas.microsoft.com/office/drawing/2014/main" id="{FEB34B63-2FE0-304A-85CB-5595F97842E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D5574C7-6DC6-50B4-7E67-0C1F67AD1068}"/>
              </a:ext>
            </a:extLst>
          </p:cNvPr>
          <p:cNvSpPr>
            <a:spLocks noGrp="1"/>
          </p:cNvSpPr>
          <p:nvPr>
            <p:ph type="sldNum" sz="quarter" idx="12"/>
          </p:nvPr>
        </p:nvSpPr>
        <p:spPr/>
        <p:txBody>
          <a:bodyPr/>
          <a:lstStyle/>
          <a:p>
            <a:fld id="{9DB4DA49-45A8-415F-AE99-F03B7A592853}" type="slidenum">
              <a:rPr lang="el-GR" smtClean="0"/>
              <a:t>‹#›</a:t>
            </a:fld>
            <a:endParaRPr lang="el-GR"/>
          </a:p>
        </p:txBody>
      </p:sp>
    </p:spTree>
    <p:extLst>
      <p:ext uri="{BB962C8B-B14F-4D97-AF65-F5344CB8AC3E}">
        <p14:creationId xmlns:p14="http://schemas.microsoft.com/office/powerpoint/2010/main" val="143040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3A97DB-7211-9D4A-D025-5FBFBA0AA5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AC1BB16-E981-30B0-43EA-8A0FA44EF72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D3622A4-5349-582C-76DC-FD4ECAA0063D}"/>
              </a:ext>
            </a:extLst>
          </p:cNvPr>
          <p:cNvSpPr>
            <a:spLocks noGrp="1"/>
          </p:cNvSpPr>
          <p:nvPr>
            <p:ph type="dt" sz="half" idx="10"/>
          </p:nvPr>
        </p:nvSpPr>
        <p:spPr/>
        <p:txBody>
          <a:bodyPr/>
          <a:lstStyle/>
          <a:p>
            <a:fld id="{A8693E8D-6FBD-44A0-A1AE-CA77FAA8C7E0}" type="datetimeFigureOut">
              <a:rPr lang="el-GR" smtClean="0"/>
              <a:t>13/12/2025</a:t>
            </a:fld>
            <a:endParaRPr lang="el-GR"/>
          </a:p>
        </p:txBody>
      </p:sp>
      <p:sp>
        <p:nvSpPr>
          <p:cNvPr id="5" name="Θέση υποσέλιδου 4">
            <a:extLst>
              <a:ext uri="{FF2B5EF4-FFF2-40B4-BE49-F238E27FC236}">
                <a16:creationId xmlns:a16="http://schemas.microsoft.com/office/drawing/2014/main" id="{8F44EC3A-6E00-1CC1-38A4-164FBB44D9B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038DAC8-91AC-7A06-8056-9F3A15A3AC05}"/>
              </a:ext>
            </a:extLst>
          </p:cNvPr>
          <p:cNvSpPr>
            <a:spLocks noGrp="1"/>
          </p:cNvSpPr>
          <p:nvPr>
            <p:ph type="sldNum" sz="quarter" idx="12"/>
          </p:nvPr>
        </p:nvSpPr>
        <p:spPr/>
        <p:txBody>
          <a:bodyPr/>
          <a:lstStyle/>
          <a:p>
            <a:fld id="{9DB4DA49-45A8-415F-AE99-F03B7A592853}" type="slidenum">
              <a:rPr lang="el-GR" smtClean="0"/>
              <a:t>‹#›</a:t>
            </a:fld>
            <a:endParaRPr lang="el-GR"/>
          </a:p>
        </p:txBody>
      </p:sp>
    </p:spTree>
    <p:extLst>
      <p:ext uri="{BB962C8B-B14F-4D97-AF65-F5344CB8AC3E}">
        <p14:creationId xmlns:p14="http://schemas.microsoft.com/office/powerpoint/2010/main" val="393308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5FBC05B-2C8E-D624-C89F-6D24371EBBE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31F2C80-2136-0E96-32D0-7D54EF1C88E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160517C-1A22-BB57-011A-C2D751651DF3}"/>
              </a:ext>
            </a:extLst>
          </p:cNvPr>
          <p:cNvSpPr>
            <a:spLocks noGrp="1"/>
          </p:cNvSpPr>
          <p:nvPr>
            <p:ph type="dt" sz="half" idx="10"/>
          </p:nvPr>
        </p:nvSpPr>
        <p:spPr/>
        <p:txBody>
          <a:bodyPr/>
          <a:lstStyle/>
          <a:p>
            <a:fld id="{A8693E8D-6FBD-44A0-A1AE-CA77FAA8C7E0}" type="datetimeFigureOut">
              <a:rPr lang="el-GR" smtClean="0"/>
              <a:t>13/12/2025</a:t>
            </a:fld>
            <a:endParaRPr lang="el-GR"/>
          </a:p>
        </p:txBody>
      </p:sp>
      <p:sp>
        <p:nvSpPr>
          <p:cNvPr id="5" name="Θέση υποσέλιδου 4">
            <a:extLst>
              <a:ext uri="{FF2B5EF4-FFF2-40B4-BE49-F238E27FC236}">
                <a16:creationId xmlns:a16="http://schemas.microsoft.com/office/drawing/2014/main" id="{D5F2B006-9378-EA6F-1FCC-6EC7D8DED39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05A0FAB-A066-CA4F-8C99-572731B58DF7}"/>
              </a:ext>
            </a:extLst>
          </p:cNvPr>
          <p:cNvSpPr>
            <a:spLocks noGrp="1"/>
          </p:cNvSpPr>
          <p:nvPr>
            <p:ph type="sldNum" sz="quarter" idx="12"/>
          </p:nvPr>
        </p:nvSpPr>
        <p:spPr/>
        <p:txBody>
          <a:bodyPr/>
          <a:lstStyle/>
          <a:p>
            <a:fld id="{9DB4DA49-45A8-415F-AE99-F03B7A592853}" type="slidenum">
              <a:rPr lang="el-GR" smtClean="0"/>
              <a:t>‹#›</a:t>
            </a:fld>
            <a:endParaRPr lang="el-GR"/>
          </a:p>
        </p:txBody>
      </p:sp>
    </p:spTree>
    <p:extLst>
      <p:ext uri="{BB962C8B-B14F-4D97-AF65-F5344CB8AC3E}">
        <p14:creationId xmlns:p14="http://schemas.microsoft.com/office/powerpoint/2010/main" val="150931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9948E5-C825-5BE4-0642-78859FB79E3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6925D27-816C-170C-E41B-B7D47337587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4ACC08B-6908-4D25-010C-8BD1479B5709}"/>
              </a:ext>
            </a:extLst>
          </p:cNvPr>
          <p:cNvSpPr>
            <a:spLocks noGrp="1"/>
          </p:cNvSpPr>
          <p:nvPr>
            <p:ph type="dt" sz="half" idx="10"/>
          </p:nvPr>
        </p:nvSpPr>
        <p:spPr/>
        <p:txBody>
          <a:bodyPr/>
          <a:lstStyle/>
          <a:p>
            <a:fld id="{A8693E8D-6FBD-44A0-A1AE-CA77FAA8C7E0}" type="datetimeFigureOut">
              <a:rPr lang="el-GR" smtClean="0"/>
              <a:t>13/12/2025</a:t>
            </a:fld>
            <a:endParaRPr lang="el-GR"/>
          </a:p>
        </p:txBody>
      </p:sp>
      <p:sp>
        <p:nvSpPr>
          <p:cNvPr id="5" name="Θέση υποσέλιδου 4">
            <a:extLst>
              <a:ext uri="{FF2B5EF4-FFF2-40B4-BE49-F238E27FC236}">
                <a16:creationId xmlns:a16="http://schemas.microsoft.com/office/drawing/2014/main" id="{3DC7D4FF-4A23-9E08-0BA3-2B2C90F48FB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72CC0A3-2C63-1368-99A9-7E2D93BEAFBD}"/>
              </a:ext>
            </a:extLst>
          </p:cNvPr>
          <p:cNvSpPr>
            <a:spLocks noGrp="1"/>
          </p:cNvSpPr>
          <p:nvPr>
            <p:ph type="sldNum" sz="quarter" idx="12"/>
          </p:nvPr>
        </p:nvSpPr>
        <p:spPr/>
        <p:txBody>
          <a:bodyPr/>
          <a:lstStyle/>
          <a:p>
            <a:fld id="{9DB4DA49-45A8-415F-AE99-F03B7A592853}" type="slidenum">
              <a:rPr lang="el-GR" smtClean="0"/>
              <a:t>‹#›</a:t>
            </a:fld>
            <a:endParaRPr lang="el-GR"/>
          </a:p>
        </p:txBody>
      </p:sp>
    </p:spTree>
    <p:extLst>
      <p:ext uri="{BB962C8B-B14F-4D97-AF65-F5344CB8AC3E}">
        <p14:creationId xmlns:p14="http://schemas.microsoft.com/office/powerpoint/2010/main" val="224681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B6FBF4-3E0C-73D5-36C7-D2EF5FAA269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929D505-5071-442D-FC84-D71B93937B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A1BC82F3-275D-570F-590D-BF0FC286F459}"/>
              </a:ext>
            </a:extLst>
          </p:cNvPr>
          <p:cNvSpPr>
            <a:spLocks noGrp="1"/>
          </p:cNvSpPr>
          <p:nvPr>
            <p:ph type="dt" sz="half" idx="10"/>
          </p:nvPr>
        </p:nvSpPr>
        <p:spPr/>
        <p:txBody>
          <a:bodyPr/>
          <a:lstStyle/>
          <a:p>
            <a:fld id="{A8693E8D-6FBD-44A0-A1AE-CA77FAA8C7E0}" type="datetimeFigureOut">
              <a:rPr lang="el-GR" smtClean="0"/>
              <a:t>13/12/2025</a:t>
            </a:fld>
            <a:endParaRPr lang="el-GR"/>
          </a:p>
        </p:txBody>
      </p:sp>
      <p:sp>
        <p:nvSpPr>
          <p:cNvPr id="5" name="Θέση υποσέλιδου 4">
            <a:extLst>
              <a:ext uri="{FF2B5EF4-FFF2-40B4-BE49-F238E27FC236}">
                <a16:creationId xmlns:a16="http://schemas.microsoft.com/office/drawing/2014/main" id="{4EE54A5E-39F1-E539-0237-1E818E05AAB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35E90A4-77FC-2257-D590-1E8C1C7D0448}"/>
              </a:ext>
            </a:extLst>
          </p:cNvPr>
          <p:cNvSpPr>
            <a:spLocks noGrp="1"/>
          </p:cNvSpPr>
          <p:nvPr>
            <p:ph type="sldNum" sz="quarter" idx="12"/>
          </p:nvPr>
        </p:nvSpPr>
        <p:spPr/>
        <p:txBody>
          <a:bodyPr/>
          <a:lstStyle/>
          <a:p>
            <a:fld id="{9DB4DA49-45A8-415F-AE99-F03B7A592853}" type="slidenum">
              <a:rPr lang="el-GR" smtClean="0"/>
              <a:t>‹#›</a:t>
            </a:fld>
            <a:endParaRPr lang="el-GR"/>
          </a:p>
        </p:txBody>
      </p:sp>
    </p:spTree>
    <p:extLst>
      <p:ext uri="{BB962C8B-B14F-4D97-AF65-F5344CB8AC3E}">
        <p14:creationId xmlns:p14="http://schemas.microsoft.com/office/powerpoint/2010/main" val="1029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4788A3-648C-A534-6685-641C4AA0D50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C611A83-1724-135A-C9BE-C7C52AE031E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96808D2-DC88-6C0F-DF38-582CADA4A72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F980F85B-7362-473C-DC10-4B6AF3D8A3B7}"/>
              </a:ext>
            </a:extLst>
          </p:cNvPr>
          <p:cNvSpPr>
            <a:spLocks noGrp="1"/>
          </p:cNvSpPr>
          <p:nvPr>
            <p:ph type="dt" sz="half" idx="10"/>
          </p:nvPr>
        </p:nvSpPr>
        <p:spPr/>
        <p:txBody>
          <a:bodyPr/>
          <a:lstStyle/>
          <a:p>
            <a:fld id="{A8693E8D-6FBD-44A0-A1AE-CA77FAA8C7E0}" type="datetimeFigureOut">
              <a:rPr lang="el-GR" smtClean="0"/>
              <a:t>13/12/2025</a:t>
            </a:fld>
            <a:endParaRPr lang="el-GR"/>
          </a:p>
        </p:txBody>
      </p:sp>
      <p:sp>
        <p:nvSpPr>
          <p:cNvPr id="6" name="Θέση υποσέλιδου 5">
            <a:extLst>
              <a:ext uri="{FF2B5EF4-FFF2-40B4-BE49-F238E27FC236}">
                <a16:creationId xmlns:a16="http://schemas.microsoft.com/office/drawing/2014/main" id="{02CDA0E8-4695-AAD0-B36A-D525EF856D0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4C65173-7C3E-9EDE-4D62-13212A457D30}"/>
              </a:ext>
            </a:extLst>
          </p:cNvPr>
          <p:cNvSpPr>
            <a:spLocks noGrp="1"/>
          </p:cNvSpPr>
          <p:nvPr>
            <p:ph type="sldNum" sz="quarter" idx="12"/>
          </p:nvPr>
        </p:nvSpPr>
        <p:spPr/>
        <p:txBody>
          <a:bodyPr/>
          <a:lstStyle/>
          <a:p>
            <a:fld id="{9DB4DA49-45A8-415F-AE99-F03B7A592853}" type="slidenum">
              <a:rPr lang="el-GR" smtClean="0"/>
              <a:t>‹#›</a:t>
            </a:fld>
            <a:endParaRPr lang="el-GR"/>
          </a:p>
        </p:txBody>
      </p:sp>
    </p:spTree>
    <p:extLst>
      <p:ext uri="{BB962C8B-B14F-4D97-AF65-F5344CB8AC3E}">
        <p14:creationId xmlns:p14="http://schemas.microsoft.com/office/powerpoint/2010/main" val="378210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0DE8F5-B9CE-A04D-ADB9-79D6D3C2AB3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A12BAE6-1F88-48B3-C33F-5412EB63CE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A1FBCCA-EF53-C77F-BDD0-3A78B7D9C9E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11437E4-73AA-5159-9117-6077A3126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0E80C5A-7B00-6300-FFEC-4A5EB71227B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9836F57-921D-CDCD-1680-E2BC8452FD5A}"/>
              </a:ext>
            </a:extLst>
          </p:cNvPr>
          <p:cNvSpPr>
            <a:spLocks noGrp="1"/>
          </p:cNvSpPr>
          <p:nvPr>
            <p:ph type="dt" sz="half" idx="10"/>
          </p:nvPr>
        </p:nvSpPr>
        <p:spPr/>
        <p:txBody>
          <a:bodyPr/>
          <a:lstStyle/>
          <a:p>
            <a:fld id="{A8693E8D-6FBD-44A0-A1AE-CA77FAA8C7E0}" type="datetimeFigureOut">
              <a:rPr lang="el-GR" smtClean="0"/>
              <a:t>13/12/2025</a:t>
            </a:fld>
            <a:endParaRPr lang="el-GR"/>
          </a:p>
        </p:txBody>
      </p:sp>
      <p:sp>
        <p:nvSpPr>
          <p:cNvPr id="8" name="Θέση υποσέλιδου 7">
            <a:extLst>
              <a:ext uri="{FF2B5EF4-FFF2-40B4-BE49-F238E27FC236}">
                <a16:creationId xmlns:a16="http://schemas.microsoft.com/office/drawing/2014/main" id="{A52A5ACE-0841-C95D-DB5C-E6557628041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1F6C1326-7F09-AD08-817B-B984587949CA}"/>
              </a:ext>
            </a:extLst>
          </p:cNvPr>
          <p:cNvSpPr>
            <a:spLocks noGrp="1"/>
          </p:cNvSpPr>
          <p:nvPr>
            <p:ph type="sldNum" sz="quarter" idx="12"/>
          </p:nvPr>
        </p:nvSpPr>
        <p:spPr/>
        <p:txBody>
          <a:bodyPr/>
          <a:lstStyle/>
          <a:p>
            <a:fld id="{9DB4DA49-45A8-415F-AE99-F03B7A592853}" type="slidenum">
              <a:rPr lang="el-GR" smtClean="0"/>
              <a:t>‹#›</a:t>
            </a:fld>
            <a:endParaRPr lang="el-GR"/>
          </a:p>
        </p:txBody>
      </p:sp>
    </p:spTree>
    <p:extLst>
      <p:ext uri="{BB962C8B-B14F-4D97-AF65-F5344CB8AC3E}">
        <p14:creationId xmlns:p14="http://schemas.microsoft.com/office/powerpoint/2010/main" val="260193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6C564-0CBE-8D72-36F0-F244CCA3B04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2F631D4-D8CB-C86E-ECEE-381083A67D7F}"/>
              </a:ext>
            </a:extLst>
          </p:cNvPr>
          <p:cNvSpPr>
            <a:spLocks noGrp="1"/>
          </p:cNvSpPr>
          <p:nvPr>
            <p:ph type="dt" sz="half" idx="10"/>
          </p:nvPr>
        </p:nvSpPr>
        <p:spPr/>
        <p:txBody>
          <a:bodyPr/>
          <a:lstStyle/>
          <a:p>
            <a:fld id="{A8693E8D-6FBD-44A0-A1AE-CA77FAA8C7E0}" type="datetimeFigureOut">
              <a:rPr lang="el-GR" smtClean="0"/>
              <a:t>13/12/2025</a:t>
            </a:fld>
            <a:endParaRPr lang="el-GR"/>
          </a:p>
        </p:txBody>
      </p:sp>
      <p:sp>
        <p:nvSpPr>
          <p:cNvPr id="4" name="Θέση υποσέλιδου 3">
            <a:extLst>
              <a:ext uri="{FF2B5EF4-FFF2-40B4-BE49-F238E27FC236}">
                <a16:creationId xmlns:a16="http://schemas.microsoft.com/office/drawing/2014/main" id="{CA7174C5-2D73-44A3-AF27-B47AC1FF514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98A96EE-3225-14A3-D755-511BB8213CDC}"/>
              </a:ext>
            </a:extLst>
          </p:cNvPr>
          <p:cNvSpPr>
            <a:spLocks noGrp="1"/>
          </p:cNvSpPr>
          <p:nvPr>
            <p:ph type="sldNum" sz="quarter" idx="12"/>
          </p:nvPr>
        </p:nvSpPr>
        <p:spPr/>
        <p:txBody>
          <a:bodyPr/>
          <a:lstStyle/>
          <a:p>
            <a:fld id="{9DB4DA49-45A8-415F-AE99-F03B7A592853}" type="slidenum">
              <a:rPr lang="el-GR" smtClean="0"/>
              <a:t>‹#›</a:t>
            </a:fld>
            <a:endParaRPr lang="el-GR"/>
          </a:p>
        </p:txBody>
      </p:sp>
    </p:spTree>
    <p:extLst>
      <p:ext uri="{BB962C8B-B14F-4D97-AF65-F5344CB8AC3E}">
        <p14:creationId xmlns:p14="http://schemas.microsoft.com/office/powerpoint/2010/main" val="196418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9167EE6-4FD3-F0CB-58EB-DB3015E53BB8}"/>
              </a:ext>
            </a:extLst>
          </p:cNvPr>
          <p:cNvSpPr>
            <a:spLocks noGrp="1"/>
          </p:cNvSpPr>
          <p:nvPr>
            <p:ph type="dt" sz="half" idx="10"/>
          </p:nvPr>
        </p:nvSpPr>
        <p:spPr/>
        <p:txBody>
          <a:bodyPr/>
          <a:lstStyle/>
          <a:p>
            <a:fld id="{A8693E8D-6FBD-44A0-A1AE-CA77FAA8C7E0}" type="datetimeFigureOut">
              <a:rPr lang="el-GR" smtClean="0"/>
              <a:t>13/12/2025</a:t>
            </a:fld>
            <a:endParaRPr lang="el-GR"/>
          </a:p>
        </p:txBody>
      </p:sp>
      <p:sp>
        <p:nvSpPr>
          <p:cNvPr id="3" name="Θέση υποσέλιδου 2">
            <a:extLst>
              <a:ext uri="{FF2B5EF4-FFF2-40B4-BE49-F238E27FC236}">
                <a16:creationId xmlns:a16="http://schemas.microsoft.com/office/drawing/2014/main" id="{4CBB8A7B-C851-F4EF-4D34-042A0E6225B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62C5A48-701E-C95C-E8D5-C273A8EE6B68}"/>
              </a:ext>
            </a:extLst>
          </p:cNvPr>
          <p:cNvSpPr>
            <a:spLocks noGrp="1"/>
          </p:cNvSpPr>
          <p:nvPr>
            <p:ph type="sldNum" sz="quarter" idx="12"/>
          </p:nvPr>
        </p:nvSpPr>
        <p:spPr/>
        <p:txBody>
          <a:bodyPr/>
          <a:lstStyle/>
          <a:p>
            <a:fld id="{9DB4DA49-45A8-415F-AE99-F03B7A592853}" type="slidenum">
              <a:rPr lang="el-GR" smtClean="0"/>
              <a:t>‹#›</a:t>
            </a:fld>
            <a:endParaRPr lang="el-GR"/>
          </a:p>
        </p:txBody>
      </p:sp>
    </p:spTree>
    <p:extLst>
      <p:ext uri="{BB962C8B-B14F-4D97-AF65-F5344CB8AC3E}">
        <p14:creationId xmlns:p14="http://schemas.microsoft.com/office/powerpoint/2010/main" val="86565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DBA890-440A-A8E9-335F-3D790029F8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BCB1AC1-E2A9-2922-730E-181B3A207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C10F563-A3CF-0556-61FA-7725D2AAD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25D0182-9A8D-A5CC-AE37-DCBB238F5441}"/>
              </a:ext>
            </a:extLst>
          </p:cNvPr>
          <p:cNvSpPr>
            <a:spLocks noGrp="1"/>
          </p:cNvSpPr>
          <p:nvPr>
            <p:ph type="dt" sz="half" idx="10"/>
          </p:nvPr>
        </p:nvSpPr>
        <p:spPr/>
        <p:txBody>
          <a:bodyPr/>
          <a:lstStyle/>
          <a:p>
            <a:fld id="{A8693E8D-6FBD-44A0-A1AE-CA77FAA8C7E0}" type="datetimeFigureOut">
              <a:rPr lang="el-GR" smtClean="0"/>
              <a:t>13/12/2025</a:t>
            </a:fld>
            <a:endParaRPr lang="el-GR"/>
          </a:p>
        </p:txBody>
      </p:sp>
      <p:sp>
        <p:nvSpPr>
          <p:cNvPr id="6" name="Θέση υποσέλιδου 5">
            <a:extLst>
              <a:ext uri="{FF2B5EF4-FFF2-40B4-BE49-F238E27FC236}">
                <a16:creationId xmlns:a16="http://schemas.microsoft.com/office/drawing/2014/main" id="{2396FEE0-6940-8FA6-202D-B489437EE36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B5E6729-36F8-D9A2-C2B9-9AC8879C883B}"/>
              </a:ext>
            </a:extLst>
          </p:cNvPr>
          <p:cNvSpPr>
            <a:spLocks noGrp="1"/>
          </p:cNvSpPr>
          <p:nvPr>
            <p:ph type="sldNum" sz="quarter" idx="12"/>
          </p:nvPr>
        </p:nvSpPr>
        <p:spPr/>
        <p:txBody>
          <a:bodyPr/>
          <a:lstStyle/>
          <a:p>
            <a:fld id="{9DB4DA49-45A8-415F-AE99-F03B7A592853}" type="slidenum">
              <a:rPr lang="el-GR" smtClean="0"/>
              <a:t>‹#›</a:t>
            </a:fld>
            <a:endParaRPr lang="el-GR"/>
          </a:p>
        </p:txBody>
      </p:sp>
    </p:spTree>
    <p:extLst>
      <p:ext uri="{BB962C8B-B14F-4D97-AF65-F5344CB8AC3E}">
        <p14:creationId xmlns:p14="http://schemas.microsoft.com/office/powerpoint/2010/main" val="340969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A2A53B-5EBA-B638-FC8D-5AF39EA1CAF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7A8D1DF-A372-5D83-391F-A8EB695D5E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E7CF23E-CFD7-6614-E0FA-B6D74BD03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F6765BD-C24F-B96A-857D-96A6C67953F6}"/>
              </a:ext>
            </a:extLst>
          </p:cNvPr>
          <p:cNvSpPr>
            <a:spLocks noGrp="1"/>
          </p:cNvSpPr>
          <p:nvPr>
            <p:ph type="dt" sz="half" idx="10"/>
          </p:nvPr>
        </p:nvSpPr>
        <p:spPr/>
        <p:txBody>
          <a:bodyPr/>
          <a:lstStyle/>
          <a:p>
            <a:fld id="{A8693E8D-6FBD-44A0-A1AE-CA77FAA8C7E0}" type="datetimeFigureOut">
              <a:rPr lang="el-GR" smtClean="0"/>
              <a:t>13/12/2025</a:t>
            </a:fld>
            <a:endParaRPr lang="el-GR"/>
          </a:p>
        </p:txBody>
      </p:sp>
      <p:sp>
        <p:nvSpPr>
          <p:cNvPr id="6" name="Θέση υποσέλιδου 5">
            <a:extLst>
              <a:ext uri="{FF2B5EF4-FFF2-40B4-BE49-F238E27FC236}">
                <a16:creationId xmlns:a16="http://schemas.microsoft.com/office/drawing/2014/main" id="{D9FCB9F5-CBF7-9039-AD95-F1CA9251DAE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D9AB8AC-5CB5-BA90-9C1C-285925BF8FA5}"/>
              </a:ext>
            </a:extLst>
          </p:cNvPr>
          <p:cNvSpPr>
            <a:spLocks noGrp="1"/>
          </p:cNvSpPr>
          <p:nvPr>
            <p:ph type="sldNum" sz="quarter" idx="12"/>
          </p:nvPr>
        </p:nvSpPr>
        <p:spPr/>
        <p:txBody>
          <a:bodyPr/>
          <a:lstStyle/>
          <a:p>
            <a:fld id="{9DB4DA49-45A8-415F-AE99-F03B7A592853}" type="slidenum">
              <a:rPr lang="el-GR" smtClean="0"/>
              <a:t>‹#›</a:t>
            </a:fld>
            <a:endParaRPr lang="el-GR"/>
          </a:p>
        </p:txBody>
      </p:sp>
    </p:spTree>
    <p:extLst>
      <p:ext uri="{BB962C8B-B14F-4D97-AF65-F5344CB8AC3E}">
        <p14:creationId xmlns:p14="http://schemas.microsoft.com/office/powerpoint/2010/main" val="341896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8F6D0B8-C504-6ADA-10F0-B01F03ED47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FF0CCA1-D5E5-1307-FA82-D17CC0953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A6A85FD-353D-DFE0-5966-AA7FB637B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693E8D-6FBD-44A0-A1AE-CA77FAA8C7E0}" type="datetimeFigureOut">
              <a:rPr lang="el-GR" smtClean="0"/>
              <a:t>13/12/2025</a:t>
            </a:fld>
            <a:endParaRPr lang="el-GR"/>
          </a:p>
        </p:txBody>
      </p:sp>
      <p:sp>
        <p:nvSpPr>
          <p:cNvPr id="5" name="Θέση υποσέλιδου 4">
            <a:extLst>
              <a:ext uri="{FF2B5EF4-FFF2-40B4-BE49-F238E27FC236}">
                <a16:creationId xmlns:a16="http://schemas.microsoft.com/office/drawing/2014/main" id="{57270071-CFF0-A908-3A11-69D1C83329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126ED89-F50D-E0D9-39C1-8B6C11868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B4DA49-45A8-415F-AE99-F03B7A592853}" type="slidenum">
              <a:rPr lang="el-GR" smtClean="0"/>
              <a:t>‹#›</a:t>
            </a:fld>
            <a:endParaRPr lang="el-GR"/>
          </a:p>
        </p:txBody>
      </p:sp>
    </p:spTree>
    <p:extLst>
      <p:ext uri="{BB962C8B-B14F-4D97-AF65-F5344CB8AC3E}">
        <p14:creationId xmlns:p14="http://schemas.microsoft.com/office/powerpoint/2010/main" val="329755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aDuqpaY_ME" TargetMode="Externa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s://www.youtube.com/watch?v=5rlbiYVyxU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στήλη, κτίριο, εξωτερικός χώρος/ύπαιθρος, ουρανός&#10;&#10;Το περιεχόμενο που δημιουργείται από AI ενδέχεται να είναι εσφαλμένο.">
            <a:extLst>
              <a:ext uri="{FF2B5EF4-FFF2-40B4-BE49-F238E27FC236}">
                <a16:creationId xmlns:a16="http://schemas.microsoft.com/office/drawing/2014/main" id="{55661FEC-2758-488D-01D8-F7E387E49A87}"/>
              </a:ext>
            </a:extLst>
          </p:cNvPr>
          <p:cNvPicPr>
            <a:picLocks noChangeAspect="1"/>
          </p:cNvPicPr>
          <p:nvPr/>
        </p:nvPicPr>
        <p:blipFill>
          <a:blip r:embed="rId2"/>
          <a:srcRect/>
          <a:stretch>
            <a:fillRect/>
          </a:stretch>
        </p:blipFill>
        <p:spPr>
          <a:xfrm>
            <a:off x="-3047" y="10"/>
            <a:ext cx="12191999" cy="6857990"/>
          </a:xfrm>
          <a:prstGeom prst="rect">
            <a:avLst/>
          </a:prstGeom>
        </p:spPr>
      </p:pic>
      <p:sp>
        <p:nvSpPr>
          <p:cNvPr id="20" name="Rectangle 1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BD0835D-CCFA-0641-4C2A-AA15E889E63D}"/>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Ενότητα 3 : Κλασική Εποχή</a:t>
            </a:r>
          </a:p>
        </p:txBody>
      </p:sp>
    </p:spTree>
    <p:extLst>
      <p:ext uri="{BB962C8B-B14F-4D97-AF65-F5344CB8AC3E}">
        <p14:creationId xmlns:p14="http://schemas.microsoft.com/office/powerpoint/2010/main" val="99079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Αρχαία ρωμαϊκή αρχιτεκτονική, Ρωμαϊκός ναός, ουρανός, Αρχαία ιστορία&#10;&#10;Το περιεχόμενο που δημιουργείται από AI ενδέχεται να είναι εσφαλμένο.">
            <a:extLst>
              <a:ext uri="{FF2B5EF4-FFF2-40B4-BE49-F238E27FC236}">
                <a16:creationId xmlns:a16="http://schemas.microsoft.com/office/drawing/2014/main" id="{BF9BF0A2-3829-B8A4-E6A9-8D737084BA81}"/>
              </a:ext>
            </a:extLst>
          </p:cNvPr>
          <p:cNvPicPr>
            <a:picLocks noChangeAspect="1"/>
          </p:cNvPicPr>
          <p:nvPr/>
        </p:nvPicPr>
        <p:blipFill>
          <a:blip r:embed="rId2">
            <a:alphaModFix amt="50000"/>
          </a:blip>
          <a:srcRect t="8850" b="17621"/>
          <a:stretch>
            <a:fillRect/>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1E4D9C80-A738-68AB-0A32-C0DF4A7E1D96}"/>
              </a:ext>
            </a:extLst>
          </p:cNvPr>
          <p:cNvSpPr>
            <a:spLocks noGrp="1"/>
          </p:cNvSpPr>
          <p:nvPr>
            <p:ph type="title"/>
          </p:nvPr>
        </p:nvSpPr>
        <p:spPr>
          <a:xfrm>
            <a:off x="1524000" y="3274141"/>
            <a:ext cx="9144000" cy="2399071"/>
          </a:xfrm>
        </p:spPr>
        <p:txBody>
          <a:bodyPr vert="horz" lIns="91440" tIns="45720" rIns="91440" bIns="45720" rtlCol="0" anchor="b">
            <a:normAutofit fontScale="90000"/>
          </a:bodyPr>
          <a:lstStyle/>
          <a:p>
            <a:pPr algn="ctr"/>
            <a:br>
              <a:rPr lang="el-GR" sz="6000" dirty="0">
                <a:solidFill>
                  <a:srgbClr val="467886"/>
                </a:solidFill>
                <a:hlinkClick r:id="rId3">
                  <a:extLst>
                    <a:ext uri="{A12FA001-AC4F-418D-AE19-62706E023703}">
                      <ahyp:hlinkClr xmlns:ahyp="http://schemas.microsoft.com/office/drawing/2018/hyperlinkcolor" val="tx"/>
                    </a:ext>
                  </a:extLst>
                </a:hlinkClick>
              </a:rPr>
            </a:br>
            <a:r>
              <a:rPr lang="en-US" sz="3200" dirty="0">
                <a:hlinkClick r:id="rId3">
                  <a:extLst>
                    <a:ext uri="{A12FA001-AC4F-418D-AE19-62706E023703}">
                      <ahyp:hlinkClr xmlns:ahyp="http://schemas.microsoft.com/office/drawing/2018/hyperlinkcolor" val="tx"/>
                    </a:ext>
                  </a:extLst>
                </a:hlinkClick>
              </a:rPr>
              <a:t>https://www.youtube.com/watch?v=VaDuqpaY_ME</a:t>
            </a:r>
            <a:br>
              <a:rPr lang="el-GR" sz="3200" dirty="0"/>
            </a:br>
            <a:br>
              <a:rPr lang="el-GR" sz="3200" dirty="0"/>
            </a:br>
            <a:r>
              <a:rPr lang="en-US" sz="3200" dirty="0">
                <a:hlinkClick r:id="rId4">
                  <a:extLst>
                    <a:ext uri="{A12FA001-AC4F-418D-AE19-62706E023703}">
                      <ahyp:hlinkClr xmlns:ahyp="http://schemas.microsoft.com/office/drawing/2018/hyperlinkcolor" val="tx"/>
                    </a:ext>
                  </a:extLst>
                </a:hlinkClick>
              </a:rPr>
              <a:t>https://www.youtube.com/watch?v=5rlbiYVyxUU</a:t>
            </a:r>
            <a:br>
              <a:rPr lang="el-GR" sz="6000" dirty="0">
                <a:solidFill>
                  <a:srgbClr val="FFFFFF"/>
                </a:solidFill>
              </a:rPr>
            </a:br>
            <a:endParaRPr lang="en-US" sz="6000" dirty="0">
              <a:solidFill>
                <a:srgbClr val="FFFFFF"/>
              </a:solidFill>
            </a:endParaRPr>
          </a:p>
        </p:txBody>
      </p:sp>
      <p:sp>
        <p:nvSpPr>
          <p:cNvPr id="4" name="TextBox 3">
            <a:extLst>
              <a:ext uri="{FF2B5EF4-FFF2-40B4-BE49-F238E27FC236}">
                <a16:creationId xmlns:a16="http://schemas.microsoft.com/office/drawing/2014/main" id="{CE84C59D-F82A-C79E-3A2E-9FCE597157FF}"/>
              </a:ext>
            </a:extLst>
          </p:cNvPr>
          <p:cNvSpPr txBox="1"/>
          <p:nvPr/>
        </p:nvSpPr>
        <p:spPr>
          <a:xfrm>
            <a:off x="2109019" y="2089354"/>
            <a:ext cx="7973961" cy="646331"/>
          </a:xfrm>
          <a:prstGeom prst="rect">
            <a:avLst/>
          </a:prstGeom>
          <a:noFill/>
        </p:spPr>
        <p:txBody>
          <a:bodyPr wrap="square" rtlCol="0">
            <a:spAutoFit/>
          </a:bodyPr>
          <a:lstStyle/>
          <a:p>
            <a:r>
              <a:rPr lang="el-GR" dirty="0"/>
              <a:t>Θα παρακολουθήσουμε τα παρακάτω βίντεο που εξηγούν συνοπτικά τα βασικά στοιχεία της ενότητας</a:t>
            </a:r>
          </a:p>
        </p:txBody>
      </p:sp>
    </p:spTree>
    <p:extLst>
      <p:ext uri="{BB962C8B-B14F-4D97-AF65-F5344CB8AC3E}">
        <p14:creationId xmlns:p14="http://schemas.microsoft.com/office/powerpoint/2010/main" val="130675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6D682F0-3E67-A787-0DAF-5A48A18F0C07}"/>
              </a:ext>
            </a:extLst>
          </p:cNvPr>
          <p:cNvSpPr>
            <a:spLocks noGrp="1"/>
          </p:cNvSpPr>
          <p:nvPr>
            <p:ph type="title"/>
          </p:nvPr>
        </p:nvSpPr>
        <p:spPr>
          <a:xfrm>
            <a:off x="1524000" y="1248587"/>
            <a:ext cx="8957187" cy="901529"/>
          </a:xfrm>
        </p:spPr>
        <p:txBody>
          <a:bodyPr vert="horz" lIns="91440" tIns="45720" rIns="91440" bIns="45720" rtlCol="0" anchor="b">
            <a:normAutofit/>
          </a:bodyPr>
          <a:lstStyle/>
          <a:p>
            <a:pPr algn="ctr"/>
            <a:r>
              <a:rPr lang="el-GR" sz="5400" dirty="0">
                <a:latin typeface="Constantia" panose="02030602050306030303" pitchFamily="18" charset="0"/>
              </a:rPr>
              <a:t>Άσκηση: </a:t>
            </a:r>
            <a:endParaRPr lang="en-US" sz="5400" kern="1200" dirty="0">
              <a:solidFill>
                <a:schemeClr val="tx1"/>
              </a:solidFill>
              <a:latin typeface="Constantia" panose="02030602050306030303" pitchFamily="18" charset="0"/>
            </a:endParaRPr>
          </a:p>
        </p:txBody>
      </p:sp>
      <p:sp>
        <p:nvSpPr>
          <p:cNvPr id="3" name="Θέση κειμένου 2">
            <a:extLst>
              <a:ext uri="{FF2B5EF4-FFF2-40B4-BE49-F238E27FC236}">
                <a16:creationId xmlns:a16="http://schemas.microsoft.com/office/drawing/2014/main" id="{7F3C03B4-B7BB-30C8-823B-B6737CB445A9}"/>
              </a:ext>
            </a:extLst>
          </p:cNvPr>
          <p:cNvSpPr>
            <a:spLocks noGrp="1"/>
          </p:cNvSpPr>
          <p:nvPr>
            <p:ph type="body" idx="1"/>
          </p:nvPr>
        </p:nvSpPr>
        <p:spPr>
          <a:xfrm>
            <a:off x="1524000" y="2359742"/>
            <a:ext cx="9144000" cy="3024282"/>
          </a:xfrm>
        </p:spPr>
        <p:txBody>
          <a:bodyPr vert="horz" lIns="91440" tIns="45720" rIns="91440" bIns="45720" rtlCol="0">
            <a:normAutofit/>
          </a:bodyPr>
          <a:lstStyle/>
          <a:p>
            <a:r>
              <a:rPr lang="el-GR" sz="2000" kern="1200" dirty="0">
                <a:solidFill>
                  <a:schemeClr val="tx1"/>
                </a:solidFill>
                <a:latin typeface="Constantia" panose="02030602050306030303" pitchFamily="18" charset="0"/>
              </a:rPr>
              <a:t>Ερώτηση: Γράψε σε 3–4 προτάσεις τι θυμάσαι για την Κλασική Εποχή σχετικά με:</a:t>
            </a:r>
          </a:p>
          <a:p>
            <a:endParaRPr lang="el-GR" sz="2000" kern="1200" dirty="0">
              <a:solidFill>
                <a:schemeClr val="tx1"/>
              </a:solidFill>
              <a:latin typeface="Constantia" panose="02030602050306030303" pitchFamily="18" charset="0"/>
            </a:endParaRPr>
          </a:p>
          <a:p>
            <a:r>
              <a:rPr lang="el-GR" sz="2000" kern="1200" dirty="0">
                <a:solidFill>
                  <a:schemeClr val="tx1"/>
                </a:solidFill>
                <a:latin typeface="Constantia" panose="02030602050306030303" pitchFamily="18" charset="0"/>
              </a:rPr>
              <a:t>1. Μία σημαντική μάχη.</a:t>
            </a:r>
          </a:p>
          <a:p>
            <a:r>
              <a:rPr lang="el-GR" sz="2000" kern="1200" dirty="0">
                <a:solidFill>
                  <a:schemeClr val="tx1"/>
                </a:solidFill>
                <a:latin typeface="Constantia" panose="02030602050306030303" pitchFamily="18" charset="0"/>
              </a:rPr>
              <a:t>2. Μία συμμαχία.</a:t>
            </a:r>
          </a:p>
          <a:p>
            <a:r>
              <a:rPr lang="el-GR" sz="2000" kern="1200" dirty="0">
                <a:solidFill>
                  <a:schemeClr val="tx1"/>
                </a:solidFill>
                <a:latin typeface="Constantia" panose="02030602050306030303" pitchFamily="18" charset="0"/>
              </a:rPr>
              <a:t>3. Ένα πολιτιστικό επίτευγμα.</a:t>
            </a:r>
          </a:p>
          <a:p>
            <a:endParaRPr lang="en-US" sz="2400" kern="1200" dirty="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4364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3F8239A-93F2-BCB5-4C86-6A1F175B8F2C}"/>
              </a:ext>
            </a:extLst>
          </p:cNvPr>
          <p:cNvSpPr>
            <a:spLocks noGrp="1"/>
          </p:cNvSpPr>
          <p:nvPr>
            <p:ph type="title"/>
          </p:nvPr>
        </p:nvSpPr>
        <p:spPr>
          <a:xfrm>
            <a:off x="599609" y="-481781"/>
            <a:ext cx="4457806" cy="5692878"/>
          </a:xfrm>
        </p:spPr>
        <p:txBody>
          <a:bodyPr vert="horz" lIns="91440" tIns="45720" rIns="91440" bIns="45720" rtlCol="0" anchor="b">
            <a:noAutofit/>
          </a:bodyPr>
          <a:lstStyle/>
          <a:p>
            <a:r>
              <a:rPr lang="en-US" sz="2400" u="sng" kern="1200" dirty="0" err="1">
                <a:solidFill>
                  <a:schemeClr val="tx1"/>
                </a:solidFill>
                <a:latin typeface="Constantia" panose="02030602050306030303" pitchFamily="18" charset="0"/>
              </a:rPr>
              <a:t>Αν</a:t>
            </a:r>
            <a:r>
              <a:rPr lang="en-US" sz="2400" u="sng" kern="1200" dirty="0">
                <a:solidFill>
                  <a:schemeClr val="tx1"/>
                </a:solidFill>
                <a:latin typeface="Constantia" panose="02030602050306030303" pitchFamily="18" charset="0"/>
              </a:rPr>
              <a:t>απαράσταση με ρόλους: Μάχη</a:t>
            </a:r>
            <a:r>
              <a:rPr lang="el-GR" sz="2400" u="sng" kern="1200" dirty="0">
                <a:solidFill>
                  <a:schemeClr val="tx1"/>
                </a:solidFill>
                <a:latin typeface="Constantia" panose="02030602050306030303" pitchFamily="18" charset="0"/>
              </a:rPr>
              <a:t> του Μαραθώνα</a:t>
            </a:r>
            <a:br>
              <a:rPr lang="el-GR" sz="2400" u="sng" kern="1200" dirty="0">
                <a:solidFill>
                  <a:schemeClr val="tx1"/>
                </a:solidFill>
                <a:latin typeface="Constantia" panose="02030602050306030303" pitchFamily="18" charset="0"/>
              </a:rPr>
            </a:br>
            <a:br>
              <a:rPr lang="el-GR" sz="2400" u="sng" kern="1200" dirty="0">
                <a:solidFill>
                  <a:schemeClr val="tx1"/>
                </a:solidFill>
                <a:latin typeface="Constantia" panose="02030602050306030303" pitchFamily="18" charset="0"/>
              </a:rPr>
            </a:br>
            <a:br>
              <a:rPr lang="el-GR" sz="2400" u="sng" kern="1200" dirty="0">
                <a:solidFill>
                  <a:schemeClr val="tx1"/>
                </a:solidFill>
                <a:latin typeface="Constantia" panose="02030602050306030303" pitchFamily="18" charset="0"/>
              </a:rPr>
            </a:br>
            <a:r>
              <a:rPr lang="el-GR" sz="2000" u="sng" kern="1200" dirty="0">
                <a:solidFill>
                  <a:schemeClr val="tx1"/>
                </a:solidFill>
                <a:latin typeface="Constantia" panose="02030602050306030303" pitchFamily="18" charset="0"/>
              </a:rPr>
              <a:t>Ρόλοι</a:t>
            </a:r>
            <a:r>
              <a:rPr lang="el-GR" sz="2400" u="sng" kern="1200" dirty="0">
                <a:solidFill>
                  <a:schemeClr val="tx1"/>
                </a:solidFill>
                <a:latin typeface="Constantia" panose="02030602050306030303" pitchFamily="18" charset="0"/>
              </a:rPr>
              <a:t>: </a:t>
            </a:r>
            <a:br>
              <a:rPr lang="el-GR" sz="1800" u="sng" kern="1200" dirty="0">
                <a:solidFill>
                  <a:schemeClr val="tx1"/>
                </a:solidFill>
                <a:latin typeface="Constantia" panose="02030602050306030303" pitchFamily="18" charset="0"/>
              </a:rPr>
            </a:br>
            <a:r>
              <a:rPr lang="el-GR" sz="1800" kern="1200" dirty="0">
                <a:solidFill>
                  <a:schemeClr val="tx1"/>
                </a:solidFill>
                <a:latin typeface="Constantia" panose="02030602050306030303" pitchFamily="18" charset="0"/>
              </a:rPr>
              <a:t>Οπλίτες, στρατηγός, αγγελιοφόρος, Πέρσες αντίπαλοι.</a:t>
            </a:r>
            <a:br>
              <a:rPr lang="el-GR" sz="1800" u="sng" kern="1200" dirty="0">
                <a:solidFill>
                  <a:schemeClr val="tx1"/>
                </a:solidFill>
                <a:latin typeface="Constantia" panose="02030602050306030303" pitchFamily="18" charset="0"/>
              </a:rPr>
            </a:br>
            <a:r>
              <a:rPr lang="el-GR" sz="2000" u="sng" kern="1200" dirty="0">
                <a:solidFill>
                  <a:schemeClr val="tx1"/>
                </a:solidFill>
                <a:latin typeface="Constantia" panose="02030602050306030303" pitchFamily="18" charset="0"/>
              </a:rPr>
              <a:t>Δραστηριότητα:</a:t>
            </a:r>
            <a:br>
              <a:rPr lang="el-GR" sz="1800" u="sng" kern="1200" dirty="0">
                <a:solidFill>
                  <a:schemeClr val="tx1"/>
                </a:solidFill>
                <a:latin typeface="Constantia" panose="02030602050306030303" pitchFamily="18" charset="0"/>
              </a:rPr>
            </a:br>
            <a:r>
              <a:rPr lang="el-GR" sz="1800" kern="1200" dirty="0">
                <a:solidFill>
                  <a:schemeClr val="tx1"/>
                </a:solidFill>
                <a:latin typeface="Constantia" panose="02030602050306030303" pitchFamily="18" charset="0"/>
              </a:rPr>
              <a:t>~Σχηματίζουμε «φάλαγγα» με τα σώματά μας.</a:t>
            </a:r>
            <a:br>
              <a:rPr lang="el-GR" sz="1800" kern="1200" dirty="0">
                <a:solidFill>
                  <a:schemeClr val="tx1"/>
                </a:solidFill>
                <a:latin typeface="Constantia" panose="02030602050306030303" pitchFamily="18" charset="0"/>
              </a:rPr>
            </a:br>
            <a:r>
              <a:rPr lang="el-GR" sz="1800" kern="1200" dirty="0">
                <a:solidFill>
                  <a:schemeClr val="tx1"/>
                </a:solidFill>
                <a:latin typeface="Constantia" panose="02030602050306030303" pitchFamily="18" charset="0"/>
              </a:rPr>
              <a:t>~Ο «στρατηγός» δίνει εντολές για την παράταξη.</a:t>
            </a:r>
            <a:br>
              <a:rPr lang="el-GR" sz="1800" kern="1200" dirty="0">
                <a:solidFill>
                  <a:schemeClr val="tx1"/>
                </a:solidFill>
                <a:latin typeface="Constantia" panose="02030602050306030303" pitchFamily="18" charset="0"/>
              </a:rPr>
            </a:br>
            <a:r>
              <a:rPr lang="el-GR" sz="1800" dirty="0">
                <a:latin typeface="Constantia" panose="02030602050306030303" pitchFamily="18" charset="0"/>
              </a:rPr>
              <a:t>~</a:t>
            </a:r>
            <a:r>
              <a:rPr lang="el-GR" sz="1800" kern="1200" dirty="0">
                <a:solidFill>
                  <a:schemeClr val="tx1"/>
                </a:solidFill>
                <a:latin typeface="Constantia" panose="02030602050306030303" pitchFamily="18" charset="0"/>
              </a:rPr>
              <a:t>Ο «αγγελιοφόρος» μεταφέρει μηνύματα για την εξέλιξη της μάχης.</a:t>
            </a:r>
            <a:br>
              <a:rPr lang="el-GR" sz="1800" kern="1200" dirty="0">
                <a:solidFill>
                  <a:schemeClr val="tx1"/>
                </a:solidFill>
                <a:latin typeface="Constantia" panose="02030602050306030303" pitchFamily="18" charset="0"/>
              </a:rPr>
            </a:br>
            <a:r>
              <a:rPr lang="el-GR" sz="1800" dirty="0">
                <a:latin typeface="Constantia" panose="02030602050306030303" pitchFamily="18" charset="0"/>
              </a:rPr>
              <a:t>~Θα</a:t>
            </a:r>
            <a:r>
              <a:rPr lang="el-GR" sz="1800" kern="1200" dirty="0">
                <a:solidFill>
                  <a:schemeClr val="tx1"/>
                </a:solidFill>
                <a:latin typeface="Constantia" panose="02030602050306030303" pitchFamily="18" charset="0"/>
              </a:rPr>
              <a:t> βιώσουμε τη συλλογικότητα και την πειθαρχία της οπλιτικής φάλαγγας.</a:t>
            </a:r>
            <a:endParaRPr lang="en-US" sz="1800" kern="1200" dirty="0">
              <a:solidFill>
                <a:schemeClr val="tx1"/>
              </a:solidFill>
              <a:latin typeface="Constantia" panose="02030602050306030303" pitchFamily="18" charset="0"/>
            </a:endParaRPr>
          </a:p>
        </p:txBody>
      </p:sp>
      <p:grpSp>
        <p:nvGrpSpPr>
          <p:cNvPr id="45" name="Group 4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55" name="Straight Connector 4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4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Γραφικό 3" descr="Σπαθί περίγραμμα">
            <a:extLst>
              <a:ext uri="{FF2B5EF4-FFF2-40B4-BE49-F238E27FC236}">
                <a16:creationId xmlns:a16="http://schemas.microsoft.com/office/drawing/2014/main" id="{9AC0BFEF-8E6F-05D5-7148-BC0926E5FE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92225" y="1080190"/>
            <a:ext cx="4833092" cy="4697620"/>
          </a:xfrm>
          <a:prstGeom prst="rect">
            <a:avLst/>
          </a:prstGeom>
        </p:spPr>
      </p:pic>
    </p:spTree>
    <p:extLst>
      <p:ext uri="{BB962C8B-B14F-4D97-AF65-F5344CB8AC3E}">
        <p14:creationId xmlns:p14="http://schemas.microsoft.com/office/powerpoint/2010/main" val="24762113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09AF3DE-3942-6A79-7D00-DA6526A1A956}"/>
              </a:ext>
            </a:extLst>
          </p:cNvPr>
          <p:cNvSpPr>
            <a:spLocks noGrp="1"/>
          </p:cNvSpPr>
          <p:nvPr>
            <p:ph type="title"/>
          </p:nvPr>
        </p:nvSpPr>
        <p:spPr>
          <a:xfrm>
            <a:off x="1393396" y="2156645"/>
            <a:ext cx="9231410" cy="2358444"/>
          </a:xfrm>
        </p:spPr>
        <p:txBody>
          <a:bodyPr vert="horz" lIns="91440" tIns="45720" rIns="91440" bIns="45720" rtlCol="0" anchor="b">
            <a:noAutofit/>
          </a:bodyPr>
          <a:lstStyle/>
          <a:p>
            <a:pPr algn="ctr"/>
            <a:r>
              <a:rPr lang="el-GR" sz="7200" kern="1200" dirty="0">
                <a:solidFill>
                  <a:schemeClr val="tx1"/>
                </a:solidFill>
                <a:latin typeface="Constantia" panose="02030602050306030303" pitchFamily="18" charset="0"/>
              </a:rPr>
              <a:t>Ευχαριστώ για την προσοχή σας! </a:t>
            </a:r>
            <a:r>
              <a:rPr lang="el-GR" sz="7200" kern="1200" dirty="0">
                <a:solidFill>
                  <a:schemeClr val="tx1"/>
                </a:solidFill>
                <a:latin typeface="Constantia" panose="02030602050306030303" pitchFamily="18" charset="0"/>
                <a:sym typeface="Wingdings" panose="05000000000000000000" pitchFamily="2" charset="2"/>
              </a:rPr>
              <a:t></a:t>
            </a:r>
            <a:endParaRPr lang="en-US" sz="7200" kern="1200" dirty="0">
              <a:solidFill>
                <a:schemeClr val="tx1"/>
              </a:solidFill>
              <a:latin typeface="Constantia" panose="02030602050306030303" pitchFamily="18" charset="0"/>
            </a:endParaRPr>
          </a:p>
        </p:txBody>
      </p:sp>
    </p:spTree>
    <p:extLst>
      <p:ext uri="{BB962C8B-B14F-4D97-AF65-F5344CB8AC3E}">
        <p14:creationId xmlns:p14="http://schemas.microsoft.com/office/powerpoint/2010/main" val="27498833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Τίτλος 2">
            <a:extLst>
              <a:ext uri="{FF2B5EF4-FFF2-40B4-BE49-F238E27FC236}">
                <a16:creationId xmlns:a16="http://schemas.microsoft.com/office/drawing/2014/main" id="{8FF13C4A-023C-89A2-84DD-A6D72EC10F7F}"/>
              </a:ext>
            </a:extLst>
          </p:cNvPr>
          <p:cNvSpPr>
            <a:spLocks noGrp="1"/>
          </p:cNvSpPr>
          <p:nvPr>
            <p:ph type="ctrTitle"/>
          </p:nvPr>
        </p:nvSpPr>
        <p:spPr>
          <a:xfrm>
            <a:off x="1524000" y="786581"/>
            <a:ext cx="9144000" cy="1042219"/>
          </a:xfrm>
        </p:spPr>
        <p:txBody>
          <a:bodyPr>
            <a:noAutofit/>
          </a:bodyPr>
          <a:lstStyle/>
          <a:p>
            <a:r>
              <a:rPr lang="el-GR" sz="4800" dirty="0">
                <a:latin typeface="Constantia" panose="02030602050306030303" pitchFamily="18" charset="0"/>
              </a:rPr>
              <a:t>Η Κλασική Εποχή (500–323 π.Χ.)</a:t>
            </a:r>
          </a:p>
        </p:txBody>
      </p:sp>
      <p:sp>
        <p:nvSpPr>
          <p:cNvPr id="4" name="Υπότιτλος 3">
            <a:extLst>
              <a:ext uri="{FF2B5EF4-FFF2-40B4-BE49-F238E27FC236}">
                <a16:creationId xmlns:a16="http://schemas.microsoft.com/office/drawing/2014/main" id="{34842506-FDDD-5BA1-4C62-1579B83BC744}"/>
              </a:ext>
            </a:extLst>
          </p:cNvPr>
          <p:cNvSpPr>
            <a:spLocks noGrp="1"/>
          </p:cNvSpPr>
          <p:nvPr>
            <p:ph type="subTitle" idx="1"/>
          </p:nvPr>
        </p:nvSpPr>
        <p:spPr>
          <a:xfrm>
            <a:off x="1524000" y="2206658"/>
            <a:ext cx="9144000" cy="3177366"/>
          </a:xfrm>
        </p:spPr>
        <p:txBody>
          <a:bodyPr>
            <a:normAutofit/>
          </a:bodyPr>
          <a:lstStyle/>
          <a:p>
            <a:r>
              <a:rPr lang="el-GR" dirty="0">
                <a:latin typeface="Constantia" panose="02030602050306030303" pitchFamily="18" charset="0"/>
              </a:rPr>
              <a:t>Είναι η περίοδος ακμής του ελληνικού κόσμου, όπου διαμορφώθηκαν οι θεσμοί, οι ιδέες και τα έργα που επηρέασαν βαθιά τον δυτικό πολιτισμό.</a:t>
            </a:r>
          </a:p>
          <a:p>
            <a:r>
              <a:rPr lang="el-GR" dirty="0">
                <a:latin typeface="Constantia" panose="02030602050306030303" pitchFamily="18" charset="0"/>
              </a:rPr>
              <a:t>Ο στόχος είναι να δούμε την Κλασική Εποχή ως κορύφωση και σημείο καμπής του ελληνικού πολιτισμού, όπου η δημοκρατία, η τέχνη και η φιλοσοφία άνθισαν, αλλά και όπου οι συγκρούσεις οδήγησαν στη μακεδονική κυριαρχία.</a:t>
            </a:r>
          </a:p>
        </p:txBody>
      </p:sp>
      <p:cxnSp>
        <p:nvCxnSpPr>
          <p:cNvPr id="118" name="Straight Connector 10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9281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20" name="Straight Connector 1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FD3458E5-1F87-B7A8-AA47-31E7BAD30D7F}"/>
              </a:ext>
            </a:extLst>
          </p:cNvPr>
          <p:cNvSpPr>
            <a:spLocks noGrp="1"/>
          </p:cNvSpPr>
          <p:nvPr>
            <p:ph type="title"/>
          </p:nvPr>
        </p:nvSpPr>
        <p:spPr>
          <a:xfrm>
            <a:off x="1521055" y="554688"/>
            <a:ext cx="9144000" cy="771193"/>
          </a:xfrm>
        </p:spPr>
        <p:txBody>
          <a:bodyPr vert="horz" lIns="91440" tIns="45720" rIns="91440" bIns="45720" rtlCol="0" anchor="b">
            <a:noAutofit/>
          </a:bodyPr>
          <a:lstStyle/>
          <a:p>
            <a:pPr algn="ctr"/>
            <a:r>
              <a:rPr lang="el-GR" sz="4800" u="sng" kern="1200" dirty="0">
                <a:solidFill>
                  <a:schemeClr val="tx1"/>
                </a:solidFill>
                <a:latin typeface="Constantia" panose="02030602050306030303" pitchFamily="18" charset="0"/>
              </a:rPr>
              <a:t>Χρονολογικό Πλ</a:t>
            </a:r>
            <a:r>
              <a:rPr lang="el-GR" sz="4800" u="sng" dirty="0">
                <a:latin typeface="Constantia" panose="02030602050306030303" pitchFamily="18" charset="0"/>
              </a:rPr>
              <a:t>αί</a:t>
            </a:r>
            <a:r>
              <a:rPr lang="el-GR" sz="4800" u="sng" kern="1200" dirty="0">
                <a:solidFill>
                  <a:schemeClr val="tx1"/>
                </a:solidFill>
                <a:latin typeface="Constantia" panose="02030602050306030303" pitchFamily="18" charset="0"/>
              </a:rPr>
              <a:t>σιο</a:t>
            </a:r>
            <a:endParaRPr lang="en-US" sz="4800" u="sng" kern="1200" dirty="0">
              <a:solidFill>
                <a:schemeClr val="tx1"/>
              </a:solidFill>
              <a:latin typeface="Constantia" panose="02030602050306030303" pitchFamily="18" charset="0"/>
            </a:endParaRPr>
          </a:p>
        </p:txBody>
      </p:sp>
      <p:graphicFrame>
        <p:nvGraphicFramePr>
          <p:cNvPr id="5" name="Διάγραμμα 4">
            <a:extLst>
              <a:ext uri="{FF2B5EF4-FFF2-40B4-BE49-F238E27FC236}">
                <a16:creationId xmlns:a16="http://schemas.microsoft.com/office/drawing/2014/main" id="{149422D0-E199-D8EC-49A0-2813A9D352BC}"/>
              </a:ext>
            </a:extLst>
          </p:cNvPr>
          <p:cNvGraphicFramePr/>
          <p:nvPr>
            <p:extLst>
              <p:ext uri="{D42A27DB-BD31-4B8C-83A1-F6EECF244321}">
                <p14:modId xmlns:p14="http://schemas.microsoft.com/office/powerpoint/2010/main" val="287654704"/>
              </p:ext>
            </p:extLst>
          </p:nvPr>
        </p:nvGraphicFramePr>
        <p:xfrm>
          <a:off x="596464" y="1179871"/>
          <a:ext cx="10999071" cy="4705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7160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37" name="Straight Connector 3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Rectangle 39">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4459179-B8C7-48FE-5602-7E42ACDA18B0}"/>
              </a:ext>
            </a:extLst>
          </p:cNvPr>
          <p:cNvSpPr>
            <a:spLocks noGrp="1"/>
          </p:cNvSpPr>
          <p:nvPr>
            <p:ph type="title"/>
          </p:nvPr>
        </p:nvSpPr>
        <p:spPr>
          <a:xfrm>
            <a:off x="1521055" y="-66733"/>
            <a:ext cx="9144000" cy="1237387"/>
          </a:xfrm>
        </p:spPr>
        <p:txBody>
          <a:bodyPr vert="horz" lIns="91440" tIns="45720" rIns="91440" bIns="45720" rtlCol="0" anchor="b">
            <a:noAutofit/>
          </a:bodyPr>
          <a:lstStyle/>
          <a:p>
            <a:pPr algn="ctr"/>
            <a:r>
              <a:rPr lang="el-GR" u="sng" kern="1200" dirty="0">
                <a:solidFill>
                  <a:schemeClr val="tx1"/>
                </a:solidFill>
                <a:latin typeface="Constantia" panose="02030602050306030303" pitchFamily="18" charset="0"/>
              </a:rPr>
              <a:t>Πολιτική και Κοινωνία</a:t>
            </a:r>
            <a:endParaRPr lang="en-US" u="sng" kern="1200" dirty="0">
              <a:solidFill>
                <a:schemeClr val="tx1"/>
              </a:solidFill>
              <a:latin typeface="Constantia" panose="02030602050306030303" pitchFamily="18" charset="0"/>
            </a:endParaRPr>
          </a:p>
        </p:txBody>
      </p:sp>
      <p:graphicFrame>
        <p:nvGraphicFramePr>
          <p:cNvPr id="3" name="Διάγραμμα 2">
            <a:extLst>
              <a:ext uri="{FF2B5EF4-FFF2-40B4-BE49-F238E27FC236}">
                <a16:creationId xmlns:a16="http://schemas.microsoft.com/office/drawing/2014/main" id="{C9BFBA5B-0E5C-EB71-CF3B-97F7487A1C8C}"/>
              </a:ext>
            </a:extLst>
          </p:cNvPr>
          <p:cNvGraphicFramePr/>
          <p:nvPr>
            <p:extLst>
              <p:ext uri="{D42A27DB-BD31-4B8C-83A1-F6EECF244321}">
                <p14:modId xmlns:p14="http://schemas.microsoft.com/office/powerpoint/2010/main" val="2700012997"/>
              </p:ext>
            </p:extLst>
          </p:nvPr>
        </p:nvGraphicFramePr>
        <p:xfrm>
          <a:off x="796413" y="1189704"/>
          <a:ext cx="10579510" cy="4588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7810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6FBEFF2-F6D0-31B3-09A5-FC4EC23D1F48}"/>
              </a:ext>
            </a:extLst>
          </p:cNvPr>
          <p:cNvSpPr>
            <a:spLocks noGrp="1"/>
          </p:cNvSpPr>
          <p:nvPr>
            <p:ph type="title"/>
          </p:nvPr>
        </p:nvSpPr>
        <p:spPr>
          <a:xfrm>
            <a:off x="965201" y="1036674"/>
            <a:ext cx="3689096" cy="3514364"/>
          </a:xfrm>
        </p:spPr>
        <p:txBody>
          <a:bodyPr vert="horz" lIns="91440" tIns="45720" rIns="91440" bIns="45720" rtlCol="0" anchor="b">
            <a:normAutofit/>
          </a:bodyPr>
          <a:lstStyle/>
          <a:p>
            <a:pPr algn="r"/>
            <a:br>
              <a:rPr lang="en-US" sz="7200" kern="1200" dirty="0">
                <a:solidFill>
                  <a:schemeClr val="tx1"/>
                </a:solidFill>
                <a:latin typeface="+mj-lt"/>
                <a:ea typeface="+mj-ea"/>
                <a:cs typeface="+mj-cs"/>
              </a:rPr>
            </a:br>
            <a:endParaRPr lang="en-US" sz="7200" kern="1200" dirty="0">
              <a:solidFill>
                <a:schemeClr val="tx1"/>
              </a:solidFill>
              <a:latin typeface="+mj-lt"/>
              <a:ea typeface="+mj-ea"/>
              <a:cs typeface="+mj-cs"/>
            </a:endParaRPr>
          </a:p>
        </p:txBody>
      </p:sp>
      <p:sp>
        <p:nvSpPr>
          <p:cNvPr id="3" name="Θέση κειμένου 2">
            <a:extLst>
              <a:ext uri="{FF2B5EF4-FFF2-40B4-BE49-F238E27FC236}">
                <a16:creationId xmlns:a16="http://schemas.microsoft.com/office/drawing/2014/main" id="{C65145D1-DEEC-5274-9F30-15BFCAC9E0C0}"/>
              </a:ext>
            </a:extLst>
          </p:cNvPr>
          <p:cNvSpPr>
            <a:spLocks noGrp="1"/>
          </p:cNvSpPr>
          <p:nvPr>
            <p:ph type="body" idx="1"/>
          </p:nvPr>
        </p:nvSpPr>
        <p:spPr>
          <a:xfrm>
            <a:off x="641774" y="4713807"/>
            <a:ext cx="1807971" cy="1312657"/>
          </a:xfrm>
        </p:spPr>
        <p:txBody>
          <a:bodyPr vert="horz" lIns="91440" tIns="45720" rIns="91440" bIns="45720" rtlCol="0" anchor="t">
            <a:normAutofit/>
          </a:bodyPr>
          <a:lstStyle/>
          <a:p>
            <a:pPr algn="ctr"/>
            <a:r>
              <a:rPr lang="en-US" sz="1800" u="sng" kern="1200" dirty="0" err="1">
                <a:solidFill>
                  <a:schemeClr val="tx1"/>
                </a:solidFill>
                <a:latin typeface="Constantia" panose="02030602050306030303" pitchFamily="18" charset="0"/>
              </a:rPr>
              <a:t>Συγκριτικός</a:t>
            </a:r>
            <a:r>
              <a:rPr lang="en-US" sz="1800" u="sng" kern="1200" dirty="0">
                <a:solidFill>
                  <a:schemeClr val="tx1"/>
                </a:solidFill>
                <a:latin typeface="Constantia" panose="02030602050306030303" pitchFamily="18" charset="0"/>
              </a:rPr>
              <a:t> </a:t>
            </a:r>
            <a:r>
              <a:rPr lang="en-US" sz="1800" u="sng" kern="1200" dirty="0" err="1">
                <a:solidFill>
                  <a:schemeClr val="tx1"/>
                </a:solidFill>
                <a:latin typeface="Constantia" panose="02030602050306030303" pitchFamily="18" charset="0"/>
              </a:rPr>
              <a:t>Πίν</a:t>
            </a:r>
            <a:r>
              <a:rPr lang="en-US" sz="1800" u="sng" kern="1200" dirty="0">
                <a:solidFill>
                  <a:schemeClr val="tx1"/>
                </a:solidFill>
                <a:latin typeface="Constantia" panose="02030602050306030303" pitchFamily="18" charset="0"/>
              </a:rPr>
              <a:t>ακας Αθήνας – Σπάρτης στην Κλασική Εποχή</a:t>
            </a:r>
          </a:p>
        </p:txBody>
      </p:sp>
      <p:graphicFrame>
        <p:nvGraphicFramePr>
          <p:cNvPr id="13" name="Πίνακας 12">
            <a:extLst>
              <a:ext uri="{FF2B5EF4-FFF2-40B4-BE49-F238E27FC236}">
                <a16:creationId xmlns:a16="http://schemas.microsoft.com/office/drawing/2014/main" id="{38D5835D-7E8F-8373-B592-435541279983}"/>
              </a:ext>
            </a:extLst>
          </p:cNvPr>
          <p:cNvGraphicFramePr>
            <a:graphicFrameLocks noGrp="1"/>
          </p:cNvGraphicFramePr>
          <p:nvPr>
            <p:extLst>
              <p:ext uri="{D42A27DB-BD31-4B8C-83A1-F6EECF244321}">
                <p14:modId xmlns:p14="http://schemas.microsoft.com/office/powerpoint/2010/main" val="3424922471"/>
              </p:ext>
            </p:extLst>
          </p:nvPr>
        </p:nvGraphicFramePr>
        <p:xfrm>
          <a:off x="2449745" y="741262"/>
          <a:ext cx="8900160" cy="5406523"/>
        </p:xfrm>
        <a:graphic>
          <a:graphicData uri="http://schemas.openxmlformats.org/drawingml/2006/table">
            <a:tbl>
              <a:tblPr firstRow="1" bandRow="1">
                <a:tableStyleId>{BC89EF96-8CEA-46FF-86C4-4CE0E7609802}</a:tableStyleId>
              </a:tblPr>
              <a:tblGrid>
                <a:gridCol w="2466384">
                  <a:extLst>
                    <a:ext uri="{9D8B030D-6E8A-4147-A177-3AD203B41FA5}">
                      <a16:colId xmlns:a16="http://schemas.microsoft.com/office/drawing/2014/main" val="2395225967"/>
                    </a:ext>
                  </a:extLst>
                </a:gridCol>
                <a:gridCol w="3293806">
                  <a:extLst>
                    <a:ext uri="{9D8B030D-6E8A-4147-A177-3AD203B41FA5}">
                      <a16:colId xmlns:a16="http://schemas.microsoft.com/office/drawing/2014/main" val="1335709967"/>
                    </a:ext>
                  </a:extLst>
                </a:gridCol>
                <a:gridCol w="3139970">
                  <a:extLst>
                    <a:ext uri="{9D8B030D-6E8A-4147-A177-3AD203B41FA5}">
                      <a16:colId xmlns:a16="http://schemas.microsoft.com/office/drawing/2014/main" val="1084137507"/>
                    </a:ext>
                  </a:extLst>
                </a:gridCol>
              </a:tblGrid>
              <a:tr h="456100">
                <a:tc>
                  <a:txBody>
                    <a:bodyPr/>
                    <a:lstStyle/>
                    <a:p>
                      <a:r>
                        <a:rPr lang="el-GR" sz="1600" dirty="0">
                          <a:latin typeface="Constantia" panose="02030602050306030303" pitchFamily="18" charset="0"/>
                        </a:rPr>
                        <a:t>Στοιχείο</a:t>
                      </a:r>
                      <a:endParaRPr lang="el-GR" sz="1200" dirty="0">
                        <a:latin typeface="Constantia" panose="02030602050306030303" pitchFamily="18" charset="0"/>
                      </a:endParaRPr>
                    </a:p>
                  </a:txBody>
                  <a:tcPr marL="44866" marR="44866" marT="22433" marB="22433"/>
                </a:tc>
                <a:tc>
                  <a:txBody>
                    <a:bodyPr/>
                    <a:lstStyle/>
                    <a:p>
                      <a:r>
                        <a:rPr lang="el-GR" sz="1600" dirty="0">
                          <a:latin typeface="Constantia" panose="02030602050306030303" pitchFamily="18" charset="0"/>
                        </a:rPr>
                        <a:t>Αθήνα</a:t>
                      </a:r>
                      <a:r>
                        <a:rPr lang="el-GR" sz="1200" dirty="0">
                          <a:latin typeface="Constantia" panose="02030602050306030303" pitchFamily="18" charset="0"/>
                        </a:rPr>
                        <a:t> </a:t>
                      </a:r>
                    </a:p>
                  </a:txBody>
                  <a:tcPr marL="44866" marR="44866" marT="22433" marB="22433"/>
                </a:tc>
                <a:tc>
                  <a:txBody>
                    <a:bodyPr/>
                    <a:lstStyle/>
                    <a:p>
                      <a:r>
                        <a:rPr lang="el-GR" sz="1600" dirty="0">
                          <a:latin typeface="Constantia" panose="02030602050306030303" pitchFamily="18" charset="0"/>
                        </a:rPr>
                        <a:t>Σπάρτη</a:t>
                      </a:r>
                      <a:endParaRPr lang="el-GR" sz="1200" dirty="0">
                        <a:latin typeface="Constantia" panose="02030602050306030303" pitchFamily="18" charset="0"/>
                      </a:endParaRPr>
                    </a:p>
                  </a:txBody>
                  <a:tcPr marL="44866" marR="44866" marT="22433" marB="22433"/>
                </a:tc>
                <a:extLst>
                  <a:ext uri="{0D108BD9-81ED-4DB2-BD59-A6C34878D82A}">
                    <a16:rowId xmlns:a16="http://schemas.microsoft.com/office/drawing/2014/main" val="762754767"/>
                  </a:ext>
                </a:extLst>
              </a:tr>
              <a:tr h="1083722">
                <a:tc>
                  <a:txBody>
                    <a:bodyPr/>
                    <a:lstStyle/>
                    <a:p>
                      <a:r>
                        <a:rPr lang="el-GR" sz="1600" dirty="0">
                          <a:latin typeface="Constantia" panose="02030602050306030303" pitchFamily="18" charset="0"/>
                        </a:rPr>
                        <a:t>Πολιτικό σύστημα</a:t>
                      </a:r>
                    </a:p>
                  </a:txBody>
                  <a:tcPr marL="44866" marR="44866" marT="22433" marB="22433"/>
                </a:tc>
                <a:tc>
                  <a:txBody>
                    <a:bodyPr/>
                    <a:lstStyle/>
                    <a:p>
                      <a:r>
                        <a:rPr lang="el-GR" sz="1400" dirty="0">
                          <a:latin typeface="Constantia" panose="02030602050306030303" pitchFamily="18" charset="0"/>
                        </a:rPr>
                        <a:t>Δημοκρατία (μετά τις μεταρρυθμίσεις του Κλεισθένη και την ηγεσία του Περικλή). Συμμετοχή των πολιτών στην Εκκλησία του Δήμου.</a:t>
                      </a:r>
                    </a:p>
                  </a:txBody>
                  <a:tcPr marL="44866" marR="44866" marT="22433" marB="22433"/>
                </a:tc>
                <a:tc>
                  <a:txBody>
                    <a:bodyPr/>
                    <a:lstStyle/>
                    <a:p>
                      <a:r>
                        <a:rPr lang="el-GR" sz="1400" dirty="0">
                          <a:latin typeface="Constantia" panose="02030602050306030303" pitchFamily="18" charset="0"/>
                        </a:rPr>
                        <a:t>Ολιγαρχία/Δυαρχία. Δύο βασιλείς, Γερουσία (Γέροντες), Έφοροι. Πολιτική εξουσία περιορισμένη σε λίγους.</a:t>
                      </a:r>
                    </a:p>
                  </a:txBody>
                  <a:tcPr marL="44866" marR="44866" marT="22433" marB="22433"/>
                </a:tc>
                <a:extLst>
                  <a:ext uri="{0D108BD9-81ED-4DB2-BD59-A6C34878D82A}">
                    <a16:rowId xmlns:a16="http://schemas.microsoft.com/office/drawing/2014/main" val="1909302879"/>
                  </a:ext>
                </a:extLst>
              </a:tr>
              <a:tr h="1150374">
                <a:tc>
                  <a:txBody>
                    <a:bodyPr/>
                    <a:lstStyle/>
                    <a:p>
                      <a:r>
                        <a:rPr lang="el-GR" sz="1600" dirty="0">
                          <a:latin typeface="Constantia" panose="02030602050306030303" pitchFamily="18" charset="0"/>
                        </a:rPr>
                        <a:t>Κοινωνική δομή</a:t>
                      </a:r>
                    </a:p>
                  </a:txBody>
                  <a:tcPr marL="44866" marR="44866" marT="22433" marB="22433"/>
                </a:tc>
                <a:tc>
                  <a:txBody>
                    <a:bodyPr/>
                    <a:lstStyle/>
                    <a:p>
                      <a:r>
                        <a:rPr lang="el-GR" sz="1400" dirty="0">
                          <a:latin typeface="Constantia" panose="02030602050306030303" pitchFamily="18" charset="0"/>
                        </a:rPr>
                        <a:t>Πολίτες (με δικαιώματα), μέτοικοι (χωρίς πολιτικά δικαιώματα), δούλοι. Αποκλεισμός γυναικών από την πολιτική ζωή.</a:t>
                      </a:r>
                    </a:p>
                  </a:txBody>
                  <a:tcPr marL="44866" marR="44866" marT="22433" marB="22433"/>
                </a:tc>
                <a:tc>
                  <a:txBody>
                    <a:bodyPr/>
                    <a:lstStyle/>
                    <a:p>
                      <a:r>
                        <a:rPr lang="el-GR" sz="1400" dirty="0">
                          <a:latin typeface="Constantia" panose="02030602050306030303" pitchFamily="18" charset="0"/>
                        </a:rPr>
                        <a:t>Σπαρτιάτες (πολίτες με πλήρη δικαιώματα), περίοικοι (ελεύθεροι χωρίς πολιτικά δικαιώματα), είλωτες (δουλοπαροικία). Γυναίκες είχαν περισσότερη ελευθερία σε αλλά όχι πολιτικά δικαιώματα.</a:t>
                      </a:r>
                    </a:p>
                  </a:txBody>
                  <a:tcPr marL="44866" marR="44866" marT="22433" marB="22433"/>
                </a:tc>
                <a:extLst>
                  <a:ext uri="{0D108BD9-81ED-4DB2-BD59-A6C34878D82A}">
                    <a16:rowId xmlns:a16="http://schemas.microsoft.com/office/drawing/2014/main" val="3509807907"/>
                  </a:ext>
                </a:extLst>
              </a:tr>
              <a:tr h="731917">
                <a:tc>
                  <a:txBody>
                    <a:bodyPr/>
                    <a:lstStyle/>
                    <a:p>
                      <a:r>
                        <a:rPr lang="el-GR" sz="1600" dirty="0">
                          <a:latin typeface="Constantia" panose="02030602050306030303" pitchFamily="18" charset="0"/>
                        </a:rPr>
                        <a:t>Στρατός</a:t>
                      </a:r>
                    </a:p>
                  </a:txBody>
                  <a:tcPr marL="44866" marR="44866" marT="22433" marB="22433"/>
                </a:tc>
                <a:tc>
                  <a:txBody>
                    <a:bodyPr/>
                    <a:lstStyle/>
                    <a:p>
                      <a:r>
                        <a:rPr lang="el-GR" sz="1400" dirty="0">
                          <a:latin typeface="Constantia" panose="02030602050306030303" pitchFamily="18" charset="0"/>
                        </a:rPr>
                        <a:t>Ισχυρό ναυτικό, κυριαρχία στη θάλασσα μέσω της Δηλιακής Συμμαχίας.</a:t>
                      </a:r>
                    </a:p>
                  </a:txBody>
                  <a:tcPr marL="44866" marR="44866" marT="22433" marB="22433"/>
                </a:tc>
                <a:tc>
                  <a:txBody>
                    <a:bodyPr/>
                    <a:lstStyle/>
                    <a:p>
                      <a:r>
                        <a:rPr lang="el-GR" sz="1400" dirty="0">
                          <a:latin typeface="Constantia" panose="02030602050306030303" pitchFamily="18" charset="0"/>
                        </a:rPr>
                        <a:t>Ισχυρός χερσαίος στρατός, φάλαγγα οπλιτών, αυστηρή στρατιωτική εκπαίδευση.</a:t>
                      </a:r>
                    </a:p>
                  </a:txBody>
                  <a:tcPr marL="44866" marR="44866" marT="22433" marB="22433"/>
                </a:tc>
                <a:extLst>
                  <a:ext uri="{0D108BD9-81ED-4DB2-BD59-A6C34878D82A}">
                    <a16:rowId xmlns:a16="http://schemas.microsoft.com/office/drawing/2014/main" val="2852228621"/>
                  </a:ext>
                </a:extLst>
              </a:tr>
              <a:tr h="624934">
                <a:tc>
                  <a:txBody>
                    <a:bodyPr/>
                    <a:lstStyle/>
                    <a:p>
                      <a:r>
                        <a:rPr lang="el-GR" sz="1600" dirty="0">
                          <a:latin typeface="Constantia" panose="02030602050306030303" pitchFamily="18" charset="0"/>
                        </a:rPr>
                        <a:t>Οικονομία</a:t>
                      </a:r>
                      <a:endParaRPr lang="el-GR" sz="1100" dirty="0">
                        <a:latin typeface="Constantia" panose="02030602050306030303" pitchFamily="18" charset="0"/>
                      </a:endParaRPr>
                    </a:p>
                  </a:txBody>
                  <a:tcPr marL="44866" marR="44866" marT="22433" marB="22433"/>
                </a:tc>
                <a:tc>
                  <a:txBody>
                    <a:bodyPr/>
                    <a:lstStyle/>
                    <a:p>
                      <a:r>
                        <a:rPr lang="el-GR" sz="1400" dirty="0">
                          <a:latin typeface="Constantia" panose="02030602050306030303" pitchFamily="18" charset="0"/>
                        </a:rPr>
                        <a:t>Βασισμένη στο εμπόριο, τη ναυτιλία και την παραγωγή τεχνών.</a:t>
                      </a:r>
                    </a:p>
                  </a:txBody>
                  <a:tcPr marL="44866" marR="44866" marT="22433" marB="22433"/>
                </a:tc>
                <a:tc>
                  <a:txBody>
                    <a:bodyPr/>
                    <a:lstStyle/>
                    <a:p>
                      <a:r>
                        <a:rPr lang="el-GR" sz="1400" dirty="0">
                          <a:latin typeface="Constantia" panose="02030602050306030303" pitchFamily="18" charset="0"/>
                        </a:rPr>
                        <a:t>Βασισμένη στη γεωργία και την εργασία των ειλώτων</a:t>
                      </a:r>
                      <a:r>
                        <a:rPr lang="el-GR" sz="1200" dirty="0">
                          <a:latin typeface="Constantia" panose="02030602050306030303" pitchFamily="18" charset="0"/>
                        </a:rPr>
                        <a:t>.</a:t>
                      </a:r>
                    </a:p>
                  </a:txBody>
                  <a:tcPr marL="44866" marR="44866" marT="22433" marB="22433"/>
                </a:tc>
                <a:extLst>
                  <a:ext uri="{0D108BD9-81ED-4DB2-BD59-A6C34878D82A}">
                    <a16:rowId xmlns:a16="http://schemas.microsoft.com/office/drawing/2014/main" val="2386365606"/>
                  </a:ext>
                </a:extLst>
              </a:tr>
              <a:tr h="727588">
                <a:tc>
                  <a:txBody>
                    <a:bodyPr/>
                    <a:lstStyle/>
                    <a:p>
                      <a:r>
                        <a:rPr lang="el-GR" sz="1600" dirty="0">
                          <a:latin typeface="Constantia" panose="02030602050306030303" pitchFamily="18" charset="0"/>
                        </a:rPr>
                        <a:t>Πολιτισμός</a:t>
                      </a:r>
                      <a:r>
                        <a:rPr lang="el-GR" sz="1200" dirty="0">
                          <a:latin typeface="Constantia" panose="02030602050306030303" pitchFamily="18" charset="0"/>
                        </a:rPr>
                        <a:t> </a:t>
                      </a:r>
                    </a:p>
                  </a:txBody>
                  <a:tcPr marL="44866" marR="44866" marT="22433" marB="22433"/>
                </a:tc>
                <a:tc>
                  <a:txBody>
                    <a:bodyPr/>
                    <a:lstStyle/>
                    <a:p>
                      <a:r>
                        <a:rPr lang="el-GR" sz="1400" dirty="0">
                          <a:latin typeface="Constantia" panose="02030602050306030303" pitchFamily="18" charset="0"/>
                        </a:rPr>
                        <a:t>Ακμή τέχνης, φιλοσοφίας, θεάτρου. Παρθενώνας, Σωκράτης, Πλάτων, Αριστοτέλης</a:t>
                      </a:r>
                      <a:r>
                        <a:rPr lang="el-GR" sz="1100" dirty="0">
                          <a:latin typeface="Constantia" panose="02030602050306030303" pitchFamily="18" charset="0"/>
                        </a:rPr>
                        <a:t>.</a:t>
                      </a:r>
                    </a:p>
                  </a:txBody>
                  <a:tcPr marL="44866" marR="44866" marT="22433" marB="22433"/>
                </a:tc>
                <a:tc>
                  <a:txBody>
                    <a:bodyPr/>
                    <a:lstStyle/>
                    <a:p>
                      <a:r>
                        <a:rPr lang="el-GR" sz="1400" dirty="0">
                          <a:latin typeface="Constantia" panose="02030602050306030303" pitchFamily="18" charset="0"/>
                        </a:rPr>
                        <a:t>Περιορισμένη καλλιτεχνική παραγωγή, έμφαση στη στρατιωτική πειθαρχία και την απλότητα.</a:t>
                      </a:r>
                    </a:p>
                  </a:txBody>
                  <a:tcPr marL="44866" marR="44866" marT="22433" marB="22433"/>
                </a:tc>
                <a:extLst>
                  <a:ext uri="{0D108BD9-81ED-4DB2-BD59-A6C34878D82A}">
                    <a16:rowId xmlns:a16="http://schemas.microsoft.com/office/drawing/2014/main" val="3685416032"/>
                  </a:ext>
                </a:extLst>
              </a:tr>
              <a:tr h="457236">
                <a:tc>
                  <a:txBody>
                    <a:bodyPr/>
                    <a:lstStyle/>
                    <a:p>
                      <a:r>
                        <a:rPr lang="el-GR" sz="1600" dirty="0">
                          <a:latin typeface="Constantia" panose="02030602050306030303" pitchFamily="18" charset="0"/>
                        </a:rPr>
                        <a:t>Συμμαχίες</a:t>
                      </a:r>
                    </a:p>
                  </a:txBody>
                  <a:tcPr marL="44866" marR="44866" marT="22433" marB="22433"/>
                </a:tc>
                <a:tc>
                  <a:txBody>
                    <a:bodyPr/>
                    <a:lstStyle/>
                    <a:p>
                      <a:r>
                        <a:rPr lang="el-GR" sz="1400" dirty="0">
                          <a:latin typeface="Constantia" panose="02030602050306030303" pitchFamily="18" charset="0"/>
                        </a:rPr>
                        <a:t>Δηλιακή Συμμαχία .</a:t>
                      </a:r>
                    </a:p>
                  </a:txBody>
                  <a:tcPr marL="44866" marR="44866" marT="22433" marB="22433"/>
                </a:tc>
                <a:tc>
                  <a:txBody>
                    <a:bodyPr/>
                    <a:lstStyle/>
                    <a:p>
                      <a:r>
                        <a:rPr lang="el-GR" sz="1400" dirty="0">
                          <a:latin typeface="Constantia" panose="02030602050306030303" pitchFamily="18" charset="0"/>
                        </a:rPr>
                        <a:t>Πελοποννησιακή Συμμαχία.</a:t>
                      </a:r>
                    </a:p>
                  </a:txBody>
                  <a:tcPr marL="44866" marR="44866" marT="22433" marB="22433"/>
                </a:tc>
                <a:extLst>
                  <a:ext uri="{0D108BD9-81ED-4DB2-BD59-A6C34878D82A}">
                    <a16:rowId xmlns:a16="http://schemas.microsoft.com/office/drawing/2014/main" val="1930516605"/>
                  </a:ext>
                </a:extLst>
              </a:tr>
            </a:tbl>
          </a:graphicData>
        </a:graphic>
      </p:graphicFrame>
    </p:spTree>
    <p:extLst>
      <p:ext uri="{BB962C8B-B14F-4D97-AF65-F5344CB8AC3E}">
        <p14:creationId xmlns:p14="http://schemas.microsoft.com/office/powerpoint/2010/main" val="31849357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6">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38">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 y="1846371"/>
            <a:ext cx="12048829" cy="3165257"/>
            <a:chOff x="143163" y="5763486"/>
            <a:chExt cx="12048829" cy="739555"/>
          </a:xfrm>
        </p:grpSpPr>
        <p:sp>
          <p:nvSpPr>
            <p:cNvPr id="50" name="Rectangle 3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4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2" name="Rectangle 43">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752" y="389517"/>
            <a:ext cx="6686629"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52983A0-49F9-44AE-7C86-90203788FDFE}"/>
              </a:ext>
            </a:extLst>
          </p:cNvPr>
          <p:cNvSpPr>
            <a:spLocks noGrp="1"/>
          </p:cNvSpPr>
          <p:nvPr>
            <p:ph type="ctrTitle"/>
          </p:nvPr>
        </p:nvSpPr>
        <p:spPr>
          <a:xfrm>
            <a:off x="955964" y="968432"/>
            <a:ext cx="5597236" cy="4921136"/>
          </a:xfrm>
        </p:spPr>
        <p:txBody>
          <a:bodyPr anchor="ctr">
            <a:normAutofit/>
          </a:bodyPr>
          <a:lstStyle/>
          <a:p>
            <a:pPr algn="l"/>
            <a:r>
              <a:rPr lang="el-GR" sz="3600" dirty="0">
                <a:latin typeface="Constantia" panose="02030602050306030303" pitchFamily="18" charset="0"/>
              </a:rPr>
              <a:t>Η Κλασική Εποχή χαρακτηρίζεται από έντονη οικονομική ανάπτυξη και πολύπλοκες εξωτερικές σχέσεις, που καθόρισαν την ισορροπία δυνάμεων στον ελληνικό κόσμο.</a:t>
            </a:r>
          </a:p>
        </p:txBody>
      </p:sp>
      <p:sp>
        <p:nvSpPr>
          <p:cNvPr id="3" name="Υπότιτλος 2">
            <a:extLst>
              <a:ext uri="{FF2B5EF4-FFF2-40B4-BE49-F238E27FC236}">
                <a16:creationId xmlns:a16="http://schemas.microsoft.com/office/drawing/2014/main" id="{DE88ACA4-4BA5-E46A-EAE5-8BB9A29DE10F}"/>
              </a:ext>
            </a:extLst>
          </p:cNvPr>
          <p:cNvSpPr>
            <a:spLocks noGrp="1"/>
          </p:cNvSpPr>
          <p:nvPr>
            <p:ph type="subTitle" idx="1"/>
          </p:nvPr>
        </p:nvSpPr>
        <p:spPr>
          <a:xfrm>
            <a:off x="7526275" y="2366751"/>
            <a:ext cx="3618381" cy="2124496"/>
          </a:xfrm>
        </p:spPr>
        <p:txBody>
          <a:bodyPr anchor="ctr">
            <a:normAutofit/>
          </a:bodyPr>
          <a:lstStyle/>
          <a:p>
            <a:pPr algn="l"/>
            <a:r>
              <a:rPr lang="el-GR" sz="2800">
                <a:latin typeface="Constantia" panose="02030602050306030303" pitchFamily="18" charset="0"/>
              </a:rPr>
              <a:t>Οικονομία και Εξωτερικές Σχέσεις</a:t>
            </a:r>
          </a:p>
        </p:txBody>
      </p:sp>
    </p:spTree>
    <p:extLst>
      <p:ext uri="{BB962C8B-B14F-4D97-AF65-F5344CB8AC3E}">
        <p14:creationId xmlns:p14="http://schemas.microsoft.com/office/powerpoint/2010/main" val="30129762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6F1A70EA-77C4-5465-D3BC-154D72EF6080}"/>
              </a:ext>
            </a:extLst>
          </p:cNvPr>
          <p:cNvSpPr>
            <a:spLocks noGrp="1"/>
          </p:cNvSpPr>
          <p:nvPr>
            <p:ph type="title"/>
          </p:nvPr>
        </p:nvSpPr>
        <p:spPr>
          <a:xfrm>
            <a:off x="987689" y="1842116"/>
            <a:ext cx="9910296" cy="3683613"/>
          </a:xfrm>
        </p:spPr>
        <p:txBody>
          <a:bodyPr vert="horz" lIns="91440" tIns="45720" rIns="91440" bIns="45720" rtlCol="0" anchor="t">
            <a:normAutofit fontScale="90000"/>
          </a:bodyPr>
          <a:lstStyle/>
          <a:p>
            <a:r>
              <a:rPr lang="el-GR" sz="2400" kern="1200" dirty="0">
                <a:solidFill>
                  <a:schemeClr val="tx1"/>
                </a:solidFill>
                <a:latin typeface="Constantia" panose="02030602050306030303" pitchFamily="18" charset="0"/>
              </a:rPr>
              <a:t>Η οικονομία της Κλασικής Εποχής βασίστηκε κυρίως στο εμπόριο και τη ναυτιλία, με την Αθήνα να αναδεικνύεται σε εμπορικό και οικονομικό κέντρο χάρη στο λιμάνι του Πειραιά και το ισχυρό της ναυτικό· οι εισαγωγές σιτηρών από τον Εύξεινο Πόντο και οι εξαγωγές </a:t>
            </a:r>
            <a:r>
              <a:rPr lang="el-GR" sz="2400" kern="1200" dirty="0" err="1">
                <a:solidFill>
                  <a:schemeClr val="tx1"/>
                </a:solidFill>
                <a:latin typeface="Constantia" panose="02030602050306030303" pitchFamily="18" charset="0"/>
              </a:rPr>
              <a:t>ελαιολάδου</a:t>
            </a:r>
            <a:r>
              <a:rPr lang="el-GR" sz="2400" kern="1200" dirty="0">
                <a:solidFill>
                  <a:schemeClr val="tx1"/>
                </a:solidFill>
                <a:latin typeface="Constantia" panose="02030602050306030303" pitchFamily="18" charset="0"/>
              </a:rPr>
              <a:t>, κρασιού και κεραμικών τροφοδότησαν την ανάπτυξη, ενώ το αθηναϊκό τετράδραχμο καθιερώθηκε ως διεθνές νόμισμα διευκολύνοντας τις συναλλαγές. Παράλληλα, η Σπάρτη στηρίχθηκε στη γεωργία και στην εργασία των ειλώτων, διατηρώντας μια πιο κλειστή οικονομία. Η οικονομική άνθηση συνδέθηκε άμεσα με τις εξωτερικές σχέσεις: οι συμμαχίες (Δηλιακή υπό την Αθήνα και Πελοποννησιακή υπό τη Σπάρτη) ενίσχυσαν την ισχύ των πόλεων, αλλά και οδήγησαν σε συγκρούσεις όπως ο Πελοποννησιακός Πόλεμος, που τελικά αποδυνάμωσε τον ελληνικό κόσμο και άνοιξε τον δρόμο για την άνοδο της Μακεδονίας.</a:t>
            </a:r>
            <a:endParaRPr lang="en-US" sz="2400" kern="1200" dirty="0">
              <a:solidFill>
                <a:schemeClr val="tx1"/>
              </a:solidFill>
              <a:latin typeface="Constantia" panose="02030602050306030303" pitchFamily="18" charset="0"/>
            </a:endParaRPr>
          </a:p>
        </p:txBody>
      </p:sp>
      <p:sp>
        <p:nvSpPr>
          <p:cNvPr id="5" name="Θέση κειμένου 4">
            <a:extLst>
              <a:ext uri="{FF2B5EF4-FFF2-40B4-BE49-F238E27FC236}">
                <a16:creationId xmlns:a16="http://schemas.microsoft.com/office/drawing/2014/main" id="{4B6E2079-A31F-4D8C-A3B6-A543C1E19BA9}"/>
              </a:ext>
            </a:extLst>
          </p:cNvPr>
          <p:cNvSpPr>
            <a:spLocks noGrp="1"/>
          </p:cNvSpPr>
          <p:nvPr>
            <p:ph type="body" idx="1"/>
          </p:nvPr>
        </p:nvSpPr>
        <p:spPr>
          <a:xfrm>
            <a:off x="987689" y="1128353"/>
            <a:ext cx="9910295" cy="596829"/>
          </a:xfrm>
        </p:spPr>
        <p:txBody>
          <a:bodyPr vert="horz" lIns="91440" tIns="45720" rIns="91440" bIns="45720" rtlCol="0" anchor="b">
            <a:normAutofit/>
          </a:bodyPr>
          <a:lstStyle/>
          <a:p>
            <a:pPr algn="ctr"/>
            <a:r>
              <a:rPr lang="el-GR" sz="3200" kern="1200" dirty="0">
                <a:solidFill>
                  <a:schemeClr val="tx1"/>
                </a:solidFill>
                <a:latin typeface="Constantia" panose="02030602050306030303" pitchFamily="18" charset="0"/>
              </a:rPr>
              <a:t>Οικονομία</a:t>
            </a:r>
            <a:endParaRPr lang="en-US" sz="3200" kern="1200" dirty="0">
              <a:solidFill>
                <a:schemeClr val="tx1"/>
              </a:solidFill>
              <a:latin typeface="Constantia" panose="02030602050306030303" pitchFamily="18" charset="0"/>
            </a:endParaRPr>
          </a:p>
        </p:txBody>
      </p:sp>
      <p:sp>
        <p:nvSpPr>
          <p:cNvPr id="46" name="Rectangle 4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0967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1">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3">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5">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7">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7BAC64C-6094-0CF9-6479-8BCCBCD2840D}"/>
              </a:ext>
            </a:extLst>
          </p:cNvPr>
          <p:cNvSpPr>
            <a:spLocks noGrp="1"/>
          </p:cNvSpPr>
          <p:nvPr>
            <p:ph type="title"/>
          </p:nvPr>
        </p:nvSpPr>
        <p:spPr>
          <a:xfrm>
            <a:off x="793980" y="1720645"/>
            <a:ext cx="10345968" cy="4036120"/>
          </a:xfrm>
        </p:spPr>
        <p:txBody>
          <a:bodyPr vert="horz" lIns="91440" tIns="45720" rIns="91440" bIns="45720" rtlCol="0" anchor="t">
            <a:normAutofit fontScale="90000"/>
          </a:bodyPr>
          <a:lstStyle/>
          <a:p>
            <a:r>
              <a:rPr lang="el-GR" sz="2400" kern="1200" dirty="0">
                <a:solidFill>
                  <a:schemeClr val="tx1"/>
                </a:solidFill>
                <a:latin typeface="+mj-lt"/>
                <a:ea typeface="+mj-ea"/>
                <a:cs typeface="+mj-cs"/>
              </a:rPr>
              <a:t>Οι εξωτερικές σχέσεις της Κλασικής Εποχής χαρακτηρίζονται από την ένταση ανάμεσα στη συνεργασία και τον ανταγωνισμό: οι ελληνικές πόλεις ενώθηκαν προσωρινά στους Περσικούς Πολέμους (490–479 π.Χ.) για να αντιμετωπίσουν την περσική απειλή, γεγονός που ανέδειξε την Αθήνα ως ηγεμονική δύναμη στη θάλασσα και τη Σπάρτη στη ξηρά. Στη συνέχεια, η δημιουργία της Δηλιακής Συμμαχίας υπό την Αθήνα και της Πελοποννησιακής Συμμαχίας υπό τη Σπάρτη οδήγησε σε μακροχρόνιο ανταγωνισμό, κορυφώθηκε με τον Πελοποννησιακό Πόλεμο (431–404 π.Χ.) και κατέληξε στην εξάντληση πόρων και την αποδυνάμωση του ελληνικού κόσμου. Στον 4ο αιώνα π.Χ., οι συνεχείς συγκρούσεις και η πολιτική αστάθεια άνοιξαν τον δρόμο για την άνοδο της Μακεδονίας, η οποία υπό τον Φίλιππο Β΄ και τον Αλέξανδρο ενοποίησε τις πόλεις-κράτη και επέκτεινε την ελληνική επιρροή στην Ανατολή.</a:t>
            </a:r>
            <a:endParaRPr lang="en-US" sz="2400" kern="1200" dirty="0">
              <a:solidFill>
                <a:schemeClr val="tx1"/>
              </a:solidFill>
              <a:latin typeface="+mj-lt"/>
              <a:ea typeface="+mj-ea"/>
              <a:cs typeface="+mj-cs"/>
            </a:endParaRPr>
          </a:p>
        </p:txBody>
      </p:sp>
      <p:sp>
        <p:nvSpPr>
          <p:cNvPr id="3" name="Θέση κειμένου 2">
            <a:extLst>
              <a:ext uri="{FF2B5EF4-FFF2-40B4-BE49-F238E27FC236}">
                <a16:creationId xmlns:a16="http://schemas.microsoft.com/office/drawing/2014/main" id="{EC0AAB15-23FF-21AE-918C-AF94031E807D}"/>
              </a:ext>
            </a:extLst>
          </p:cNvPr>
          <p:cNvSpPr>
            <a:spLocks noGrp="1"/>
          </p:cNvSpPr>
          <p:nvPr>
            <p:ph type="body" idx="1"/>
          </p:nvPr>
        </p:nvSpPr>
        <p:spPr>
          <a:xfrm>
            <a:off x="966278" y="1101235"/>
            <a:ext cx="9910295" cy="471926"/>
          </a:xfrm>
        </p:spPr>
        <p:txBody>
          <a:bodyPr vert="horz" lIns="91440" tIns="45720" rIns="91440" bIns="45720" rtlCol="0" anchor="b">
            <a:normAutofit fontScale="92500" lnSpcReduction="10000"/>
          </a:bodyPr>
          <a:lstStyle/>
          <a:p>
            <a:pPr algn="ctr"/>
            <a:r>
              <a:rPr lang="el-GR" sz="3200" kern="1200" dirty="0">
                <a:solidFill>
                  <a:schemeClr val="tx1"/>
                </a:solidFill>
                <a:latin typeface="Constantia" panose="02030602050306030303" pitchFamily="18" charset="0"/>
              </a:rPr>
              <a:t>Εξωτερικές Σχέσεις</a:t>
            </a:r>
            <a:endParaRPr lang="en-US" sz="3200" kern="1200" dirty="0">
              <a:solidFill>
                <a:schemeClr val="tx1"/>
              </a:solidFill>
              <a:latin typeface="Constantia" panose="02030602050306030303" pitchFamily="18" charset="0"/>
            </a:endParaRPr>
          </a:p>
        </p:txBody>
      </p:sp>
      <p:sp>
        <p:nvSpPr>
          <p:cNvPr id="30" name="Rectangle 29">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282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13D3360-7AB7-3564-5C56-C6DB4EA40FA1}"/>
              </a:ext>
            </a:extLst>
          </p:cNvPr>
          <p:cNvSpPr>
            <a:spLocks noGrp="1"/>
          </p:cNvSpPr>
          <p:nvPr>
            <p:ph type="title"/>
          </p:nvPr>
        </p:nvSpPr>
        <p:spPr>
          <a:xfrm>
            <a:off x="1593324" y="-67656"/>
            <a:ext cx="9144000" cy="687273"/>
          </a:xfrm>
        </p:spPr>
        <p:txBody>
          <a:bodyPr vert="horz" lIns="91440" tIns="45720" rIns="91440" bIns="45720" rtlCol="0" anchor="b">
            <a:noAutofit/>
          </a:bodyPr>
          <a:lstStyle/>
          <a:p>
            <a:pPr algn="ctr"/>
            <a:r>
              <a:rPr lang="el-GR" sz="4000" u="sng" kern="1200" dirty="0">
                <a:solidFill>
                  <a:schemeClr val="tx1"/>
                </a:solidFill>
                <a:latin typeface="Constantia" panose="02030602050306030303" pitchFamily="18" charset="0"/>
              </a:rPr>
              <a:t>Πολιτισμός</a:t>
            </a:r>
            <a:endParaRPr lang="en-US" sz="4000" u="sng" kern="1200" dirty="0">
              <a:solidFill>
                <a:schemeClr val="tx1"/>
              </a:solidFill>
              <a:latin typeface="Constantia" panose="02030602050306030303" pitchFamily="18" charset="0"/>
            </a:endParaRPr>
          </a:p>
        </p:txBody>
      </p:sp>
      <p:graphicFrame>
        <p:nvGraphicFramePr>
          <p:cNvPr id="3" name="Διάγραμμα 2">
            <a:extLst>
              <a:ext uri="{FF2B5EF4-FFF2-40B4-BE49-F238E27FC236}">
                <a16:creationId xmlns:a16="http://schemas.microsoft.com/office/drawing/2014/main" id="{92AB05F3-095F-FB79-E41A-A95E7F722D6F}"/>
              </a:ext>
            </a:extLst>
          </p:cNvPr>
          <p:cNvGraphicFramePr/>
          <p:nvPr>
            <p:extLst>
              <p:ext uri="{D42A27DB-BD31-4B8C-83A1-F6EECF244321}">
                <p14:modId xmlns:p14="http://schemas.microsoft.com/office/powerpoint/2010/main" val="3528344280"/>
              </p:ext>
            </p:extLst>
          </p:nvPr>
        </p:nvGraphicFramePr>
        <p:xfrm>
          <a:off x="865238" y="701409"/>
          <a:ext cx="10294375" cy="5093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9755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TotalTime>
  <Words>888</Words>
  <Application>Microsoft Office PowerPoint</Application>
  <PresentationFormat>Ευρεία οθόνη</PresentationFormat>
  <Paragraphs>59</Paragraphs>
  <Slides>13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Aptos</vt:lpstr>
      <vt:lpstr>Aptos Display</vt:lpstr>
      <vt:lpstr>Arial</vt:lpstr>
      <vt:lpstr>Constantia</vt:lpstr>
      <vt:lpstr>Θέμα του Office</vt:lpstr>
      <vt:lpstr>Ενότητα 3 : Κλασική Εποχή</vt:lpstr>
      <vt:lpstr>Η Κλασική Εποχή (500–323 π.Χ.)</vt:lpstr>
      <vt:lpstr>Χρονολογικό Πλαίσιο</vt:lpstr>
      <vt:lpstr>Πολιτική και Κοινωνία</vt:lpstr>
      <vt:lpstr> </vt:lpstr>
      <vt:lpstr>Η Κλασική Εποχή χαρακτηρίζεται από έντονη οικονομική ανάπτυξη και πολύπλοκες εξωτερικές σχέσεις, που καθόρισαν την ισορροπία δυνάμεων στον ελληνικό κόσμο.</vt:lpstr>
      <vt:lpstr>Η οικονομία της Κλασικής Εποχής βασίστηκε κυρίως στο εμπόριο και τη ναυτιλία, με την Αθήνα να αναδεικνύεται σε εμπορικό και οικονομικό κέντρο χάρη στο λιμάνι του Πειραιά και το ισχυρό της ναυτικό· οι εισαγωγές σιτηρών από τον Εύξεινο Πόντο και οι εξαγωγές ελαιολάδου, κρασιού και κεραμικών τροφοδότησαν την ανάπτυξη, ενώ το αθηναϊκό τετράδραχμο καθιερώθηκε ως διεθνές νόμισμα διευκολύνοντας τις συναλλαγές. Παράλληλα, η Σπάρτη στηρίχθηκε στη γεωργία και στην εργασία των ειλώτων, διατηρώντας μια πιο κλειστή οικονομία. Η οικονομική άνθηση συνδέθηκε άμεσα με τις εξωτερικές σχέσεις: οι συμμαχίες (Δηλιακή υπό την Αθήνα και Πελοποννησιακή υπό τη Σπάρτη) ενίσχυσαν την ισχύ των πόλεων, αλλά και οδήγησαν σε συγκρούσεις όπως ο Πελοποννησιακός Πόλεμος, που τελικά αποδυνάμωσε τον ελληνικό κόσμο και άνοιξε τον δρόμο για την άνοδο της Μακεδονίας.</vt:lpstr>
      <vt:lpstr>Οι εξωτερικές σχέσεις της Κλασικής Εποχής χαρακτηρίζονται από την ένταση ανάμεσα στη συνεργασία και τον ανταγωνισμό: οι ελληνικές πόλεις ενώθηκαν προσωρινά στους Περσικούς Πολέμους (490–479 π.Χ.) για να αντιμετωπίσουν την περσική απειλή, γεγονός που ανέδειξε την Αθήνα ως ηγεμονική δύναμη στη θάλασσα και τη Σπάρτη στη ξηρά. Στη συνέχεια, η δημιουργία της Δηλιακής Συμμαχίας υπό την Αθήνα και της Πελοποννησιακής Συμμαχίας υπό τη Σπάρτη οδήγησε σε μακροχρόνιο ανταγωνισμό, κορυφώθηκε με τον Πελοποννησιακό Πόλεμο (431–404 π.Χ.) και κατέληξε στην εξάντληση πόρων και την αποδυνάμωση του ελληνικού κόσμου. Στον 4ο αιώνα π.Χ., οι συνεχείς συγκρούσεις και η πολιτική αστάθεια άνοιξαν τον δρόμο για την άνοδο της Μακεδονίας, η οποία υπό τον Φίλιππο Β΄ και τον Αλέξανδρο ενοποίησε τις πόλεις-κράτη και επέκτεινε την ελληνική επιρροή στην Ανατολή.</vt:lpstr>
      <vt:lpstr>Πολιτισμός</vt:lpstr>
      <vt:lpstr> https://www.youtube.com/watch?v=VaDuqpaY_ME  https://www.youtube.com/watch?v=5rlbiYVyxUU </vt:lpstr>
      <vt:lpstr>Άσκηση: </vt:lpstr>
      <vt:lpstr>Αναπαράσταση με ρόλους: Μάχη του Μαραθώνα   Ρόλοι:  Οπλίτες, στρατηγός, αγγελιοφόρος, Πέρσες αντίπαλοι. Δραστηριότητα: ~Σχηματίζουμε «φάλαγγα» με τα σώματά μας. ~Ο «στρατηγός» δίνει εντολές για την παράταξη. ~Ο «αγγελιοφόρος» μεταφέρει μηνύματα για την εξέλιξη της μάχης. ~Θα βιώσουμε τη συλλογικότητα και την πειθαρχία της οπλιτικής φάλαγγας.</vt:lpstr>
      <vt:lpstr>Ευχαριστώ για την προσοχή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 Kamnioti</dc:creator>
  <cp:lastModifiedBy>Eliza Kamnioti</cp:lastModifiedBy>
  <cp:revision>1</cp:revision>
  <dcterms:created xsi:type="dcterms:W3CDTF">2025-12-13T15:21:29Z</dcterms:created>
  <dcterms:modified xsi:type="dcterms:W3CDTF">2025-12-13T17:25:48Z</dcterms:modified>
</cp:coreProperties>
</file>