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3B23D-095B-443F-9849-8BA1842D782D}" type="doc">
      <dgm:prSet loTypeId="urn:microsoft.com/office/officeart/2005/8/layout/radial5" loCatId="cycle" qsTypeId="urn:microsoft.com/office/officeart/2005/8/quickstyle/3d1" qsCatId="3D" csTypeId="urn:microsoft.com/office/officeart/2005/8/colors/accent6_2" csCatId="accent6" phldr="1"/>
      <dgm:spPr/>
      <dgm:t>
        <a:bodyPr/>
        <a:lstStyle/>
        <a:p>
          <a:endParaRPr lang="el-GR"/>
        </a:p>
      </dgm:t>
    </dgm:pt>
    <dgm:pt modelId="{92093A0C-AF75-4485-90E4-DE24B5B6A5C5}">
      <dgm:prSet phldrT="[Κείμενο]" phldr="0" custT="1"/>
      <dgm:spPr/>
      <dgm:t>
        <a:bodyPr/>
        <a:lstStyle/>
        <a:p>
          <a:r>
            <a:rPr lang="el-GR" sz="2000" dirty="0">
              <a:latin typeface="Book Antiqua" panose="02040602050305030304" pitchFamily="18" charset="0"/>
            </a:rPr>
            <a:t>Μεθοδολογία</a:t>
          </a:r>
        </a:p>
      </dgm:t>
    </dgm:pt>
    <dgm:pt modelId="{0F6FFC6E-6715-449D-AC98-DD94F82AF6E3}" type="parTrans" cxnId="{657308FC-2F4A-450F-BDBE-ECB12CD2AF18}">
      <dgm:prSet/>
      <dgm:spPr/>
      <dgm:t>
        <a:bodyPr/>
        <a:lstStyle/>
        <a:p>
          <a:endParaRPr lang="el-GR"/>
        </a:p>
      </dgm:t>
    </dgm:pt>
    <dgm:pt modelId="{34B0AFC8-4EB9-4059-843F-6182E7A985DC}" type="sibTrans" cxnId="{657308FC-2F4A-450F-BDBE-ECB12CD2AF18}">
      <dgm:prSet/>
      <dgm:spPr/>
      <dgm:t>
        <a:bodyPr/>
        <a:lstStyle/>
        <a:p>
          <a:endParaRPr lang="el-GR"/>
        </a:p>
      </dgm:t>
    </dgm:pt>
    <dgm:pt modelId="{097A6171-5745-48C4-950F-CF2BD08FF345}">
      <dgm:prSet phldrT="[Κείμενο]" phldr="0" custT="1"/>
      <dgm:spPr/>
      <dgm:t>
        <a:bodyPr/>
        <a:lstStyle/>
        <a:p>
          <a:r>
            <a:rPr lang="el-GR" sz="1600" dirty="0">
              <a:latin typeface="Book Antiqua" panose="02040602050305030304" pitchFamily="18" charset="0"/>
            </a:rPr>
            <a:t>Ερώτημα (π.χ. Πώς επηρέασε η νομισματική οικονομία την Αθήνα;)</a:t>
          </a:r>
        </a:p>
      </dgm:t>
    </dgm:pt>
    <dgm:pt modelId="{D2C6CCC4-23AF-41C9-A187-D56B89806A60}" type="parTrans" cxnId="{2A5BD7F2-C0FC-4259-A555-E18344D636E3}">
      <dgm:prSet/>
      <dgm:spPr/>
      <dgm:t>
        <a:bodyPr/>
        <a:lstStyle/>
        <a:p>
          <a:endParaRPr lang="el-GR"/>
        </a:p>
      </dgm:t>
    </dgm:pt>
    <dgm:pt modelId="{BBFC3092-12EA-456F-9433-DF7AC48606AE}" type="sibTrans" cxnId="{2A5BD7F2-C0FC-4259-A555-E18344D636E3}">
      <dgm:prSet/>
      <dgm:spPr/>
      <dgm:t>
        <a:bodyPr/>
        <a:lstStyle/>
        <a:p>
          <a:endParaRPr lang="el-GR"/>
        </a:p>
      </dgm:t>
    </dgm:pt>
    <dgm:pt modelId="{61D57163-433C-4A20-B28D-89AC9F831C66}">
      <dgm:prSet phldrT="[Κείμενο]" phldr="0" custT="1"/>
      <dgm:spPr/>
      <dgm:t>
        <a:bodyPr/>
        <a:lstStyle/>
        <a:p>
          <a:r>
            <a:rPr lang="el-GR" sz="1800" dirty="0">
              <a:latin typeface="Book Antiqua" panose="02040602050305030304" pitchFamily="18" charset="0"/>
            </a:rPr>
            <a:t>Πηγές ( π.χ. λογοτεχνία, επιγραφές)</a:t>
          </a:r>
        </a:p>
      </dgm:t>
    </dgm:pt>
    <dgm:pt modelId="{E99AA1AE-44F2-4987-A3C8-CA984A4AC60A}" type="parTrans" cxnId="{26F1899C-664A-4891-B8C5-6A0DCF5C65C6}">
      <dgm:prSet/>
      <dgm:spPr/>
      <dgm:t>
        <a:bodyPr/>
        <a:lstStyle/>
        <a:p>
          <a:endParaRPr lang="el-GR"/>
        </a:p>
      </dgm:t>
    </dgm:pt>
    <dgm:pt modelId="{E489F57D-4588-4D96-9E92-003C61D105DC}" type="sibTrans" cxnId="{26F1899C-664A-4891-B8C5-6A0DCF5C65C6}">
      <dgm:prSet/>
      <dgm:spPr/>
      <dgm:t>
        <a:bodyPr/>
        <a:lstStyle/>
        <a:p>
          <a:endParaRPr lang="el-GR"/>
        </a:p>
      </dgm:t>
    </dgm:pt>
    <dgm:pt modelId="{DBC59323-89BD-41D4-B4B4-AA90D74137FF}">
      <dgm:prSet phldrT="[Κείμενο]" phldr="0" custT="1"/>
      <dgm:spPr/>
      <dgm:t>
        <a:bodyPr/>
        <a:lstStyle/>
        <a:p>
          <a:r>
            <a:rPr lang="el-GR" sz="2000" dirty="0"/>
            <a:t>Κριτική (εξωτερική-εσωτερική)</a:t>
          </a:r>
        </a:p>
      </dgm:t>
    </dgm:pt>
    <dgm:pt modelId="{24167854-A1E3-4FD9-A77F-35318435FFF9}" type="parTrans" cxnId="{8248DC23-EF96-42A7-9A67-12E648783D52}">
      <dgm:prSet/>
      <dgm:spPr/>
      <dgm:t>
        <a:bodyPr/>
        <a:lstStyle/>
        <a:p>
          <a:endParaRPr lang="el-GR"/>
        </a:p>
      </dgm:t>
    </dgm:pt>
    <dgm:pt modelId="{29D142BD-CD8B-4E05-8657-C5E2DC121531}" type="sibTrans" cxnId="{8248DC23-EF96-42A7-9A67-12E648783D52}">
      <dgm:prSet/>
      <dgm:spPr/>
      <dgm:t>
        <a:bodyPr/>
        <a:lstStyle/>
        <a:p>
          <a:endParaRPr lang="el-GR"/>
        </a:p>
      </dgm:t>
    </dgm:pt>
    <dgm:pt modelId="{6C1B7C84-F5D5-4A16-AED0-37EB20FA61E6}">
      <dgm:prSet phldrT="[Κείμενο]" phldr="0" custT="1"/>
      <dgm:spPr/>
      <dgm:t>
        <a:bodyPr/>
        <a:lstStyle/>
        <a:p>
          <a:r>
            <a:rPr lang="el-GR" sz="1800" dirty="0">
              <a:latin typeface="Book Antiqua" panose="02040602050305030304" pitchFamily="18" charset="0"/>
            </a:rPr>
            <a:t>Σύνθεση (διασταύρωση πηγών)</a:t>
          </a:r>
        </a:p>
      </dgm:t>
    </dgm:pt>
    <dgm:pt modelId="{F6DC14DC-7BC2-4947-8005-1E5E4054B8CB}" type="parTrans" cxnId="{D23FB371-7EBF-4904-AFD7-97AEA73F89F7}">
      <dgm:prSet/>
      <dgm:spPr/>
      <dgm:t>
        <a:bodyPr/>
        <a:lstStyle/>
        <a:p>
          <a:endParaRPr lang="el-GR"/>
        </a:p>
      </dgm:t>
    </dgm:pt>
    <dgm:pt modelId="{F821DB75-DF4F-47B2-9AB4-DE18A913D3C8}" type="sibTrans" cxnId="{D23FB371-7EBF-4904-AFD7-97AEA73F89F7}">
      <dgm:prSet/>
      <dgm:spPr/>
      <dgm:t>
        <a:bodyPr/>
        <a:lstStyle/>
        <a:p>
          <a:endParaRPr lang="el-GR"/>
        </a:p>
      </dgm:t>
    </dgm:pt>
    <dgm:pt modelId="{51232548-949D-4AB5-816B-5398D5F0775A}" type="pres">
      <dgm:prSet presAssocID="{2593B23D-095B-443F-9849-8BA1842D782D}" presName="Name0" presStyleCnt="0">
        <dgm:presLayoutVars>
          <dgm:chMax val="1"/>
          <dgm:dir/>
          <dgm:animLvl val="ctr"/>
          <dgm:resizeHandles val="exact"/>
        </dgm:presLayoutVars>
      </dgm:prSet>
      <dgm:spPr/>
    </dgm:pt>
    <dgm:pt modelId="{F7C244AB-FD79-4C7F-9D8C-7631E4508F50}" type="pres">
      <dgm:prSet presAssocID="{92093A0C-AF75-4485-90E4-DE24B5B6A5C5}" presName="centerShape" presStyleLbl="node0" presStyleIdx="0" presStyleCnt="1" custScaleX="158721" custScaleY="141131"/>
      <dgm:spPr/>
    </dgm:pt>
    <dgm:pt modelId="{DE30C47E-A407-454B-BCB0-F511393E26E9}" type="pres">
      <dgm:prSet presAssocID="{D2C6CCC4-23AF-41C9-A187-D56B89806A60}" presName="parTrans" presStyleLbl="sibTrans2D1" presStyleIdx="0" presStyleCnt="4"/>
      <dgm:spPr/>
    </dgm:pt>
    <dgm:pt modelId="{D4ECCAD8-DF87-496C-81E2-75457BC79123}" type="pres">
      <dgm:prSet presAssocID="{D2C6CCC4-23AF-41C9-A187-D56B89806A60}" presName="connectorText" presStyleLbl="sibTrans2D1" presStyleIdx="0" presStyleCnt="4"/>
      <dgm:spPr/>
    </dgm:pt>
    <dgm:pt modelId="{C3C62DDD-33D0-4E09-8BAF-7A90A8A6303E}" type="pres">
      <dgm:prSet presAssocID="{097A6171-5745-48C4-950F-CF2BD08FF345}" presName="node" presStyleLbl="node1" presStyleIdx="0" presStyleCnt="4" custScaleX="190547" custScaleY="96709" custRadScaleRad="111148" custRadScaleInc="0">
        <dgm:presLayoutVars>
          <dgm:bulletEnabled val="1"/>
        </dgm:presLayoutVars>
      </dgm:prSet>
      <dgm:spPr/>
    </dgm:pt>
    <dgm:pt modelId="{D1F400B8-18BC-4B8F-98D9-42D7339BD1C4}" type="pres">
      <dgm:prSet presAssocID="{E99AA1AE-44F2-4987-A3C8-CA984A4AC60A}" presName="parTrans" presStyleLbl="sibTrans2D1" presStyleIdx="1" presStyleCnt="4"/>
      <dgm:spPr/>
    </dgm:pt>
    <dgm:pt modelId="{5D633715-AAA4-4B93-9964-39572DB85872}" type="pres">
      <dgm:prSet presAssocID="{E99AA1AE-44F2-4987-A3C8-CA984A4AC60A}" presName="connectorText" presStyleLbl="sibTrans2D1" presStyleIdx="1" presStyleCnt="4"/>
      <dgm:spPr/>
    </dgm:pt>
    <dgm:pt modelId="{A863D12C-9426-4A1F-9A77-85D93CE97090}" type="pres">
      <dgm:prSet presAssocID="{61D57163-433C-4A20-B28D-89AC9F831C66}" presName="node" presStyleLbl="node1" presStyleIdx="1" presStyleCnt="4" custScaleX="142924" custRadScaleRad="127345" custRadScaleInc="-959">
        <dgm:presLayoutVars>
          <dgm:bulletEnabled val="1"/>
        </dgm:presLayoutVars>
      </dgm:prSet>
      <dgm:spPr/>
    </dgm:pt>
    <dgm:pt modelId="{F3A49DEE-597E-41EC-A169-391452A4EA56}" type="pres">
      <dgm:prSet presAssocID="{24167854-A1E3-4FD9-A77F-35318435FFF9}" presName="parTrans" presStyleLbl="sibTrans2D1" presStyleIdx="2" presStyleCnt="4"/>
      <dgm:spPr/>
    </dgm:pt>
    <dgm:pt modelId="{66994C08-7D9E-4CB2-B145-00CCDCA87E7E}" type="pres">
      <dgm:prSet presAssocID="{24167854-A1E3-4FD9-A77F-35318435FFF9}" presName="connectorText" presStyleLbl="sibTrans2D1" presStyleIdx="2" presStyleCnt="4"/>
      <dgm:spPr/>
    </dgm:pt>
    <dgm:pt modelId="{E1B53BE7-46EF-48A3-B11D-E0B56BD1B9DD}" type="pres">
      <dgm:prSet presAssocID="{DBC59323-89BD-41D4-B4B4-AA90D74137FF}" presName="node" presStyleLbl="node1" presStyleIdx="2" presStyleCnt="4" custScaleX="135494" custRadScaleRad="107513" custRadScaleInc="-1563">
        <dgm:presLayoutVars>
          <dgm:bulletEnabled val="1"/>
        </dgm:presLayoutVars>
      </dgm:prSet>
      <dgm:spPr/>
    </dgm:pt>
    <dgm:pt modelId="{0D1AA6EA-8CB6-47B1-B9A8-80E94007B417}" type="pres">
      <dgm:prSet presAssocID="{F6DC14DC-7BC2-4947-8005-1E5E4054B8CB}" presName="parTrans" presStyleLbl="sibTrans2D1" presStyleIdx="3" presStyleCnt="4"/>
      <dgm:spPr/>
    </dgm:pt>
    <dgm:pt modelId="{E03B296C-2DF4-45A2-B165-90818C06F734}" type="pres">
      <dgm:prSet presAssocID="{F6DC14DC-7BC2-4947-8005-1E5E4054B8CB}" presName="connectorText" presStyleLbl="sibTrans2D1" presStyleIdx="3" presStyleCnt="4"/>
      <dgm:spPr/>
    </dgm:pt>
    <dgm:pt modelId="{02CE9932-F2E8-489E-9752-43BE27D42646}" type="pres">
      <dgm:prSet presAssocID="{6C1B7C84-F5D5-4A16-AED0-37EB20FA61E6}" presName="node" presStyleLbl="node1" presStyleIdx="3" presStyleCnt="4" custScaleX="135537" custRadScaleRad="135014" custRadScaleInc="-930">
        <dgm:presLayoutVars>
          <dgm:bulletEnabled val="1"/>
        </dgm:presLayoutVars>
      </dgm:prSet>
      <dgm:spPr/>
    </dgm:pt>
  </dgm:ptLst>
  <dgm:cxnLst>
    <dgm:cxn modelId="{88AD3C04-720B-4EF7-9A3F-045FD57E46B4}" type="presOf" srcId="{2593B23D-095B-443F-9849-8BA1842D782D}" destId="{51232548-949D-4AB5-816B-5398D5F0775A}" srcOrd="0" destOrd="0" presId="urn:microsoft.com/office/officeart/2005/8/layout/radial5"/>
    <dgm:cxn modelId="{3062660C-AB09-4D51-81DC-0AFFB724E2AC}" type="presOf" srcId="{24167854-A1E3-4FD9-A77F-35318435FFF9}" destId="{F3A49DEE-597E-41EC-A169-391452A4EA56}" srcOrd="0" destOrd="0" presId="urn:microsoft.com/office/officeart/2005/8/layout/radial5"/>
    <dgm:cxn modelId="{1087B617-D820-4752-AE00-936297AB2583}" type="presOf" srcId="{E99AA1AE-44F2-4987-A3C8-CA984A4AC60A}" destId="{5D633715-AAA4-4B93-9964-39572DB85872}" srcOrd="1" destOrd="0" presId="urn:microsoft.com/office/officeart/2005/8/layout/radial5"/>
    <dgm:cxn modelId="{8248DC23-EF96-42A7-9A67-12E648783D52}" srcId="{92093A0C-AF75-4485-90E4-DE24B5B6A5C5}" destId="{DBC59323-89BD-41D4-B4B4-AA90D74137FF}" srcOrd="2" destOrd="0" parTransId="{24167854-A1E3-4FD9-A77F-35318435FFF9}" sibTransId="{29D142BD-CD8B-4E05-8657-C5E2DC121531}"/>
    <dgm:cxn modelId="{C5732827-4ECF-4EF8-AD9C-1DF9ECB6BA59}" type="presOf" srcId="{097A6171-5745-48C4-950F-CF2BD08FF345}" destId="{C3C62DDD-33D0-4E09-8BAF-7A90A8A6303E}" srcOrd="0" destOrd="0" presId="urn:microsoft.com/office/officeart/2005/8/layout/radial5"/>
    <dgm:cxn modelId="{77AB1329-F344-4627-A1FD-1E2E2D4586DF}" type="presOf" srcId="{24167854-A1E3-4FD9-A77F-35318435FFF9}" destId="{66994C08-7D9E-4CB2-B145-00CCDCA87E7E}" srcOrd="1" destOrd="0" presId="urn:microsoft.com/office/officeart/2005/8/layout/radial5"/>
    <dgm:cxn modelId="{32DB2B2B-CA67-4E93-B375-896EEA8505DB}" type="presOf" srcId="{D2C6CCC4-23AF-41C9-A187-D56B89806A60}" destId="{DE30C47E-A407-454B-BCB0-F511393E26E9}" srcOrd="0" destOrd="0" presId="urn:microsoft.com/office/officeart/2005/8/layout/radial5"/>
    <dgm:cxn modelId="{8B7C8D2C-BF5F-4FAA-BC24-5BE8D017D70B}" type="presOf" srcId="{6C1B7C84-F5D5-4A16-AED0-37EB20FA61E6}" destId="{02CE9932-F2E8-489E-9752-43BE27D42646}" srcOrd="0" destOrd="0" presId="urn:microsoft.com/office/officeart/2005/8/layout/radial5"/>
    <dgm:cxn modelId="{39EA222F-83FB-4F39-B05D-E8270C76617F}" type="presOf" srcId="{E99AA1AE-44F2-4987-A3C8-CA984A4AC60A}" destId="{D1F400B8-18BC-4B8F-98D9-42D7339BD1C4}" srcOrd="0" destOrd="0" presId="urn:microsoft.com/office/officeart/2005/8/layout/radial5"/>
    <dgm:cxn modelId="{D23FB371-7EBF-4904-AFD7-97AEA73F89F7}" srcId="{92093A0C-AF75-4485-90E4-DE24B5B6A5C5}" destId="{6C1B7C84-F5D5-4A16-AED0-37EB20FA61E6}" srcOrd="3" destOrd="0" parTransId="{F6DC14DC-7BC2-4947-8005-1E5E4054B8CB}" sibTransId="{F821DB75-DF4F-47B2-9AB4-DE18A913D3C8}"/>
    <dgm:cxn modelId="{0F0FF082-1EDC-4B6F-8452-F0008ABE0297}" type="presOf" srcId="{92093A0C-AF75-4485-90E4-DE24B5B6A5C5}" destId="{F7C244AB-FD79-4C7F-9D8C-7631E4508F50}" srcOrd="0" destOrd="0" presId="urn:microsoft.com/office/officeart/2005/8/layout/radial5"/>
    <dgm:cxn modelId="{83D6FD86-E794-48D2-B831-8E2FB75883DD}" type="presOf" srcId="{F6DC14DC-7BC2-4947-8005-1E5E4054B8CB}" destId="{E03B296C-2DF4-45A2-B165-90818C06F734}" srcOrd="1" destOrd="0" presId="urn:microsoft.com/office/officeart/2005/8/layout/radial5"/>
    <dgm:cxn modelId="{E4202A98-9962-4EA2-B372-3F32F4B9CC0B}" type="presOf" srcId="{DBC59323-89BD-41D4-B4B4-AA90D74137FF}" destId="{E1B53BE7-46EF-48A3-B11D-E0B56BD1B9DD}" srcOrd="0" destOrd="0" presId="urn:microsoft.com/office/officeart/2005/8/layout/radial5"/>
    <dgm:cxn modelId="{26F1899C-664A-4891-B8C5-6A0DCF5C65C6}" srcId="{92093A0C-AF75-4485-90E4-DE24B5B6A5C5}" destId="{61D57163-433C-4A20-B28D-89AC9F831C66}" srcOrd="1" destOrd="0" parTransId="{E99AA1AE-44F2-4987-A3C8-CA984A4AC60A}" sibTransId="{E489F57D-4588-4D96-9E92-003C61D105DC}"/>
    <dgm:cxn modelId="{C0A271BE-DE47-4364-A90E-A2B099ACF314}" type="presOf" srcId="{F6DC14DC-7BC2-4947-8005-1E5E4054B8CB}" destId="{0D1AA6EA-8CB6-47B1-B9A8-80E94007B417}" srcOrd="0" destOrd="0" presId="urn:microsoft.com/office/officeart/2005/8/layout/radial5"/>
    <dgm:cxn modelId="{EBD630D9-8BB2-492D-9895-B8F8340C7E05}" type="presOf" srcId="{D2C6CCC4-23AF-41C9-A187-D56B89806A60}" destId="{D4ECCAD8-DF87-496C-81E2-75457BC79123}" srcOrd="1" destOrd="0" presId="urn:microsoft.com/office/officeart/2005/8/layout/radial5"/>
    <dgm:cxn modelId="{22BF05E3-6176-4E88-AAEA-48CE5E097572}" type="presOf" srcId="{61D57163-433C-4A20-B28D-89AC9F831C66}" destId="{A863D12C-9426-4A1F-9A77-85D93CE97090}" srcOrd="0" destOrd="0" presId="urn:microsoft.com/office/officeart/2005/8/layout/radial5"/>
    <dgm:cxn modelId="{2A5BD7F2-C0FC-4259-A555-E18344D636E3}" srcId="{92093A0C-AF75-4485-90E4-DE24B5B6A5C5}" destId="{097A6171-5745-48C4-950F-CF2BD08FF345}" srcOrd="0" destOrd="0" parTransId="{D2C6CCC4-23AF-41C9-A187-D56B89806A60}" sibTransId="{BBFC3092-12EA-456F-9433-DF7AC48606AE}"/>
    <dgm:cxn modelId="{657308FC-2F4A-450F-BDBE-ECB12CD2AF18}" srcId="{2593B23D-095B-443F-9849-8BA1842D782D}" destId="{92093A0C-AF75-4485-90E4-DE24B5B6A5C5}" srcOrd="0" destOrd="0" parTransId="{0F6FFC6E-6715-449D-AC98-DD94F82AF6E3}" sibTransId="{34B0AFC8-4EB9-4059-843F-6182E7A985DC}"/>
    <dgm:cxn modelId="{9686ADFE-6E21-4F3A-9555-AA834C7B8E4A}" type="presParOf" srcId="{51232548-949D-4AB5-816B-5398D5F0775A}" destId="{F7C244AB-FD79-4C7F-9D8C-7631E4508F50}" srcOrd="0" destOrd="0" presId="urn:microsoft.com/office/officeart/2005/8/layout/radial5"/>
    <dgm:cxn modelId="{B2A2444C-57B2-43DD-8158-94E6C6BCFCBC}" type="presParOf" srcId="{51232548-949D-4AB5-816B-5398D5F0775A}" destId="{DE30C47E-A407-454B-BCB0-F511393E26E9}" srcOrd="1" destOrd="0" presId="urn:microsoft.com/office/officeart/2005/8/layout/radial5"/>
    <dgm:cxn modelId="{9E1CA7C9-D4B6-4938-A874-9F835663DE67}" type="presParOf" srcId="{DE30C47E-A407-454B-BCB0-F511393E26E9}" destId="{D4ECCAD8-DF87-496C-81E2-75457BC79123}" srcOrd="0" destOrd="0" presId="urn:microsoft.com/office/officeart/2005/8/layout/radial5"/>
    <dgm:cxn modelId="{6F1D091A-5FE0-41F1-913B-066CC1D8931B}" type="presParOf" srcId="{51232548-949D-4AB5-816B-5398D5F0775A}" destId="{C3C62DDD-33D0-4E09-8BAF-7A90A8A6303E}" srcOrd="2" destOrd="0" presId="urn:microsoft.com/office/officeart/2005/8/layout/radial5"/>
    <dgm:cxn modelId="{AD47EDC0-10A3-4830-AE8B-51673D8D4654}" type="presParOf" srcId="{51232548-949D-4AB5-816B-5398D5F0775A}" destId="{D1F400B8-18BC-4B8F-98D9-42D7339BD1C4}" srcOrd="3" destOrd="0" presId="urn:microsoft.com/office/officeart/2005/8/layout/radial5"/>
    <dgm:cxn modelId="{31800AB7-70C5-4AC0-B234-38987E3770B3}" type="presParOf" srcId="{D1F400B8-18BC-4B8F-98D9-42D7339BD1C4}" destId="{5D633715-AAA4-4B93-9964-39572DB85872}" srcOrd="0" destOrd="0" presId="urn:microsoft.com/office/officeart/2005/8/layout/radial5"/>
    <dgm:cxn modelId="{141AFEF1-53AD-4CD5-9722-308396ACE27D}" type="presParOf" srcId="{51232548-949D-4AB5-816B-5398D5F0775A}" destId="{A863D12C-9426-4A1F-9A77-85D93CE97090}" srcOrd="4" destOrd="0" presId="urn:microsoft.com/office/officeart/2005/8/layout/radial5"/>
    <dgm:cxn modelId="{78F4F5A3-912E-4CEB-BD8A-30369E6E62D2}" type="presParOf" srcId="{51232548-949D-4AB5-816B-5398D5F0775A}" destId="{F3A49DEE-597E-41EC-A169-391452A4EA56}" srcOrd="5" destOrd="0" presId="urn:microsoft.com/office/officeart/2005/8/layout/radial5"/>
    <dgm:cxn modelId="{0B299627-C6C8-4051-8030-41B5874783FA}" type="presParOf" srcId="{F3A49DEE-597E-41EC-A169-391452A4EA56}" destId="{66994C08-7D9E-4CB2-B145-00CCDCA87E7E}" srcOrd="0" destOrd="0" presId="urn:microsoft.com/office/officeart/2005/8/layout/radial5"/>
    <dgm:cxn modelId="{888C9122-3FDB-4568-B6A2-37379F5FF4E2}" type="presParOf" srcId="{51232548-949D-4AB5-816B-5398D5F0775A}" destId="{E1B53BE7-46EF-48A3-B11D-E0B56BD1B9DD}" srcOrd="6" destOrd="0" presId="urn:microsoft.com/office/officeart/2005/8/layout/radial5"/>
    <dgm:cxn modelId="{64BF0536-6DD7-4D6A-9994-3E2B6713F770}" type="presParOf" srcId="{51232548-949D-4AB5-816B-5398D5F0775A}" destId="{0D1AA6EA-8CB6-47B1-B9A8-80E94007B417}" srcOrd="7" destOrd="0" presId="urn:microsoft.com/office/officeart/2005/8/layout/radial5"/>
    <dgm:cxn modelId="{D7E39334-25E9-4EBD-9D7B-A3F565F0CEA6}" type="presParOf" srcId="{0D1AA6EA-8CB6-47B1-B9A8-80E94007B417}" destId="{E03B296C-2DF4-45A2-B165-90818C06F734}" srcOrd="0" destOrd="0" presId="urn:microsoft.com/office/officeart/2005/8/layout/radial5"/>
    <dgm:cxn modelId="{17A7DB59-2A74-43AA-AC88-06948D3FDA48}" type="presParOf" srcId="{51232548-949D-4AB5-816B-5398D5F0775A}" destId="{02CE9932-F2E8-489E-9752-43BE27D42646}"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244AB-FD79-4C7F-9D8C-7631E4508F50}">
      <dsp:nvSpPr>
        <dsp:cNvPr id="0" name=""/>
        <dsp:cNvSpPr/>
      </dsp:nvSpPr>
      <dsp:spPr>
        <a:xfrm>
          <a:off x="2892471" y="1715007"/>
          <a:ext cx="2289773" cy="203601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Book Antiqua" panose="02040602050305030304" pitchFamily="18" charset="0"/>
            </a:rPr>
            <a:t>Μεθοδολογία</a:t>
          </a:r>
        </a:p>
      </dsp:txBody>
      <dsp:txXfrm>
        <a:off x="3227800" y="2013174"/>
        <a:ext cx="1619115" cy="1439679"/>
      </dsp:txXfrm>
    </dsp:sp>
    <dsp:sp modelId="{DE30C47E-A407-454B-BCB0-F511393E26E9}">
      <dsp:nvSpPr>
        <dsp:cNvPr id="0" name=""/>
        <dsp:cNvSpPr/>
      </dsp:nvSpPr>
      <dsp:spPr>
        <a:xfrm rot="16200000">
          <a:off x="3952599" y="1314634"/>
          <a:ext cx="169517" cy="49049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a:off x="3978027" y="1438161"/>
        <a:ext cx="118662" cy="294299"/>
      </dsp:txXfrm>
    </dsp:sp>
    <dsp:sp modelId="{C3C62DDD-33D0-4E09-8BAF-7A90A8A6303E}">
      <dsp:nvSpPr>
        <dsp:cNvPr id="0" name=""/>
        <dsp:cNvSpPr/>
      </dsp:nvSpPr>
      <dsp:spPr>
        <a:xfrm>
          <a:off x="2662903" y="0"/>
          <a:ext cx="2748908" cy="13951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Book Antiqua" panose="02040602050305030304" pitchFamily="18" charset="0"/>
            </a:rPr>
            <a:t>Ερώτημα (π.χ. Πώς επηρέασε η νομισματική οικονομία την Αθήνα;)</a:t>
          </a:r>
        </a:p>
      </dsp:txBody>
      <dsp:txXfrm>
        <a:off x="3065471" y="204317"/>
        <a:ext cx="1943772" cy="986529"/>
      </dsp:txXfrm>
    </dsp:sp>
    <dsp:sp modelId="{D1F400B8-18BC-4B8F-98D9-42D7339BD1C4}">
      <dsp:nvSpPr>
        <dsp:cNvPr id="0" name=""/>
        <dsp:cNvSpPr/>
      </dsp:nvSpPr>
      <dsp:spPr>
        <a:xfrm rot="21574107">
          <a:off x="5269233" y="2477696"/>
          <a:ext cx="209676" cy="49049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a:off x="5269234" y="2576032"/>
        <a:ext cx="146773" cy="294299"/>
      </dsp:txXfrm>
    </dsp:sp>
    <dsp:sp modelId="{A863D12C-9426-4A1F-9A77-85D93CE97090}">
      <dsp:nvSpPr>
        <dsp:cNvPr id="0" name=""/>
        <dsp:cNvSpPr/>
      </dsp:nvSpPr>
      <dsp:spPr>
        <a:xfrm>
          <a:off x="5577747" y="1992326"/>
          <a:ext cx="2061879" cy="144264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Book Antiqua" panose="02040602050305030304" pitchFamily="18" charset="0"/>
            </a:rPr>
            <a:t>Πηγές ( π.χ. λογοτεχνία, επιγραφές)</a:t>
          </a:r>
        </a:p>
      </dsp:txBody>
      <dsp:txXfrm>
        <a:off x="5879702" y="2203596"/>
        <a:ext cx="1457969" cy="1020100"/>
      </dsp:txXfrm>
    </dsp:sp>
    <dsp:sp modelId="{F3A49DEE-597E-41EC-A169-391452A4EA56}">
      <dsp:nvSpPr>
        <dsp:cNvPr id="0" name=""/>
        <dsp:cNvSpPr/>
      </dsp:nvSpPr>
      <dsp:spPr>
        <a:xfrm rot="5354993">
          <a:off x="3974064" y="3649363"/>
          <a:ext cx="157003" cy="49049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a:off x="3997306" y="3723914"/>
        <a:ext cx="109902" cy="294299"/>
      </dsp:txXfrm>
    </dsp:sp>
    <dsp:sp modelId="{E1B53BE7-46EF-48A3-B11D-E0B56BD1B9DD}">
      <dsp:nvSpPr>
        <dsp:cNvPr id="0" name=""/>
        <dsp:cNvSpPr/>
      </dsp:nvSpPr>
      <dsp:spPr>
        <a:xfrm>
          <a:off x="3086661" y="4047126"/>
          <a:ext cx="1954691" cy="144264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Κριτική (εξωτερική-εσωτερική)</a:t>
          </a:r>
        </a:p>
      </dsp:txBody>
      <dsp:txXfrm>
        <a:off x="3372919" y="4258396"/>
        <a:ext cx="1382175" cy="1020100"/>
      </dsp:txXfrm>
    </dsp:sp>
    <dsp:sp modelId="{0D1AA6EA-8CB6-47B1-B9A8-80E94007B417}">
      <dsp:nvSpPr>
        <dsp:cNvPr id="0" name=""/>
        <dsp:cNvSpPr/>
      </dsp:nvSpPr>
      <dsp:spPr>
        <a:xfrm rot="10774890">
          <a:off x="2439708" y="2498266"/>
          <a:ext cx="319985" cy="490497"/>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rot="10800000">
        <a:off x="2535702" y="2596014"/>
        <a:ext cx="223990" cy="294299"/>
      </dsp:txXfrm>
    </dsp:sp>
    <dsp:sp modelId="{02CE9932-F2E8-489E-9752-43BE27D42646}">
      <dsp:nvSpPr>
        <dsp:cNvPr id="0" name=""/>
        <dsp:cNvSpPr/>
      </dsp:nvSpPr>
      <dsp:spPr>
        <a:xfrm>
          <a:off x="333516" y="2031606"/>
          <a:ext cx="1955311" cy="144264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Book Antiqua" panose="02040602050305030304" pitchFamily="18" charset="0"/>
            </a:rPr>
            <a:t>Σύνθεση (διασταύρωση πηγών)</a:t>
          </a:r>
        </a:p>
      </dsp:txBody>
      <dsp:txXfrm>
        <a:off x="619865" y="2242876"/>
        <a:ext cx="1382613" cy="102010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12/10/2025</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77018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12/10/2025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5683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12/10/2025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4242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12/10/2025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5967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12/10/2025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0913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12/10/2025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8153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12/10/2025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2659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12/10/2025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4658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12/10/2025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911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12/10/2025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3547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12/10/2025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9851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12/10/2025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15565425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8" name="Picture 2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0" name="Rectangle 29">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 name="Τίτλος 3">
            <a:extLst>
              <a:ext uri="{FF2B5EF4-FFF2-40B4-BE49-F238E27FC236}">
                <a16:creationId xmlns:a16="http://schemas.microsoft.com/office/drawing/2014/main" id="{9E54993D-05B2-37CD-72FE-BC2E6BCAC247}"/>
              </a:ext>
            </a:extLst>
          </p:cNvPr>
          <p:cNvSpPr>
            <a:spLocks noGrp="1"/>
          </p:cNvSpPr>
          <p:nvPr>
            <p:ph type="title"/>
          </p:nvPr>
        </p:nvSpPr>
        <p:spPr>
          <a:xfrm>
            <a:off x="838200" y="513189"/>
            <a:ext cx="5797883" cy="2667000"/>
          </a:xfrm>
        </p:spPr>
        <p:txBody>
          <a:bodyPr vert="horz" lIns="91440" tIns="45720" rIns="91440" bIns="45720" rtlCol="0" anchor="b">
            <a:normAutofit/>
          </a:bodyPr>
          <a:lstStyle/>
          <a:p>
            <a:r>
              <a:rPr lang="en-US" dirty="0" err="1">
                <a:solidFill>
                  <a:schemeClr val="tx2"/>
                </a:solidFill>
                <a:latin typeface="Book Antiqua" panose="02040602050305030304" pitchFamily="18" charset="0"/>
              </a:rPr>
              <a:t>Ενότητ</a:t>
            </a:r>
            <a:r>
              <a:rPr lang="en-US" dirty="0">
                <a:solidFill>
                  <a:schemeClr val="tx2"/>
                </a:solidFill>
                <a:latin typeface="Book Antiqua" panose="02040602050305030304" pitchFamily="18" charset="0"/>
              </a:rPr>
              <a:t>α 1</a:t>
            </a:r>
            <a:br>
              <a:rPr lang="en-US" dirty="0">
                <a:solidFill>
                  <a:schemeClr val="tx2"/>
                </a:solidFill>
                <a:latin typeface="Book Antiqua" panose="02040602050305030304" pitchFamily="18" charset="0"/>
              </a:rPr>
            </a:br>
            <a:r>
              <a:rPr lang="en-US" dirty="0">
                <a:solidFill>
                  <a:schemeClr val="tx2"/>
                </a:solidFill>
                <a:latin typeface="Book Antiqua" panose="02040602050305030304" pitchFamily="18" charset="0"/>
              </a:rPr>
              <a:t>Μεθοδολογία</a:t>
            </a:r>
          </a:p>
        </p:txBody>
      </p:sp>
      <p:pic>
        <p:nvPicPr>
          <p:cNvPr id="6" name="Εικόνα 5" descr="Εικόνα που περιέχει τέχνη, ζωγραφική, άλογο, μουσείο">
            <a:extLst>
              <a:ext uri="{FF2B5EF4-FFF2-40B4-BE49-F238E27FC236}">
                <a16:creationId xmlns:a16="http://schemas.microsoft.com/office/drawing/2014/main" id="{FD38727D-764A-D7F0-9405-E1244FD2171D}"/>
              </a:ext>
            </a:extLst>
          </p:cNvPr>
          <p:cNvPicPr>
            <a:picLocks noChangeAspect="1"/>
          </p:cNvPicPr>
          <p:nvPr/>
        </p:nvPicPr>
        <p:blipFill>
          <a:blip r:embed="rId3">
            <a:extLst>
              <a:ext uri="{28A0092B-C50C-407E-A947-70E740481C1C}">
                <a14:useLocalDpi xmlns:a14="http://schemas.microsoft.com/office/drawing/2010/main" val="0"/>
              </a:ext>
            </a:extLst>
          </a:blip>
          <a:srcRect l="13918" r="13874" b="-1"/>
          <a:stretch>
            <a:fillRect/>
          </a:stretch>
        </p:blipFill>
        <p:spPr>
          <a:xfrm>
            <a:off x="7162800" y="10"/>
            <a:ext cx="5029200" cy="5693802"/>
          </a:xfrm>
          <a:prstGeom prst="rect">
            <a:avLst/>
          </a:prstGeom>
        </p:spPr>
      </p:pic>
      <p:sp>
        <p:nvSpPr>
          <p:cNvPr id="34" name="Rectangle 33">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1838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823772C2-0911-45A0-B7B6-D811380C7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Τίτλος 3">
            <a:extLst>
              <a:ext uri="{FF2B5EF4-FFF2-40B4-BE49-F238E27FC236}">
                <a16:creationId xmlns:a16="http://schemas.microsoft.com/office/drawing/2014/main" id="{6774A3FD-26B8-E730-B639-5D2293894B0D}"/>
              </a:ext>
            </a:extLst>
          </p:cNvPr>
          <p:cNvSpPr>
            <a:spLocks noGrp="1"/>
          </p:cNvSpPr>
          <p:nvPr>
            <p:ph type="title"/>
          </p:nvPr>
        </p:nvSpPr>
        <p:spPr>
          <a:xfrm>
            <a:off x="798576" y="242746"/>
            <a:ext cx="10591800" cy="906910"/>
          </a:xfrm>
        </p:spPr>
        <p:txBody>
          <a:bodyPr vert="horz" lIns="91440" tIns="45720" rIns="91440" bIns="45720" rtlCol="0" anchor="b">
            <a:normAutofit/>
          </a:bodyPr>
          <a:lstStyle/>
          <a:p>
            <a:pPr algn="ctr"/>
            <a:r>
              <a:rPr lang="el-GR" sz="5200" u="sng" dirty="0">
                <a:latin typeface="Book Antiqua" panose="02040602050305030304" pitchFamily="18" charset="0"/>
              </a:rPr>
              <a:t>Περίληψη-Οπτικό Διάγραμμα</a:t>
            </a:r>
            <a:endParaRPr lang="en-US" sz="5200" u="sng" dirty="0">
              <a:latin typeface="Book Antiqua" panose="02040602050305030304" pitchFamily="18" charset="0"/>
            </a:endParaRPr>
          </a:p>
        </p:txBody>
      </p:sp>
      <p:graphicFrame>
        <p:nvGraphicFramePr>
          <p:cNvPr id="10" name="Διάγραμμα 9">
            <a:extLst>
              <a:ext uri="{FF2B5EF4-FFF2-40B4-BE49-F238E27FC236}">
                <a16:creationId xmlns:a16="http://schemas.microsoft.com/office/drawing/2014/main" id="{E7E006D4-11CB-CCAF-DB98-8AEB38550C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414108"/>
              </p:ext>
            </p:extLst>
          </p:nvPr>
        </p:nvGraphicFramePr>
        <p:xfrm>
          <a:off x="2030476" y="1229032"/>
          <a:ext cx="8128000" cy="5489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27704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6" name="Picture 4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8" name="Rectangle 4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0" name="Rectangle 49">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Τίτλος 1">
            <a:extLst>
              <a:ext uri="{FF2B5EF4-FFF2-40B4-BE49-F238E27FC236}">
                <a16:creationId xmlns:a16="http://schemas.microsoft.com/office/drawing/2014/main" id="{E2361BE3-9494-8B13-C13B-6A5DB6F4628C}"/>
              </a:ext>
            </a:extLst>
          </p:cNvPr>
          <p:cNvSpPr>
            <a:spLocks noGrp="1"/>
          </p:cNvSpPr>
          <p:nvPr>
            <p:ph type="title"/>
          </p:nvPr>
        </p:nvSpPr>
        <p:spPr>
          <a:xfrm>
            <a:off x="825797" y="174886"/>
            <a:ext cx="8763000" cy="857502"/>
          </a:xfrm>
        </p:spPr>
        <p:txBody>
          <a:bodyPr vert="horz" lIns="91440" tIns="45720" rIns="91440" bIns="45720" rtlCol="0" anchor="ctr">
            <a:normAutofit fontScale="90000"/>
          </a:bodyPr>
          <a:lstStyle/>
          <a:p>
            <a:pPr>
              <a:lnSpc>
                <a:spcPct val="90000"/>
              </a:lnSpc>
            </a:pPr>
            <a:r>
              <a:rPr lang="en-US" sz="3700" dirty="0">
                <a:solidFill>
                  <a:schemeClr val="tx2"/>
                </a:solidFill>
                <a:latin typeface="Book Antiqua" panose="02040602050305030304" pitchFamily="18" charset="0"/>
              </a:rPr>
              <a:t>Πα</a:t>
            </a:r>
            <a:r>
              <a:rPr lang="en-US" sz="3700" dirty="0" err="1">
                <a:solidFill>
                  <a:schemeClr val="tx2"/>
                </a:solidFill>
                <a:latin typeface="Book Antiqua" panose="02040602050305030304" pitchFamily="18" charset="0"/>
              </a:rPr>
              <a:t>ροχή</a:t>
            </a:r>
            <a:r>
              <a:rPr lang="en-US" sz="3700" dirty="0">
                <a:solidFill>
                  <a:schemeClr val="tx2"/>
                </a:solidFill>
                <a:latin typeface="Book Antiqua" panose="02040602050305030304" pitchFamily="18" charset="0"/>
              </a:rPr>
              <a:t> </a:t>
            </a:r>
            <a:r>
              <a:rPr lang="en-US" sz="3700" dirty="0" err="1">
                <a:solidFill>
                  <a:schemeClr val="tx2"/>
                </a:solidFill>
                <a:latin typeface="Book Antiqua" panose="02040602050305030304" pitchFamily="18" charset="0"/>
              </a:rPr>
              <a:t>διορθωτικής</a:t>
            </a:r>
            <a:r>
              <a:rPr lang="en-US" sz="3700" dirty="0">
                <a:solidFill>
                  <a:schemeClr val="tx2"/>
                </a:solidFill>
                <a:latin typeface="Book Antiqua" panose="02040602050305030304" pitchFamily="18" charset="0"/>
              </a:rPr>
              <a:t> ανα</a:t>
            </a:r>
            <a:r>
              <a:rPr lang="en-US" sz="3700" dirty="0" err="1">
                <a:solidFill>
                  <a:schemeClr val="tx2"/>
                </a:solidFill>
                <a:latin typeface="Book Antiqua" panose="02040602050305030304" pitchFamily="18" charset="0"/>
              </a:rPr>
              <a:t>τροφοδότησης</a:t>
            </a:r>
            <a:br>
              <a:rPr lang="en-US" sz="3700" dirty="0">
                <a:solidFill>
                  <a:schemeClr val="tx2"/>
                </a:solidFill>
              </a:rPr>
            </a:br>
            <a:endParaRPr lang="en-US" sz="3700" dirty="0">
              <a:solidFill>
                <a:schemeClr val="tx2"/>
              </a:solidFill>
            </a:endParaRPr>
          </a:p>
        </p:txBody>
      </p:sp>
      <p:sp>
        <p:nvSpPr>
          <p:cNvPr id="3" name="TextBox 2">
            <a:extLst>
              <a:ext uri="{FF2B5EF4-FFF2-40B4-BE49-F238E27FC236}">
                <a16:creationId xmlns:a16="http://schemas.microsoft.com/office/drawing/2014/main" id="{4B952B90-0888-966B-B29A-230EE4917B9C}"/>
              </a:ext>
            </a:extLst>
          </p:cNvPr>
          <p:cNvSpPr txBox="1"/>
          <p:nvPr/>
        </p:nvSpPr>
        <p:spPr>
          <a:xfrm>
            <a:off x="366113" y="1209291"/>
            <a:ext cx="9222120" cy="5565135"/>
          </a:xfrm>
          <a:prstGeom prst="rect">
            <a:avLst/>
          </a:prstGeom>
        </p:spPr>
        <p:txBody>
          <a:bodyPr vert="horz" lIns="91440" tIns="45720" rIns="91440" bIns="45720" rtlCol="0">
            <a:normAutofit fontScale="62500" lnSpcReduction="20000"/>
          </a:bodyPr>
          <a:lstStyle/>
          <a:p>
            <a:pPr indent="-228600">
              <a:spcAft>
                <a:spcPts val="600"/>
              </a:spcAft>
              <a:buClr>
                <a:schemeClr val="accent1"/>
              </a:buClr>
              <a:buFont typeface="Arial" panose="020B0604020202020204" pitchFamily="34" charset="0"/>
              <a:buChar char="•"/>
            </a:pPr>
            <a:r>
              <a:rPr lang="en-US" sz="2600" dirty="0">
                <a:solidFill>
                  <a:schemeClr val="tx2"/>
                </a:solidFill>
                <a:latin typeface="Book Antiqua" panose="02040602050305030304" pitchFamily="18" charset="0"/>
              </a:rPr>
              <a:t>Υπ</a:t>
            </a:r>
            <a:r>
              <a:rPr lang="el-GR" sz="2600" dirty="0" err="1">
                <a:solidFill>
                  <a:schemeClr val="tx2"/>
                </a:solidFill>
                <a:latin typeface="Book Antiqua" panose="02040602050305030304" pitchFamily="18" charset="0"/>
              </a:rPr>
              <a:t>οθετικό</a:t>
            </a:r>
            <a:r>
              <a:rPr lang="en-US" sz="2600" dirty="0">
                <a:solidFill>
                  <a:schemeClr val="tx2"/>
                </a:solidFill>
                <a:latin typeface="Book Antiqua" panose="02040602050305030304" pitchFamily="18" charset="0"/>
              </a:rPr>
              <a:t> </a:t>
            </a:r>
            <a:r>
              <a:rPr lang="el-GR" sz="2600" dirty="0">
                <a:solidFill>
                  <a:schemeClr val="tx2"/>
                </a:solidFill>
                <a:latin typeface="Book Antiqua" panose="02040602050305030304" pitchFamily="18" charset="0"/>
              </a:rPr>
              <a:t>ερώτημα μαθητή</a:t>
            </a:r>
            <a:r>
              <a:rPr lang="en-US" sz="2600" dirty="0">
                <a:solidFill>
                  <a:schemeClr val="tx2"/>
                </a:solidFill>
                <a:latin typeface="Book Antiqua" panose="02040602050305030304" pitchFamily="18" charset="0"/>
              </a:rPr>
              <a:t>: «Πώς αποτυπώνεται η λειτουργία της αθηναϊκής δημοκρατίας μέσα από τις επιγραφικές πηγές του 5ου αιώνα π.Χ.;»</a:t>
            </a:r>
          </a:p>
          <a:p>
            <a:pPr indent="-228600">
              <a:spcAft>
                <a:spcPts val="600"/>
              </a:spcAft>
              <a:buClr>
                <a:schemeClr val="accent1"/>
              </a:buClr>
              <a:buFont typeface="Arial" panose="020B0604020202020204" pitchFamily="34" charset="0"/>
              <a:buChar char="•"/>
            </a:pPr>
            <a:endParaRPr lang="en-US" sz="2600" dirty="0">
              <a:solidFill>
                <a:schemeClr val="tx2"/>
              </a:solidFill>
              <a:latin typeface="Book Antiqua" panose="02040602050305030304" pitchFamily="18" charset="0"/>
            </a:endParaRPr>
          </a:p>
          <a:p>
            <a:pPr indent="-228600">
              <a:spcAft>
                <a:spcPts val="600"/>
              </a:spcAft>
              <a:buClr>
                <a:schemeClr val="accent1"/>
              </a:buClr>
              <a:buFont typeface="Arial" panose="020B0604020202020204" pitchFamily="34" charset="0"/>
              <a:buChar char="•"/>
            </a:pPr>
            <a:r>
              <a:rPr lang="en-US" sz="2600" dirty="0">
                <a:solidFill>
                  <a:schemeClr val="tx2"/>
                </a:solidFill>
                <a:latin typeface="Book Antiqua" panose="02040602050305030304" pitchFamily="18" charset="0"/>
              </a:rPr>
              <a:t>Υπ</a:t>
            </a:r>
            <a:r>
              <a:rPr lang="en-US" sz="2600" dirty="0" err="1">
                <a:solidFill>
                  <a:schemeClr val="tx2"/>
                </a:solidFill>
                <a:latin typeface="Book Antiqua" panose="02040602050305030304" pitchFamily="18" charset="0"/>
              </a:rPr>
              <a:t>οθετικ</a:t>
            </a:r>
            <a:r>
              <a:rPr lang="el-GR" sz="2600" dirty="0">
                <a:solidFill>
                  <a:schemeClr val="tx2"/>
                </a:solidFill>
                <a:latin typeface="Book Antiqua" panose="02040602050305030304" pitchFamily="18" charset="0"/>
              </a:rPr>
              <a:t>ή απάντηση</a:t>
            </a:r>
            <a:r>
              <a:rPr lang="en-US" sz="2600" dirty="0">
                <a:solidFill>
                  <a:schemeClr val="tx2"/>
                </a:solidFill>
                <a:latin typeface="Book Antiqua" panose="02040602050305030304" pitchFamily="18" charset="0"/>
              </a:rPr>
              <a:t> </a:t>
            </a:r>
            <a:r>
              <a:rPr lang="el-GR" sz="2600" dirty="0">
                <a:solidFill>
                  <a:schemeClr val="tx2"/>
                </a:solidFill>
                <a:latin typeface="Book Antiqua" panose="02040602050305030304" pitchFamily="18" charset="0"/>
              </a:rPr>
              <a:t>μαθητή</a:t>
            </a:r>
            <a:r>
              <a:rPr lang="en-US" sz="2600" dirty="0">
                <a:solidFill>
                  <a:schemeClr val="tx2"/>
                </a:solidFill>
                <a:latin typeface="Book Antiqua" panose="02040602050305030304" pitchFamily="18" charset="0"/>
              </a:rPr>
              <a:t>: «Η επ</a:t>
            </a:r>
            <a:r>
              <a:rPr lang="en-US" sz="2600" dirty="0" err="1">
                <a:solidFill>
                  <a:schemeClr val="tx2"/>
                </a:solidFill>
                <a:latin typeface="Book Antiqua" panose="02040602050305030304" pitchFamily="18" charset="0"/>
              </a:rPr>
              <a:t>ιγρ</a:t>
            </a:r>
            <a:r>
              <a:rPr lang="en-US" sz="2600" dirty="0">
                <a:solidFill>
                  <a:schemeClr val="tx2"/>
                </a:solidFill>
                <a:latin typeface="Book Antiqua" panose="02040602050305030304" pitchFamily="18" charset="0"/>
              </a:rPr>
              <a:t>αφή δείχνει ότι η Αθήνα ήταν δημοκρατική και όλοι οι πολίτες είχαν ίσα δικαιώματα. </a:t>
            </a:r>
            <a:r>
              <a:rPr lang="el-GR" sz="2600" dirty="0">
                <a:solidFill>
                  <a:schemeClr val="tx2"/>
                </a:solidFill>
                <a:latin typeface="Book Antiqua" panose="02040602050305030304" pitchFamily="18" charset="0"/>
              </a:rPr>
              <a:t>‘</a:t>
            </a:r>
            <a:r>
              <a:rPr lang="el-GR" sz="2600" dirty="0" err="1">
                <a:solidFill>
                  <a:schemeClr val="tx2"/>
                </a:solidFill>
                <a:latin typeface="Book Antiqua" panose="02040602050305030304" pitchFamily="18" charset="0"/>
              </a:rPr>
              <a:t>Αρα</a:t>
            </a:r>
            <a:r>
              <a:rPr lang="el-GR" sz="2600" dirty="0">
                <a:solidFill>
                  <a:schemeClr val="tx2"/>
                </a:solidFill>
                <a:latin typeface="Book Antiqua" panose="02040602050305030304" pitchFamily="18" charset="0"/>
              </a:rPr>
              <a:t> μπορούμε </a:t>
            </a:r>
            <a:r>
              <a:rPr lang="en-US" sz="2600" dirty="0">
                <a:solidFill>
                  <a:schemeClr val="tx2"/>
                </a:solidFill>
                <a:latin typeface="Book Antiqua" panose="02040602050305030304" pitchFamily="18" charset="0"/>
              </a:rPr>
              <a:t>να συμπεράνουμε ότι η δημοκρατία ήταν πλήρως λειτουργική και δίκαιη για όλους.» </a:t>
            </a:r>
            <a:endParaRPr lang="el-GR" sz="2600" dirty="0">
              <a:solidFill>
                <a:schemeClr val="tx2"/>
              </a:solidFill>
              <a:latin typeface="Book Antiqua" panose="02040602050305030304" pitchFamily="18" charset="0"/>
            </a:endParaRPr>
          </a:p>
          <a:p>
            <a:pPr>
              <a:spcAft>
                <a:spcPts val="600"/>
              </a:spcAft>
              <a:buClr>
                <a:schemeClr val="accent1"/>
              </a:buClr>
            </a:pPr>
            <a:endParaRPr lang="en-US" sz="2600" dirty="0">
              <a:solidFill>
                <a:schemeClr val="tx2"/>
              </a:solidFill>
              <a:latin typeface="Book Antiqua" panose="02040602050305030304" pitchFamily="18" charset="0"/>
            </a:endParaRPr>
          </a:p>
          <a:p>
            <a:pPr indent="-228600">
              <a:spcAft>
                <a:spcPts val="600"/>
              </a:spcAft>
              <a:buClr>
                <a:schemeClr val="accent1"/>
              </a:buClr>
              <a:buFont typeface="Arial" panose="020B0604020202020204" pitchFamily="34" charset="0"/>
              <a:buChar char="•"/>
            </a:pPr>
            <a:r>
              <a:rPr lang="en-US" sz="2600" dirty="0">
                <a:solidFill>
                  <a:schemeClr val="tx2"/>
                </a:solidFill>
                <a:latin typeface="Book Antiqua" panose="02040602050305030304" pitchFamily="18" charset="0"/>
              </a:rPr>
              <a:t>Διορθωτική </a:t>
            </a:r>
            <a:r>
              <a:rPr lang="el-GR" sz="2600" dirty="0">
                <a:solidFill>
                  <a:schemeClr val="tx2"/>
                </a:solidFill>
                <a:latin typeface="Book Antiqua" panose="02040602050305030304" pitchFamily="18" charset="0"/>
              </a:rPr>
              <a:t>ανατροφοδότηση:</a:t>
            </a:r>
          </a:p>
          <a:p>
            <a:pPr indent="-228600">
              <a:spcAft>
                <a:spcPts val="600"/>
              </a:spcAft>
              <a:buClr>
                <a:schemeClr val="accent1"/>
              </a:buClr>
              <a:buFont typeface="Arial" panose="020B0604020202020204" pitchFamily="34" charset="0"/>
              <a:buChar char="•"/>
            </a:pPr>
            <a:r>
              <a:rPr lang="en-US" sz="2600" dirty="0">
                <a:solidFill>
                  <a:schemeClr val="tx2"/>
                </a:solidFill>
                <a:latin typeface="Book Antiqua" panose="02040602050305030304" pitchFamily="18" charset="0"/>
              </a:rPr>
              <a:t>~</a:t>
            </a:r>
            <a:r>
              <a:rPr lang="en-US" sz="2600" dirty="0" err="1">
                <a:solidFill>
                  <a:schemeClr val="tx2"/>
                </a:solidFill>
                <a:latin typeface="Book Antiqua" panose="02040602050305030304" pitchFamily="18" charset="0"/>
              </a:rPr>
              <a:t>Τι</a:t>
            </a:r>
            <a:r>
              <a:rPr lang="en-US" sz="2600" dirty="0">
                <a:solidFill>
                  <a:schemeClr val="tx2"/>
                </a:solidFill>
                <a:latin typeface="Book Antiqua" panose="02040602050305030304" pitchFamily="18" charset="0"/>
              </a:rPr>
              <a:t> </a:t>
            </a:r>
            <a:r>
              <a:rPr lang="en-US" sz="2600" dirty="0" err="1">
                <a:solidFill>
                  <a:schemeClr val="tx2"/>
                </a:solidFill>
                <a:latin typeface="Book Antiqua" panose="02040602050305030304" pitchFamily="18" charset="0"/>
              </a:rPr>
              <a:t>γίνετ</a:t>
            </a:r>
            <a:r>
              <a:rPr lang="en-US" sz="2600" dirty="0">
                <a:solidFill>
                  <a:schemeClr val="tx2"/>
                </a:solidFill>
                <a:latin typeface="Book Antiqua" panose="02040602050305030304" pitchFamily="18" charset="0"/>
              </a:rPr>
              <a:t>αι σωστά:</a:t>
            </a:r>
          </a:p>
          <a:p>
            <a:pPr>
              <a:spcAft>
                <a:spcPts val="600"/>
              </a:spcAft>
              <a:buClr>
                <a:schemeClr val="accent1"/>
              </a:buClr>
            </a:pPr>
            <a:r>
              <a:rPr lang="el-GR" sz="2600" dirty="0">
                <a:solidFill>
                  <a:schemeClr val="tx2"/>
                </a:solidFill>
                <a:latin typeface="Book Antiqua" panose="02040602050305030304" pitchFamily="18" charset="0"/>
              </a:rPr>
              <a:t>  </a:t>
            </a:r>
            <a:r>
              <a:rPr lang="en-US" sz="2600" dirty="0">
                <a:solidFill>
                  <a:schemeClr val="tx2"/>
                </a:solidFill>
                <a:latin typeface="Book Antiqua" panose="02040602050305030304" pitchFamily="18" charset="0"/>
              </a:rPr>
              <a:t>- Ο </a:t>
            </a:r>
            <a:r>
              <a:rPr lang="el-GR" sz="2600" dirty="0">
                <a:solidFill>
                  <a:schemeClr val="tx2"/>
                </a:solidFill>
                <a:latin typeface="Book Antiqua" panose="02040602050305030304" pitchFamily="18" charset="0"/>
              </a:rPr>
              <a:t>φοιτητής </a:t>
            </a:r>
            <a:r>
              <a:rPr lang="en-US" sz="2600" dirty="0">
                <a:solidFill>
                  <a:schemeClr val="tx2"/>
                </a:solidFill>
                <a:latin typeface="Book Antiqua" panose="02040602050305030304" pitchFamily="18" charset="0"/>
              </a:rPr>
              <a:t>π</a:t>
            </a:r>
            <a:r>
              <a:rPr lang="en-US" sz="2600" dirty="0" err="1">
                <a:solidFill>
                  <a:schemeClr val="tx2"/>
                </a:solidFill>
                <a:latin typeface="Book Antiqua" panose="02040602050305030304" pitchFamily="18" charset="0"/>
              </a:rPr>
              <a:t>ροσ</a:t>
            </a:r>
            <a:r>
              <a:rPr lang="en-US" sz="2600" dirty="0">
                <a:solidFill>
                  <a:schemeClr val="tx2"/>
                </a:solidFill>
                <a:latin typeface="Book Antiqua" panose="02040602050305030304" pitchFamily="18" charset="0"/>
              </a:rPr>
              <a:t>παθεί να συνδέσει πηγή με ιστορικό συμπέρασμα.</a:t>
            </a:r>
          </a:p>
          <a:p>
            <a:pPr>
              <a:spcAft>
                <a:spcPts val="600"/>
              </a:spcAft>
              <a:buClr>
                <a:schemeClr val="accent1"/>
              </a:buClr>
            </a:pPr>
            <a:r>
              <a:rPr lang="el-GR" sz="2600" dirty="0">
                <a:solidFill>
                  <a:schemeClr val="tx2"/>
                </a:solidFill>
                <a:latin typeface="Book Antiqua" panose="02040602050305030304" pitchFamily="18" charset="0"/>
              </a:rPr>
              <a:t>  </a:t>
            </a:r>
            <a:r>
              <a:rPr lang="en-US" sz="2600" dirty="0">
                <a:solidFill>
                  <a:schemeClr val="tx2"/>
                </a:solidFill>
                <a:latin typeface="Book Antiqua" panose="02040602050305030304" pitchFamily="18" charset="0"/>
              </a:rPr>
              <a:t>- </a:t>
            </a:r>
            <a:r>
              <a:rPr lang="en-US" sz="2600" dirty="0" err="1">
                <a:solidFill>
                  <a:schemeClr val="tx2"/>
                </a:solidFill>
                <a:latin typeface="Book Antiqua" panose="02040602050305030304" pitchFamily="18" charset="0"/>
              </a:rPr>
              <a:t>Αν</a:t>
            </a:r>
            <a:r>
              <a:rPr lang="en-US" sz="2600" dirty="0">
                <a:solidFill>
                  <a:schemeClr val="tx2"/>
                </a:solidFill>
                <a:latin typeface="Book Antiqua" panose="02040602050305030304" pitchFamily="18" charset="0"/>
              </a:rPr>
              <a:t>αγνωρίζει τη σημασία της επιγραφής ως τεκμήριο πολιτικής οργάνωσης.</a:t>
            </a:r>
          </a:p>
          <a:p>
            <a:pPr>
              <a:spcAft>
                <a:spcPts val="600"/>
              </a:spcAft>
              <a:buClr>
                <a:schemeClr val="accent1"/>
              </a:buClr>
            </a:pPr>
            <a:r>
              <a:rPr lang="en-US" sz="2600" dirty="0">
                <a:solidFill>
                  <a:schemeClr val="tx2"/>
                </a:solidFill>
                <a:latin typeface="Book Antiqua" panose="02040602050305030304" pitchFamily="18" charset="0"/>
              </a:rPr>
              <a:t> ~</a:t>
            </a:r>
            <a:r>
              <a:rPr lang="el-GR" sz="2600" dirty="0">
                <a:solidFill>
                  <a:schemeClr val="tx2"/>
                </a:solidFill>
                <a:latin typeface="Book Antiqua" panose="02040602050305030304" pitchFamily="18" charset="0"/>
              </a:rPr>
              <a:t>Τι</a:t>
            </a:r>
            <a:r>
              <a:rPr lang="en-US" sz="2600" dirty="0">
                <a:solidFill>
                  <a:schemeClr val="tx2"/>
                </a:solidFill>
                <a:latin typeface="Book Antiqua" panose="02040602050305030304" pitchFamily="18" charset="0"/>
              </a:rPr>
              <a:t> </a:t>
            </a:r>
            <a:r>
              <a:rPr lang="el-GR" sz="2600" dirty="0">
                <a:solidFill>
                  <a:schemeClr val="tx2"/>
                </a:solidFill>
                <a:latin typeface="Book Antiqua" panose="02040602050305030304" pitchFamily="18" charset="0"/>
              </a:rPr>
              <a:t>χρειάζεται</a:t>
            </a:r>
            <a:r>
              <a:rPr lang="en-US" sz="2600" dirty="0">
                <a:solidFill>
                  <a:schemeClr val="tx2"/>
                </a:solidFill>
                <a:latin typeface="Book Antiqua" panose="02040602050305030304" pitchFamily="18" charset="0"/>
              </a:rPr>
              <a:t> διόρθωση:</a:t>
            </a:r>
          </a:p>
          <a:p>
            <a:pPr>
              <a:spcAft>
                <a:spcPts val="600"/>
              </a:spcAft>
              <a:buClr>
                <a:schemeClr val="accent1"/>
              </a:buClr>
            </a:pPr>
            <a:r>
              <a:rPr lang="el-GR" sz="2600" dirty="0">
                <a:solidFill>
                  <a:schemeClr val="tx2"/>
                </a:solidFill>
                <a:latin typeface="Book Antiqua" panose="02040602050305030304" pitchFamily="18" charset="0"/>
              </a:rPr>
              <a:t>  </a:t>
            </a:r>
            <a:r>
              <a:rPr lang="en-US" sz="2600" dirty="0">
                <a:solidFill>
                  <a:schemeClr val="tx2"/>
                </a:solidFill>
                <a:latin typeface="Book Antiqua" panose="02040602050305030304" pitchFamily="18" charset="0"/>
              </a:rPr>
              <a:t>- Η </a:t>
            </a:r>
            <a:r>
              <a:rPr lang="el-GR" sz="2600" dirty="0">
                <a:solidFill>
                  <a:schemeClr val="tx2"/>
                </a:solidFill>
                <a:latin typeface="Book Antiqua" panose="02040602050305030304" pitchFamily="18" charset="0"/>
              </a:rPr>
              <a:t>φράση </a:t>
            </a:r>
            <a:r>
              <a:rPr lang="en-US" sz="2600" dirty="0">
                <a:solidFill>
                  <a:schemeClr val="tx2"/>
                </a:solidFill>
                <a:latin typeface="Book Antiqua" panose="02040602050305030304" pitchFamily="18" charset="0"/>
              </a:rPr>
              <a:t>«</a:t>
            </a:r>
            <a:r>
              <a:rPr lang="el-GR" sz="2600" dirty="0">
                <a:solidFill>
                  <a:schemeClr val="tx2"/>
                </a:solidFill>
                <a:latin typeface="Book Antiqua" panose="02040602050305030304" pitchFamily="18" charset="0"/>
              </a:rPr>
              <a:t>όλοι οι </a:t>
            </a:r>
            <a:r>
              <a:rPr lang="en-US" sz="2600" dirty="0">
                <a:solidFill>
                  <a:schemeClr val="tx2"/>
                </a:solidFill>
                <a:latin typeface="Book Antiqua" panose="02040602050305030304" pitchFamily="18" charset="0"/>
              </a:rPr>
              <a:t>π</a:t>
            </a:r>
            <a:r>
              <a:rPr lang="en-US" sz="2600" dirty="0" err="1">
                <a:solidFill>
                  <a:schemeClr val="tx2"/>
                </a:solidFill>
                <a:latin typeface="Book Antiqua" panose="02040602050305030304" pitchFamily="18" charset="0"/>
              </a:rPr>
              <a:t>ολίτες</a:t>
            </a:r>
            <a:r>
              <a:rPr lang="en-US" sz="2600" dirty="0">
                <a:solidFill>
                  <a:schemeClr val="tx2"/>
                </a:solidFill>
                <a:latin typeface="Book Antiqua" panose="02040602050305030304" pitchFamily="18" charset="0"/>
              </a:rPr>
              <a:t> </a:t>
            </a:r>
            <a:r>
              <a:rPr lang="en-US" sz="2600" dirty="0" err="1">
                <a:solidFill>
                  <a:schemeClr val="tx2"/>
                </a:solidFill>
                <a:latin typeface="Book Antiqua" panose="02040602050305030304" pitchFamily="18" charset="0"/>
              </a:rPr>
              <a:t>είχ</a:t>
            </a:r>
            <a:r>
              <a:rPr lang="en-US" sz="2600" dirty="0">
                <a:solidFill>
                  <a:schemeClr val="tx2"/>
                </a:solidFill>
                <a:latin typeface="Book Antiqua" panose="02040602050305030304" pitchFamily="18" charset="0"/>
              </a:rPr>
              <a:t>αν ίσα δικαιώματα» είναι υπεραπλουστευτική και δεν λαμβάνει υπόψη τις κοινωνικές αποκλειστικές κατηγορίες (γυναίκες, δούλοι, μέτοικοι).</a:t>
            </a:r>
          </a:p>
          <a:p>
            <a:pPr>
              <a:spcAft>
                <a:spcPts val="600"/>
              </a:spcAft>
              <a:buClr>
                <a:schemeClr val="accent1"/>
              </a:buClr>
            </a:pPr>
            <a:r>
              <a:rPr lang="el-GR" sz="2600" dirty="0">
                <a:solidFill>
                  <a:schemeClr val="tx2"/>
                </a:solidFill>
                <a:latin typeface="Book Antiqua" panose="02040602050305030304" pitchFamily="18" charset="0"/>
              </a:rPr>
              <a:t>  </a:t>
            </a:r>
            <a:r>
              <a:rPr lang="en-US" sz="2600" dirty="0">
                <a:solidFill>
                  <a:schemeClr val="tx2"/>
                </a:solidFill>
                <a:latin typeface="Book Antiqua" panose="02040602050305030304" pitchFamily="18" charset="0"/>
              </a:rPr>
              <a:t>- Η </a:t>
            </a:r>
            <a:r>
              <a:rPr lang="el-GR" sz="2600" dirty="0">
                <a:solidFill>
                  <a:schemeClr val="tx2"/>
                </a:solidFill>
                <a:latin typeface="Book Antiqua" panose="02040602050305030304" pitchFamily="18" charset="0"/>
              </a:rPr>
              <a:t>χρήση της επιγραφής </a:t>
            </a:r>
            <a:r>
              <a:rPr lang="en-US" sz="2600" dirty="0" err="1">
                <a:solidFill>
                  <a:schemeClr val="tx2"/>
                </a:solidFill>
                <a:latin typeface="Book Antiqua" panose="02040602050305030304" pitchFamily="18" charset="0"/>
              </a:rPr>
              <a:t>ως</a:t>
            </a:r>
            <a:r>
              <a:rPr lang="en-US" sz="2600" dirty="0">
                <a:solidFill>
                  <a:schemeClr val="tx2"/>
                </a:solidFill>
                <a:latin typeface="Book Antiqua" panose="02040602050305030304" pitchFamily="18" charset="0"/>
              </a:rPr>
              <a:t> απόδειξη «πλήρους λειτουργίας» της δημοκρατίας αγνοεί τη μεροληψία της πηγής και την ανάγκη διασταύρωσης. </a:t>
            </a:r>
            <a:endParaRPr lang="el-GR" sz="2600" dirty="0">
              <a:solidFill>
                <a:schemeClr val="tx2"/>
              </a:solidFill>
              <a:latin typeface="Book Antiqua" panose="02040602050305030304" pitchFamily="18" charset="0"/>
            </a:endParaRPr>
          </a:p>
          <a:p>
            <a:pPr>
              <a:spcAft>
                <a:spcPts val="600"/>
              </a:spcAft>
              <a:buClr>
                <a:schemeClr val="accent1"/>
              </a:buClr>
            </a:pPr>
            <a:r>
              <a:rPr lang="en-US" sz="2600" dirty="0">
                <a:solidFill>
                  <a:schemeClr val="tx2"/>
                </a:solidFill>
                <a:latin typeface="Book Antiqua" panose="02040602050305030304" pitchFamily="18" charset="0"/>
              </a:rPr>
              <a:t>~</a:t>
            </a:r>
            <a:r>
              <a:rPr lang="en-US" sz="2600" dirty="0" err="1">
                <a:solidFill>
                  <a:schemeClr val="tx2"/>
                </a:solidFill>
                <a:latin typeface="Book Antiqua" panose="02040602050305030304" pitchFamily="18" charset="0"/>
              </a:rPr>
              <a:t>Αν</a:t>
            </a:r>
            <a:r>
              <a:rPr lang="en-US" sz="2600" dirty="0">
                <a:solidFill>
                  <a:schemeClr val="tx2"/>
                </a:solidFill>
                <a:latin typeface="Book Antiqua" panose="02040602050305030304" pitchFamily="18" charset="0"/>
              </a:rPr>
              <a:t>αδιατύπωση με αναστοχασμό:</a:t>
            </a:r>
          </a:p>
          <a:p>
            <a:pPr>
              <a:spcAft>
                <a:spcPts val="600"/>
              </a:spcAft>
              <a:buClr>
                <a:schemeClr val="accent1"/>
              </a:buClr>
            </a:pPr>
            <a:r>
              <a:rPr lang="el-GR" sz="2600" dirty="0">
                <a:solidFill>
                  <a:schemeClr val="tx2"/>
                </a:solidFill>
                <a:latin typeface="Book Antiqua" panose="02040602050305030304" pitchFamily="18" charset="0"/>
              </a:rPr>
              <a:t>  </a:t>
            </a:r>
            <a:r>
              <a:rPr lang="en-US" sz="2600" dirty="0">
                <a:solidFill>
                  <a:schemeClr val="tx2"/>
                </a:solidFill>
                <a:latin typeface="Book Antiqua" panose="02040602050305030304" pitchFamily="18" charset="0"/>
              </a:rPr>
              <a:t>«Η επ</a:t>
            </a:r>
            <a:r>
              <a:rPr lang="en-US" sz="2600" dirty="0" err="1">
                <a:solidFill>
                  <a:schemeClr val="tx2"/>
                </a:solidFill>
                <a:latin typeface="Book Antiqua" panose="02040602050305030304" pitchFamily="18" charset="0"/>
              </a:rPr>
              <a:t>ιγρ</a:t>
            </a:r>
            <a:r>
              <a:rPr lang="en-US" sz="2600" dirty="0">
                <a:solidFill>
                  <a:schemeClr val="tx2"/>
                </a:solidFill>
                <a:latin typeface="Book Antiqua" panose="02040602050305030304" pitchFamily="18" charset="0"/>
              </a:rPr>
              <a:t>αφή παρουσιάζει την Αθήνα ως δημοκρατική, όμως η γλώσσα της αντανακλά την επίσημη οπτική της εξουσίας. </a:t>
            </a:r>
            <a:r>
              <a:rPr lang="en-US" sz="2600" dirty="0" err="1">
                <a:solidFill>
                  <a:schemeClr val="tx2"/>
                </a:solidFill>
                <a:latin typeface="Book Antiqua" panose="02040602050305030304" pitchFamily="18" charset="0"/>
              </a:rPr>
              <a:t>Δεν</a:t>
            </a:r>
            <a:r>
              <a:rPr lang="en-US" sz="2600" dirty="0">
                <a:solidFill>
                  <a:schemeClr val="tx2"/>
                </a:solidFill>
                <a:latin typeface="Book Antiqua" panose="02040602050305030304" pitchFamily="18" charset="0"/>
              </a:rPr>
              <a:t> ανα</a:t>
            </a:r>
            <a:r>
              <a:rPr lang="en-US" sz="2600" dirty="0" err="1">
                <a:solidFill>
                  <a:schemeClr val="tx2"/>
                </a:solidFill>
                <a:latin typeface="Book Antiqua" panose="02040602050305030304" pitchFamily="18" charset="0"/>
              </a:rPr>
              <a:t>φέροντ</a:t>
            </a:r>
            <a:r>
              <a:rPr lang="en-US" sz="2600" dirty="0">
                <a:solidFill>
                  <a:schemeClr val="tx2"/>
                </a:solidFill>
                <a:latin typeface="Book Antiqua" panose="02040602050305030304" pitchFamily="18" charset="0"/>
              </a:rPr>
              <a:t>αι οι κοινωνικές ομάδες που αποκλείονται από την πολιτική συμμετοχή, όπως οι γυναίκες και οι δούλοι. Επ</a:t>
            </a:r>
            <a:r>
              <a:rPr lang="en-US" sz="2600" dirty="0" err="1">
                <a:solidFill>
                  <a:schemeClr val="tx2"/>
                </a:solidFill>
                <a:latin typeface="Book Antiqua" panose="02040602050305030304" pitchFamily="18" charset="0"/>
              </a:rPr>
              <a:t>ομένως</a:t>
            </a:r>
            <a:r>
              <a:rPr lang="en-US" sz="2600" dirty="0">
                <a:solidFill>
                  <a:schemeClr val="tx2"/>
                </a:solidFill>
                <a:latin typeface="Book Antiqua" panose="02040602050305030304" pitchFamily="18" charset="0"/>
              </a:rPr>
              <a:t>, η π</a:t>
            </a:r>
            <a:r>
              <a:rPr lang="en-US" sz="2600" dirty="0" err="1">
                <a:solidFill>
                  <a:schemeClr val="tx2"/>
                </a:solidFill>
                <a:latin typeface="Book Antiqua" panose="02040602050305030304" pitchFamily="18" charset="0"/>
              </a:rPr>
              <a:t>ηγή</a:t>
            </a:r>
            <a:r>
              <a:rPr lang="en-US" sz="2600" dirty="0">
                <a:solidFill>
                  <a:schemeClr val="tx2"/>
                </a:solidFill>
                <a:latin typeface="Book Antiqua" panose="02040602050305030304" pitchFamily="18" charset="0"/>
              </a:rPr>
              <a:t> π</a:t>
            </a:r>
            <a:r>
              <a:rPr lang="en-US" sz="2600" dirty="0" err="1">
                <a:solidFill>
                  <a:schemeClr val="tx2"/>
                </a:solidFill>
                <a:latin typeface="Book Antiqua" panose="02040602050305030304" pitchFamily="18" charset="0"/>
              </a:rPr>
              <a:t>ρέ</a:t>
            </a:r>
            <a:r>
              <a:rPr lang="en-US" sz="2600" dirty="0">
                <a:solidFill>
                  <a:schemeClr val="tx2"/>
                </a:solidFill>
                <a:latin typeface="Book Antiqua" panose="02040602050305030304" pitchFamily="18" charset="0"/>
              </a:rPr>
              <a:t>πει να ερμηνευθεί με κριτική επίγνωση των ορίων της και να διασταυρωθεί με άλλες μαρτυρίες για να εκτιμηθεί η πραγματική λειτουργία της δημοκρατίας.»</a:t>
            </a:r>
          </a:p>
          <a:p>
            <a:pPr indent="-228600">
              <a:spcAft>
                <a:spcPts val="600"/>
              </a:spcAft>
              <a:buClr>
                <a:schemeClr val="accent1"/>
              </a:buClr>
              <a:buFont typeface="Arial" panose="020B0604020202020204" pitchFamily="34" charset="0"/>
              <a:buChar char="•"/>
            </a:pPr>
            <a:endParaRPr lang="en-US" sz="1050" dirty="0">
              <a:solidFill>
                <a:schemeClr val="tx2"/>
              </a:solidFill>
            </a:endParaRPr>
          </a:p>
        </p:txBody>
      </p:sp>
      <p:sp>
        <p:nvSpPr>
          <p:cNvPr id="52" name="Rectangle 51">
            <a:extLst>
              <a:ext uri="{FF2B5EF4-FFF2-40B4-BE49-F238E27FC236}">
                <a16:creationId xmlns:a16="http://schemas.microsoft.com/office/drawing/2014/main" id="{9729F241-2B1B-40E9-A72C-63955DFFF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52B4B9D7-F359-44A2-87B4-EAFA68AA9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blipFill dpi="0" rotWithShape="1">
            <a:blip r:embed="rId3">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8911BCF-938D-38C9-5937-A4F5F1FB40C3}"/>
              </a:ext>
            </a:extLst>
          </p:cNvPr>
          <p:cNvSpPr txBox="1"/>
          <p:nvPr/>
        </p:nvSpPr>
        <p:spPr>
          <a:xfrm>
            <a:off x="10410982" y="2467587"/>
            <a:ext cx="526459" cy="1077218"/>
          </a:xfrm>
          <a:prstGeom prst="rect">
            <a:avLst/>
          </a:prstGeom>
          <a:noFill/>
        </p:spPr>
        <p:txBody>
          <a:bodyPr wrap="square" rtlCol="0">
            <a:spAutoFit/>
          </a:bodyPr>
          <a:lstStyle/>
          <a:p>
            <a:pPr>
              <a:spcAft>
                <a:spcPts val="600"/>
              </a:spcAft>
            </a:pPr>
            <a:endParaRPr lang="el-GR" dirty="0"/>
          </a:p>
          <a:p>
            <a:pPr>
              <a:spcAft>
                <a:spcPts val="600"/>
              </a:spcAft>
            </a:pPr>
            <a:endParaRPr lang="el-GR" dirty="0"/>
          </a:p>
          <a:p>
            <a:pPr>
              <a:spcAft>
                <a:spcPts val="600"/>
              </a:spcAft>
            </a:pPr>
            <a:endParaRPr lang="el-GR" dirty="0"/>
          </a:p>
        </p:txBody>
      </p:sp>
    </p:spTree>
    <p:extLst>
      <p:ext uri="{BB962C8B-B14F-4D97-AF65-F5344CB8AC3E}">
        <p14:creationId xmlns:p14="http://schemas.microsoft.com/office/powerpoint/2010/main" val="3030291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 name="Εικόνα 6" descr="Εικόνα που περιέχει Λιθογλυπτική, γλυπτική, Τεχνούργημα, ανάγλυφο&#10;&#10;Το περιεχόμενο που δημιουργείται από AI ενδέχεται να είναι εσφαλμένο.">
            <a:extLst>
              <a:ext uri="{FF2B5EF4-FFF2-40B4-BE49-F238E27FC236}">
                <a16:creationId xmlns:a16="http://schemas.microsoft.com/office/drawing/2014/main" id="{296DD462-B6B0-A9E5-9023-FFC5064CD8EC}"/>
              </a:ext>
            </a:extLst>
          </p:cNvPr>
          <p:cNvPicPr>
            <a:picLocks noChangeAspect="1"/>
          </p:cNvPicPr>
          <p:nvPr/>
        </p:nvPicPr>
        <p:blipFill>
          <a:blip r:embed="rId2">
            <a:alphaModFix/>
            <a:extLst>
              <a:ext uri="{28A0092B-C50C-407E-A947-70E740481C1C}">
                <a14:useLocalDpi xmlns:a14="http://schemas.microsoft.com/office/drawing/2010/main" val="0"/>
              </a:ext>
            </a:extLst>
          </a:blip>
          <a:srcRect t="1140" b="7042"/>
          <a:stretch>
            <a:fillRect/>
          </a:stretch>
        </p:blipFill>
        <p:spPr>
          <a:xfrm>
            <a:off x="20" y="1376"/>
            <a:ext cx="12191980" cy="6856624"/>
          </a:xfrm>
          <a:prstGeom prst="rect">
            <a:avLst/>
          </a:prstGeom>
        </p:spPr>
      </p:pic>
      <p:sp>
        <p:nvSpPr>
          <p:cNvPr id="40" name="Rectangle 39">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3178B3FC-0818-56EB-9BCE-E4E84E41D3FA}"/>
              </a:ext>
            </a:extLst>
          </p:cNvPr>
          <p:cNvSpPr>
            <a:spLocks noGrp="1"/>
          </p:cNvSpPr>
          <p:nvPr>
            <p:ph type="ctrTitle"/>
          </p:nvPr>
        </p:nvSpPr>
        <p:spPr>
          <a:xfrm>
            <a:off x="996275" y="3523512"/>
            <a:ext cx="6198566" cy="2603208"/>
          </a:xfrm>
        </p:spPr>
        <p:txBody>
          <a:bodyPr anchor="b">
            <a:normAutofit/>
          </a:bodyPr>
          <a:lstStyle/>
          <a:p>
            <a:pPr algn="l">
              <a:lnSpc>
                <a:spcPct val="90000"/>
              </a:lnSpc>
            </a:pPr>
            <a:r>
              <a:rPr lang="el-GR" sz="2600" u="sng" dirty="0">
                <a:latin typeface="Book Antiqua" panose="02040602050305030304" pitchFamily="18" charset="0"/>
              </a:rPr>
              <a:t>Το βίντεο εξηγεί με απλό και κατανοητό τρόπο πώς οι ιστορικοί χρησιμοποιούν πηγές, πώς εφαρμόζεται η εξωτερική και εσωτερική κριτική, και πώς συνθέτουμε τεκμηριωμένα συμπεράσματα.</a:t>
            </a:r>
          </a:p>
        </p:txBody>
      </p:sp>
      <p:sp>
        <p:nvSpPr>
          <p:cNvPr id="5" name="Υπότιτλος 4">
            <a:extLst>
              <a:ext uri="{FF2B5EF4-FFF2-40B4-BE49-F238E27FC236}">
                <a16:creationId xmlns:a16="http://schemas.microsoft.com/office/drawing/2014/main" id="{A6981D91-C58E-E284-E52F-0BFF4445C325}"/>
              </a:ext>
            </a:extLst>
          </p:cNvPr>
          <p:cNvSpPr>
            <a:spLocks noGrp="1"/>
          </p:cNvSpPr>
          <p:nvPr>
            <p:ph type="subTitle" idx="1"/>
          </p:nvPr>
        </p:nvSpPr>
        <p:spPr>
          <a:xfrm>
            <a:off x="7369593" y="3509735"/>
            <a:ext cx="3630442" cy="2647966"/>
          </a:xfrm>
        </p:spPr>
        <p:txBody>
          <a:bodyPr anchor="b">
            <a:normAutofit/>
          </a:bodyPr>
          <a:lstStyle/>
          <a:p>
            <a:pPr algn="l"/>
            <a:r>
              <a:rPr lang="en-US" sz="2200" dirty="0">
                <a:solidFill>
                  <a:srgbClr val="FFFFFF"/>
                </a:solidFill>
                <a:latin typeface="Book Antiqua" panose="02040602050305030304" pitchFamily="18" charset="0"/>
              </a:rPr>
              <a:t>ttps://www.youtube.com/watch?v=2gy7D5kfWHw</a:t>
            </a:r>
            <a:endParaRPr lang="el-GR" sz="220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245842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4E7CE7A7-0AFD-439B-9765-E708254D9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239CFBC2-8561-4BBF-BDDE-CF7908C9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85904" cy="6858000"/>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Τίτλος 3">
            <a:extLst>
              <a:ext uri="{FF2B5EF4-FFF2-40B4-BE49-F238E27FC236}">
                <a16:creationId xmlns:a16="http://schemas.microsoft.com/office/drawing/2014/main" id="{F27E8B41-67CE-015C-7108-F18211E80A88}"/>
              </a:ext>
            </a:extLst>
          </p:cNvPr>
          <p:cNvSpPr>
            <a:spLocks noGrp="1"/>
          </p:cNvSpPr>
          <p:nvPr>
            <p:ph type="title"/>
          </p:nvPr>
        </p:nvSpPr>
        <p:spPr>
          <a:xfrm>
            <a:off x="2593848" y="1295400"/>
            <a:ext cx="7010400" cy="2604928"/>
          </a:xfrm>
        </p:spPr>
        <p:txBody>
          <a:bodyPr vert="horz" lIns="91440" tIns="45720" rIns="91440" bIns="45720" rtlCol="0" anchor="b">
            <a:normAutofit/>
          </a:bodyPr>
          <a:lstStyle/>
          <a:p>
            <a:pPr algn="ctr"/>
            <a:r>
              <a:rPr lang="el-GR" sz="5200" dirty="0">
                <a:latin typeface="Book Antiqua" panose="02040602050305030304" pitchFamily="18" charset="0"/>
              </a:rPr>
              <a:t>Ευχαριστώ για την προσοχή σας </a:t>
            </a:r>
            <a:r>
              <a:rPr lang="el-GR" sz="5200" dirty="0">
                <a:latin typeface="Book Antiqua" panose="02040602050305030304" pitchFamily="18" charset="0"/>
                <a:sym typeface="Wingdings" panose="05000000000000000000" pitchFamily="2" charset="2"/>
              </a:rPr>
              <a:t></a:t>
            </a:r>
            <a:endParaRPr lang="en-US" sz="5200" dirty="0">
              <a:latin typeface="Book Antiqua" panose="02040602050305030304" pitchFamily="18" charset="0"/>
            </a:endParaRPr>
          </a:p>
        </p:txBody>
      </p:sp>
    </p:spTree>
    <p:extLst>
      <p:ext uri="{BB962C8B-B14F-4D97-AF65-F5344CB8AC3E}">
        <p14:creationId xmlns:p14="http://schemas.microsoft.com/office/powerpoint/2010/main" val="28152122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B3515C42-77D7-44E4-BBF7-99D1062F9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Τίτλος 2">
            <a:extLst>
              <a:ext uri="{FF2B5EF4-FFF2-40B4-BE49-F238E27FC236}">
                <a16:creationId xmlns:a16="http://schemas.microsoft.com/office/drawing/2014/main" id="{A0023870-AD6A-32F8-CC45-E8899570CF05}"/>
              </a:ext>
            </a:extLst>
          </p:cNvPr>
          <p:cNvSpPr>
            <a:spLocks noGrp="1"/>
          </p:cNvSpPr>
          <p:nvPr>
            <p:ph type="title"/>
          </p:nvPr>
        </p:nvSpPr>
        <p:spPr>
          <a:xfrm>
            <a:off x="838200" y="744909"/>
            <a:ext cx="6858000" cy="1392401"/>
          </a:xfrm>
        </p:spPr>
        <p:txBody>
          <a:bodyPr vert="horz" lIns="91440" tIns="45720" rIns="91440" bIns="45720" rtlCol="0" anchor="b">
            <a:noAutofit/>
          </a:bodyPr>
          <a:lstStyle/>
          <a:p>
            <a:r>
              <a:rPr lang="el-GR" sz="2400" dirty="0">
                <a:solidFill>
                  <a:schemeClr val="tx2"/>
                </a:solidFill>
                <a:latin typeface="Book Antiqua" panose="02040602050305030304" pitchFamily="18" charset="0"/>
              </a:rPr>
              <a:t>Μεθοδολογία στην αρχαία ελληνική ιστορία και πολιτισμό</a:t>
            </a:r>
            <a:br>
              <a:rPr lang="el-GR" sz="2400" dirty="0">
                <a:solidFill>
                  <a:schemeClr val="tx2"/>
                </a:solidFill>
                <a:latin typeface="Book Antiqua" panose="02040602050305030304" pitchFamily="18" charset="0"/>
              </a:rPr>
            </a:br>
            <a:endParaRPr lang="en-US" sz="2400" dirty="0">
              <a:solidFill>
                <a:schemeClr val="tx2"/>
              </a:solidFill>
              <a:latin typeface="Book Antiqua" panose="02040602050305030304" pitchFamily="18" charset="0"/>
            </a:endParaRPr>
          </a:p>
        </p:txBody>
      </p:sp>
      <p:sp>
        <p:nvSpPr>
          <p:cNvPr id="4" name="Θέση κειμένου 3">
            <a:extLst>
              <a:ext uri="{FF2B5EF4-FFF2-40B4-BE49-F238E27FC236}">
                <a16:creationId xmlns:a16="http://schemas.microsoft.com/office/drawing/2014/main" id="{8848C6A3-9F3F-18FC-F59C-6749418B6B82}"/>
              </a:ext>
            </a:extLst>
          </p:cNvPr>
          <p:cNvSpPr>
            <a:spLocks noGrp="1"/>
          </p:cNvSpPr>
          <p:nvPr>
            <p:ph type="body" idx="1"/>
          </p:nvPr>
        </p:nvSpPr>
        <p:spPr>
          <a:xfrm>
            <a:off x="879349" y="2461115"/>
            <a:ext cx="6857999" cy="2259576"/>
          </a:xfrm>
        </p:spPr>
        <p:txBody>
          <a:bodyPr vert="horz" lIns="91440" tIns="45720" rIns="91440" bIns="45720" rtlCol="0" anchor="t">
            <a:normAutofit fontScale="92500" lnSpcReduction="10000"/>
          </a:bodyPr>
          <a:lstStyle/>
          <a:p>
            <a:r>
              <a:rPr lang="el-GR" sz="2200" dirty="0">
                <a:solidFill>
                  <a:schemeClr val="tx1"/>
                </a:solidFill>
                <a:latin typeface="Book Antiqua" panose="02040602050305030304" pitchFamily="18" charset="0"/>
              </a:rPr>
              <a:t>Η μεθοδολογία είναι ο τρόπος με τον οποίο «φτιάχνουμε» ιστορική γνώση από ατελείς, μεροληπτικές ή αποσπασματικές μαρτυρίες. Στόχος της ενότητας είναι να σε μάθουμε να ξεχωρίζουμε είδη πηγών, να τις κρίνουμε με ακρίβεια, να χρονολογούμε, και να συνθέτουμε τεκμηριωμένα συμπεράσματα χωρίς να παρασυρόμαστε από εύκολες αφηγήσεις</a:t>
            </a:r>
            <a:r>
              <a:rPr lang="el-GR" sz="2200" dirty="0">
                <a:solidFill>
                  <a:schemeClr val="tx1"/>
                </a:solidFill>
              </a:rPr>
              <a:t>.</a:t>
            </a:r>
            <a:endParaRPr lang="en-US" sz="2200" dirty="0">
              <a:solidFill>
                <a:schemeClr val="tx1"/>
              </a:solidFill>
            </a:endParaRPr>
          </a:p>
        </p:txBody>
      </p:sp>
      <p:sp>
        <p:nvSpPr>
          <p:cNvPr id="17" name="Rectangle 16">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3648"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30708" y="22493"/>
            <a:ext cx="3561292" cy="6830508"/>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176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4">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6">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6" name="Picture 18">
            <a:extLst>
              <a:ext uri="{FF2B5EF4-FFF2-40B4-BE49-F238E27FC236}">
                <a16:creationId xmlns:a16="http://schemas.microsoft.com/office/drawing/2014/main" id="{28966E53-3C41-4F5A-A432-755BFE5D75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9600" y="533400"/>
            <a:ext cx="2438400" cy="2438400"/>
          </a:xfrm>
          <a:prstGeom prst="rect">
            <a:avLst/>
          </a:prstGeom>
        </p:spPr>
      </p:pic>
      <p:pic>
        <p:nvPicPr>
          <p:cNvPr id="18" name="Picture 20">
            <a:extLst>
              <a:ext uri="{FF2B5EF4-FFF2-40B4-BE49-F238E27FC236}">
                <a16:creationId xmlns:a16="http://schemas.microsoft.com/office/drawing/2014/main" id="{D47F75BB-A3CB-4161-B316-A2A9C88F72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a:off x="10820400" y="3144779"/>
            <a:ext cx="1371600" cy="2548349"/>
          </a:xfrm>
          <a:prstGeom prst="rect">
            <a:avLst/>
          </a:prstGeom>
        </p:spPr>
      </p:pic>
      <p:sp>
        <p:nvSpPr>
          <p:cNvPr id="5" name="Τίτλος 4">
            <a:extLst>
              <a:ext uri="{FF2B5EF4-FFF2-40B4-BE49-F238E27FC236}">
                <a16:creationId xmlns:a16="http://schemas.microsoft.com/office/drawing/2014/main" id="{0BF6977B-07BB-03F7-78B9-5BD152FA4F8A}"/>
              </a:ext>
            </a:extLst>
          </p:cNvPr>
          <p:cNvSpPr>
            <a:spLocks noGrp="1"/>
          </p:cNvSpPr>
          <p:nvPr>
            <p:ph type="title"/>
          </p:nvPr>
        </p:nvSpPr>
        <p:spPr>
          <a:xfrm>
            <a:off x="3425952" y="455968"/>
            <a:ext cx="7391400" cy="2593263"/>
          </a:xfrm>
        </p:spPr>
        <p:txBody>
          <a:bodyPr vert="horz" lIns="91440" tIns="45720" rIns="91440" bIns="45720" rtlCol="0" anchor="b">
            <a:normAutofit/>
          </a:bodyPr>
          <a:lstStyle/>
          <a:p>
            <a:r>
              <a:rPr lang="el-GR" sz="4800" dirty="0">
                <a:solidFill>
                  <a:schemeClr val="tx2"/>
                </a:solidFill>
                <a:latin typeface="Book Antiqua" panose="02040602050305030304" pitchFamily="18" charset="0"/>
              </a:rPr>
              <a:t>Πυρήνας της ιστοριογραφικής προσέγγισης</a:t>
            </a:r>
            <a:endParaRPr lang="en-US" sz="4800" dirty="0">
              <a:solidFill>
                <a:schemeClr val="tx2"/>
              </a:solidFill>
              <a:latin typeface="Book Antiqua" panose="02040602050305030304" pitchFamily="18" charset="0"/>
            </a:endParaRPr>
          </a:p>
        </p:txBody>
      </p:sp>
      <p:sp>
        <p:nvSpPr>
          <p:cNvPr id="6" name="Θέση κειμένου 5">
            <a:extLst>
              <a:ext uri="{FF2B5EF4-FFF2-40B4-BE49-F238E27FC236}">
                <a16:creationId xmlns:a16="http://schemas.microsoft.com/office/drawing/2014/main" id="{CE2772B3-3364-E654-1637-3278BA67B07E}"/>
              </a:ext>
            </a:extLst>
          </p:cNvPr>
          <p:cNvSpPr>
            <a:spLocks noGrp="1"/>
          </p:cNvSpPr>
          <p:nvPr>
            <p:ph type="body" idx="1"/>
          </p:nvPr>
        </p:nvSpPr>
        <p:spPr>
          <a:xfrm>
            <a:off x="324465" y="3144779"/>
            <a:ext cx="10264877" cy="2899602"/>
          </a:xfrm>
        </p:spPr>
        <p:txBody>
          <a:bodyPr vert="horz" lIns="91440" tIns="45720" rIns="91440" bIns="45720" rtlCol="0" anchor="t">
            <a:normAutofit/>
          </a:bodyPr>
          <a:lstStyle/>
          <a:p>
            <a:r>
              <a:rPr lang="el-GR" sz="2200" dirty="0">
                <a:solidFill>
                  <a:schemeClr val="tx1"/>
                </a:solidFill>
                <a:latin typeface="Book Antiqua" panose="02040602050305030304" pitchFamily="18" charset="0"/>
              </a:rPr>
              <a:t>Ο πυρήνας της ιστοριογραφικής προσέγγισης συνίσταται στη συστηματική διατύπωση ερευνητικού ερωτήματος, στην κριτική αξιολόγηση των πηγών και στη συνθετική ερμηνεία των τεκμηρίων με αναστοχαστική επίγνωση των ορίων και των υποθέσεων της έρευνας. </a:t>
            </a:r>
          </a:p>
          <a:p>
            <a:r>
              <a:rPr lang="el-GR" sz="2200" dirty="0">
                <a:solidFill>
                  <a:schemeClr val="tx1"/>
                </a:solidFill>
                <a:latin typeface="Book Antiqua" panose="02040602050305030304" pitchFamily="18" charset="0"/>
              </a:rPr>
              <a:t>Διαμορφώνεται από μια τριπλή, αλληλοσυνδεόμενη διαδικασία: </a:t>
            </a:r>
            <a:r>
              <a:rPr lang="el-GR" sz="2200" b="1" dirty="0">
                <a:solidFill>
                  <a:schemeClr val="tx1"/>
                </a:solidFill>
                <a:latin typeface="Book Antiqua" panose="02040602050305030304" pitchFamily="18" charset="0"/>
              </a:rPr>
              <a:t>διατύπωση σαφούς ερευνητικού ερωτήματος</a:t>
            </a:r>
            <a:r>
              <a:rPr lang="el-GR" sz="2200" dirty="0">
                <a:solidFill>
                  <a:schemeClr val="tx1"/>
                </a:solidFill>
                <a:latin typeface="Book Antiqua" panose="02040602050305030304" pitchFamily="18" charset="0"/>
              </a:rPr>
              <a:t>, </a:t>
            </a:r>
            <a:r>
              <a:rPr lang="el-GR" sz="2200" b="1" dirty="0">
                <a:solidFill>
                  <a:schemeClr val="tx1"/>
                </a:solidFill>
                <a:latin typeface="Book Antiqua" panose="02040602050305030304" pitchFamily="18" charset="0"/>
              </a:rPr>
              <a:t>επιλογή και κριτική των πηγών</a:t>
            </a:r>
            <a:r>
              <a:rPr lang="el-GR" sz="2200" dirty="0">
                <a:solidFill>
                  <a:schemeClr val="tx1"/>
                </a:solidFill>
                <a:latin typeface="Book Antiqua" panose="02040602050305030304" pitchFamily="18" charset="0"/>
              </a:rPr>
              <a:t>, και </a:t>
            </a:r>
            <a:r>
              <a:rPr lang="el-GR" sz="2200" b="1" dirty="0">
                <a:solidFill>
                  <a:schemeClr val="tx1"/>
                </a:solidFill>
                <a:latin typeface="Book Antiqua" panose="02040602050305030304" pitchFamily="18" charset="0"/>
              </a:rPr>
              <a:t>σύνθεση των τεκμηρίων σε ένα συνεκτικό, τεκμηριωμένο επιχείρημα</a:t>
            </a:r>
            <a:r>
              <a:rPr lang="el-GR" sz="2200" dirty="0">
                <a:solidFill>
                  <a:schemeClr val="tx1"/>
                </a:solidFill>
                <a:latin typeface="Book Antiqua" panose="02040602050305030304" pitchFamily="18" charset="0"/>
              </a:rPr>
              <a:t>. </a:t>
            </a:r>
            <a:endParaRPr lang="en-US" sz="22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151072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6A4882-FC7A-C2E1-3472-21D54E65C828}"/>
              </a:ext>
            </a:extLst>
          </p:cNvPr>
          <p:cNvSpPr>
            <a:spLocks noGrp="1"/>
          </p:cNvSpPr>
          <p:nvPr>
            <p:ph type="title"/>
          </p:nvPr>
        </p:nvSpPr>
        <p:spPr>
          <a:xfrm>
            <a:off x="1698524" y="993059"/>
            <a:ext cx="9067799" cy="1716416"/>
          </a:xfrm>
        </p:spPr>
        <p:txBody>
          <a:bodyPr vert="horz" lIns="91440" tIns="45720" rIns="91440" bIns="45720" rtlCol="0" anchor="b">
            <a:normAutofit fontScale="90000"/>
          </a:bodyPr>
          <a:lstStyle/>
          <a:p>
            <a:pPr algn="ctr"/>
            <a:r>
              <a:rPr lang="el-GR" sz="4800" dirty="0">
                <a:solidFill>
                  <a:schemeClr val="tx2"/>
                </a:solidFill>
                <a:latin typeface="Book Antiqua" panose="02040602050305030304" pitchFamily="18" charset="0"/>
              </a:rPr>
              <a:t>Διατύπωση σαφούς ερευνητικού ερωτήματος και επιλογή και κριτική των πηγών</a:t>
            </a:r>
            <a:endParaRPr lang="en-US" sz="4800" dirty="0">
              <a:solidFill>
                <a:schemeClr val="tx2"/>
              </a:solidFill>
              <a:latin typeface="Book Antiqua" panose="02040602050305030304" pitchFamily="18" charset="0"/>
            </a:endParaRPr>
          </a:p>
        </p:txBody>
      </p:sp>
      <p:sp>
        <p:nvSpPr>
          <p:cNvPr id="3" name="Θέση κειμένου 2">
            <a:extLst>
              <a:ext uri="{FF2B5EF4-FFF2-40B4-BE49-F238E27FC236}">
                <a16:creationId xmlns:a16="http://schemas.microsoft.com/office/drawing/2014/main" id="{D506BAB6-02C7-17F9-F1BC-8D311527431D}"/>
              </a:ext>
            </a:extLst>
          </p:cNvPr>
          <p:cNvSpPr>
            <a:spLocks noGrp="1"/>
          </p:cNvSpPr>
          <p:nvPr>
            <p:ph type="body" idx="1"/>
          </p:nvPr>
        </p:nvSpPr>
        <p:spPr>
          <a:xfrm>
            <a:off x="1600202" y="2935617"/>
            <a:ext cx="9067798" cy="2760181"/>
          </a:xfrm>
        </p:spPr>
        <p:txBody>
          <a:bodyPr vert="horz" lIns="91440" tIns="45720" rIns="91440" bIns="45720" rtlCol="0" anchor="t">
            <a:noAutofit/>
          </a:bodyPr>
          <a:lstStyle/>
          <a:p>
            <a:r>
              <a:rPr lang="el-GR" sz="2000" dirty="0">
                <a:solidFill>
                  <a:schemeClr val="tx1"/>
                </a:solidFill>
              </a:rPr>
              <a:t>Η </a:t>
            </a:r>
            <a:r>
              <a:rPr lang="el-GR" sz="2000" b="1" dirty="0">
                <a:solidFill>
                  <a:schemeClr val="tx1"/>
                </a:solidFill>
                <a:latin typeface="Book Antiqua" panose="02040602050305030304" pitchFamily="18" charset="0"/>
              </a:rPr>
              <a:t>διατύπωση του ερωτήματος </a:t>
            </a:r>
            <a:r>
              <a:rPr lang="el-GR" sz="2000" dirty="0">
                <a:solidFill>
                  <a:schemeClr val="tx1"/>
                </a:solidFill>
              </a:rPr>
              <a:t>καθορίζει το εύρος και το είδος των πηγών που θεωρούνται σχετικές και επιβάλλει σαφή μεθοδολογικά όρια· η επιλογή αυτή δεν είναι ουδέτερη αλλά αντανακλά θεωρητικές προτιμήσεις και υποθέσεις. Η </a:t>
            </a:r>
            <a:r>
              <a:rPr lang="el-GR" sz="2000" b="1" dirty="0">
                <a:solidFill>
                  <a:schemeClr val="tx1"/>
                </a:solidFill>
                <a:latin typeface="Book Antiqua" panose="02040602050305030304" pitchFamily="18" charset="0"/>
              </a:rPr>
              <a:t>κριτική των πηγών</a:t>
            </a:r>
            <a:r>
              <a:rPr lang="el-GR" sz="2000" dirty="0">
                <a:solidFill>
                  <a:schemeClr val="tx1"/>
                </a:solidFill>
                <a:latin typeface="Book Antiqua" panose="02040602050305030304" pitchFamily="18" charset="0"/>
              </a:rPr>
              <a:t> </a:t>
            </a:r>
            <a:r>
              <a:rPr lang="el-GR" sz="2000" dirty="0">
                <a:solidFill>
                  <a:schemeClr val="tx1"/>
                </a:solidFill>
              </a:rPr>
              <a:t>περιλαμβάνει τόσο εξωτερική κριτική (γνησιότητα, χρονολόγηση, υλικότητα) όσο και εσωτερική κριτική (σκοπός, μεροληψία, γλωσσικά και ιδεολογικά χαρακτηριστικά), και απαιτεί τη διασταύρωση διαφορετικών ειδών μαρτυριών, λογοτεχνικών, επιγραφικών, αρχαιολογικών και διοικητικών, προκειμένου να μειωθεί η αβεβαιότητα και να εντοπιστούν οι αντιφάσεις.</a:t>
            </a:r>
            <a:endParaRPr lang="en-US" sz="2000" dirty="0">
              <a:solidFill>
                <a:schemeClr val="tx1"/>
              </a:solidFill>
            </a:endParaRPr>
          </a:p>
        </p:txBody>
      </p:sp>
    </p:spTree>
    <p:extLst>
      <p:ext uri="{BB962C8B-B14F-4D97-AF65-F5344CB8AC3E}">
        <p14:creationId xmlns:p14="http://schemas.microsoft.com/office/powerpoint/2010/main" val="4055112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0A5A0E-7F43-1BB4-980C-221C7E19989D}"/>
              </a:ext>
            </a:extLst>
          </p:cNvPr>
          <p:cNvSpPr>
            <a:spLocks noGrp="1"/>
          </p:cNvSpPr>
          <p:nvPr>
            <p:ph type="title"/>
          </p:nvPr>
        </p:nvSpPr>
        <p:spPr>
          <a:xfrm>
            <a:off x="1600201" y="1219200"/>
            <a:ext cx="9067799" cy="1278194"/>
          </a:xfrm>
        </p:spPr>
        <p:txBody>
          <a:bodyPr vert="horz" lIns="91440" tIns="45720" rIns="91440" bIns="45720" rtlCol="0" anchor="b">
            <a:normAutofit/>
          </a:bodyPr>
          <a:lstStyle/>
          <a:p>
            <a:pPr algn="ctr"/>
            <a:r>
              <a:rPr lang="el-GR" sz="5200" dirty="0">
                <a:solidFill>
                  <a:schemeClr val="tx2"/>
                </a:solidFill>
                <a:latin typeface="Book Antiqua" panose="02040602050305030304" pitchFamily="18" charset="0"/>
              </a:rPr>
              <a:t>Σύνθεση των τεκμηρίων </a:t>
            </a:r>
            <a:endParaRPr lang="en-US" sz="5200" dirty="0">
              <a:solidFill>
                <a:schemeClr val="tx2"/>
              </a:solidFill>
              <a:latin typeface="Book Antiqua" panose="02040602050305030304" pitchFamily="18" charset="0"/>
            </a:endParaRPr>
          </a:p>
        </p:txBody>
      </p:sp>
      <p:sp>
        <p:nvSpPr>
          <p:cNvPr id="3" name="Θέση κειμένου 2">
            <a:extLst>
              <a:ext uri="{FF2B5EF4-FFF2-40B4-BE49-F238E27FC236}">
                <a16:creationId xmlns:a16="http://schemas.microsoft.com/office/drawing/2014/main" id="{EBA90597-C08E-6A63-2860-ED8C47B664BB}"/>
              </a:ext>
            </a:extLst>
          </p:cNvPr>
          <p:cNvSpPr>
            <a:spLocks noGrp="1"/>
          </p:cNvSpPr>
          <p:nvPr>
            <p:ph type="body" idx="1"/>
          </p:nvPr>
        </p:nvSpPr>
        <p:spPr>
          <a:xfrm>
            <a:off x="1562101" y="2875247"/>
            <a:ext cx="9067798" cy="2335849"/>
          </a:xfrm>
        </p:spPr>
        <p:txBody>
          <a:bodyPr vert="horz" lIns="91440" tIns="45720" rIns="91440" bIns="45720" rtlCol="0" anchor="t">
            <a:normAutofit fontScale="92500"/>
          </a:bodyPr>
          <a:lstStyle/>
          <a:p>
            <a:r>
              <a:rPr lang="el-GR" sz="2200" dirty="0">
                <a:solidFill>
                  <a:schemeClr val="tx1"/>
                </a:solidFill>
              </a:rPr>
              <a:t>Η σύνθεση δεν είναι απλή συγγραφή αφήγησης· πρόκειται για ερμηνευτική διαδικασία που συνδέει τα τεκμήρια με ευρύτερα ιστορικά πλαίσια, αναδεικνύει </a:t>
            </a:r>
            <a:r>
              <a:rPr lang="el-GR" sz="2200" dirty="0" err="1">
                <a:solidFill>
                  <a:schemeClr val="tx1"/>
                </a:solidFill>
              </a:rPr>
              <a:t>αιτιακές</a:t>
            </a:r>
            <a:r>
              <a:rPr lang="el-GR" sz="2200" dirty="0">
                <a:solidFill>
                  <a:schemeClr val="tx1"/>
                </a:solidFill>
              </a:rPr>
              <a:t> σχέσεις όπου είναι δυνατόν και ταυτόχρονα δηλώνει ρητά τα όρια των συμπερασμάτων. Κεντρικό στοιχείο του πυρήνα είναι ο αναστοχασμός: η επίγνωση των θεωρητικών πλαισίων, των μεθοδολογικών περιορισμών και των ενδεχόμενων ιδεολογικών επιρροών που διαμορφώνουν την ιστοριογραφική παραγωγή. </a:t>
            </a:r>
            <a:endParaRPr lang="en-US" sz="2200" dirty="0">
              <a:solidFill>
                <a:schemeClr val="tx1"/>
              </a:solidFill>
            </a:endParaRPr>
          </a:p>
        </p:txBody>
      </p:sp>
    </p:spTree>
    <p:extLst>
      <p:ext uri="{BB962C8B-B14F-4D97-AF65-F5344CB8AC3E}">
        <p14:creationId xmlns:p14="http://schemas.microsoft.com/office/powerpoint/2010/main" val="1871435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8" name="Picture 6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70" name="Rectangle 69">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2" name="Rectangle 71">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74" name="Picture 73">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76" name="Picture 75">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3048000"/>
            <a:ext cx="1371600" cy="2548349"/>
          </a:xfrm>
          <a:prstGeom prst="rect">
            <a:avLst/>
          </a:prstGeom>
        </p:spPr>
      </p:pic>
      <p:sp>
        <p:nvSpPr>
          <p:cNvPr id="2" name="Τίτλος 1">
            <a:extLst>
              <a:ext uri="{FF2B5EF4-FFF2-40B4-BE49-F238E27FC236}">
                <a16:creationId xmlns:a16="http://schemas.microsoft.com/office/drawing/2014/main" id="{33252A74-C2E2-DF8B-F112-CDA17B472F0A}"/>
              </a:ext>
            </a:extLst>
          </p:cNvPr>
          <p:cNvSpPr>
            <a:spLocks noGrp="1"/>
          </p:cNvSpPr>
          <p:nvPr>
            <p:ph type="title"/>
          </p:nvPr>
        </p:nvSpPr>
        <p:spPr>
          <a:xfrm>
            <a:off x="160534" y="227297"/>
            <a:ext cx="3880524" cy="2304205"/>
          </a:xfrm>
        </p:spPr>
        <p:txBody>
          <a:bodyPr vert="horz" lIns="91440" tIns="45720" rIns="91440" bIns="45720" rtlCol="0" anchor="t">
            <a:noAutofit/>
          </a:bodyPr>
          <a:lstStyle/>
          <a:p>
            <a:r>
              <a:rPr lang="en-US" sz="3600" dirty="0" err="1">
                <a:solidFill>
                  <a:schemeClr val="tx2"/>
                </a:solidFill>
              </a:rPr>
              <a:t>Άσκηση</a:t>
            </a:r>
            <a:r>
              <a:rPr lang="en-US" sz="3600" dirty="0">
                <a:solidFill>
                  <a:schemeClr val="tx2"/>
                </a:solidFill>
              </a:rPr>
              <a:t>: </a:t>
            </a:r>
            <a:r>
              <a:rPr lang="en-US" sz="3600" dirty="0" err="1">
                <a:solidFill>
                  <a:schemeClr val="tx2"/>
                </a:solidFill>
              </a:rPr>
              <a:t>Πυρήν</a:t>
            </a:r>
            <a:r>
              <a:rPr lang="en-US" sz="3600" dirty="0">
                <a:solidFill>
                  <a:schemeClr val="tx2"/>
                </a:solidFill>
              </a:rPr>
              <a:t>ας της ιστοριογραφικής προσέγγισης</a:t>
            </a:r>
          </a:p>
        </p:txBody>
      </p:sp>
      <p:sp>
        <p:nvSpPr>
          <p:cNvPr id="3" name="Θέση κειμένου 2">
            <a:extLst>
              <a:ext uri="{FF2B5EF4-FFF2-40B4-BE49-F238E27FC236}">
                <a16:creationId xmlns:a16="http://schemas.microsoft.com/office/drawing/2014/main" id="{7EA1F7F2-115B-B8E7-CB34-A5CE255C110E}"/>
              </a:ext>
            </a:extLst>
          </p:cNvPr>
          <p:cNvSpPr>
            <a:spLocks noGrp="1"/>
          </p:cNvSpPr>
          <p:nvPr>
            <p:ph type="body" idx="1"/>
          </p:nvPr>
        </p:nvSpPr>
        <p:spPr>
          <a:xfrm>
            <a:off x="4041058" y="227292"/>
            <a:ext cx="7016250" cy="2542885"/>
          </a:xfrm>
        </p:spPr>
        <p:txBody>
          <a:bodyPr vert="horz" lIns="91440" tIns="45720" rIns="91440" bIns="45720" rtlCol="0" anchor="b">
            <a:normAutofit fontScale="92500"/>
          </a:bodyPr>
          <a:lstStyle/>
          <a:p>
            <a:r>
              <a:rPr lang="el-GR" sz="1400" dirty="0">
                <a:solidFill>
                  <a:schemeClr val="tx1"/>
                </a:solidFill>
                <a:latin typeface="Book Antiqua" panose="02040602050305030304" pitchFamily="18" charset="0"/>
              </a:rPr>
              <a:t>Οδηγίες</a:t>
            </a:r>
          </a:p>
          <a:p>
            <a:r>
              <a:rPr lang="el-GR" sz="1400" dirty="0">
                <a:solidFill>
                  <a:schemeClr val="tx1"/>
                </a:solidFill>
                <a:latin typeface="Book Antiqua" panose="02040602050305030304" pitchFamily="18" charset="0"/>
              </a:rPr>
              <a:t>Διαβάστε προσεκτικά την παρακάτω περίληψη (ή χρησιμοποιήστε τις δικές σας σημειώσεις) και εκτελέστε τα επόμενα βήματα. Γράψτε σύντομες, σαφείς απαντήσεις· κάθε </a:t>
            </a:r>
            <a:r>
              <a:rPr lang="el-GR" sz="1400" dirty="0" err="1">
                <a:solidFill>
                  <a:schemeClr val="tx1"/>
                </a:solidFill>
                <a:latin typeface="Book Antiqua" panose="02040602050305030304" pitchFamily="18" charset="0"/>
              </a:rPr>
              <a:t>υποερώτημα</a:t>
            </a:r>
            <a:r>
              <a:rPr lang="el-GR" sz="1400" dirty="0">
                <a:solidFill>
                  <a:schemeClr val="tx1"/>
                </a:solidFill>
                <a:latin typeface="Book Antiqua" panose="02040602050305030304" pitchFamily="18" charset="0"/>
              </a:rPr>
              <a:t> απαιτεί 3–6 προτάσεις εκτός όπου δηλώνεται διαφορετικά.</a:t>
            </a:r>
          </a:p>
          <a:p>
            <a:r>
              <a:rPr lang="el-GR" sz="1400" dirty="0">
                <a:solidFill>
                  <a:schemeClr val="tx1"/>
                </a:solidFill>
                <a:latin typeface="Book Antiqua" panose="02040602050305030304" pitchFamily="18" charset="0"/>
              </a:rPr>
              <a:t>Κείμενο εργασίας (σύντομη υπενθύμιση)</a:t>
            </a:r>
          </a:p>
          <a:p>
            <a:r>
              <a:rPr lang="el-GR" sz="1400" dirty="0">
                <a:solidFill>
                  <a:schemeClr val="tx1"/>
                </a:solidFill>
                <a:latin typeface="Book Antiqua" panose="02040602050305030304" pitchFamily="18" charset="0"/>
              </a:rPr>
              <a:t>Ο πυρήνας της ιστοριογραφικής προσέγγισης περιλαμβάνει: (α) διατύπωση σαφούς ερευνητικού ερωτήματος, (β) επιλογή και κριτική των πηγών (εξωτερική και εσωτερική), (γ) σύνθεση των τεκμηρίων σε συνεκτικό επιχείρημα με ρητή αναφορά στα όριά του, και (δ) </a:t>
            </a:r>
            <a:r>
              <a:rPr lang="el-GR" sz="1400" dirty="0" err="1">
                <a:solidFill>
                  <a:schemeClr val="tx1"/>
                </a:solidFill>
                <a:latin typeface="Book Antiqua" panose="02040602050305030304" pitchFamily="18" charset="0"/>
              </a:rPr>
              <a:t>αναστοχασμό</a:t>
            </a:r>
            <a:r>
              <a:rPr lang="el-GR" sz="1400" dirty="0">
                <a:solidFill>
                  <a:schemeClr val="tx1"/>
                </a:solidFill>
                <a:latin typeface="Book Antiqua" panose="02040602050305030304" pitchFamily="18" charset="0"/>
              </a:rPr>
              <a:t> για θεωρητικά πλαίσια και μεθοδολογικούς περιορισμούς.</a:t>
            </a:r>
          </a:p>
          <a:p>
            <a:endParaRPr lang="en-US" sz="700" dirty="0">
              <a:solidFill>
                <a:schemeClr val="tx1"/>
              </a:solidFill>
              <a:latin typeface="Book Antiqua" panose="02040602050305030304" pitchFamily="18" charset="0"/>
            </a:endParaRPr>
          </a:p>
        </p:txBody>
      </p:sp>
      <p:sp>
        <p:nvSpPr>
          <p:cNvPr id="4" name="TextBox 3">
            <a:extLst>
              <a:ext uri="{FF2B5EF4-FFF2-40B4-BE49-F238E27FC236}">
                <a16:creationId xmlns:a16="http://schemas.microsoft.com/office/drawing/2014/main" id="{EEFDA63B-4E68-ACAD-2E5F-96349BF3C9AA}"/>
              </a:ext>
            </a:extLst>
          </p:cNvPr>
          <p:cNvSpPr txBox="1"/>
          <p:nvPr/>
        </p:nvSpPr>
        <p:spPr>
          <a:xfrm>
            <a:off x="1424449" y="2681454"/>
            <a:ext cx="10043651" cy="3539430"/>
          </a:xfrm>
          <a:prstGeom prst="rect">
            <a:avLst/>
          </a:prstGeom>
          <a:noFill/>
        </p:spPr>
        <p:txBody>
          <a:bodyPr wrap="square" rtlCol="0">
            <a:spAutoFit/>
          </a:bodyPr>
          <a:lstStyle/>
          <a:p>
            <a:r>
              <a:rPr lang="el-GR" sz="1400" dirty="0">
                <a:latin typeface="Book Antiqua" panose="02040602050305030304" pitchFamily="18" charset="0"/>
              </a:rPr>
              <a:t>Εργασίες</a:t>
            </a:r>
          </a:p>
          <a:p>
            <a:r>
              <a:rPr lang="el-GR" sz="1400" dirty="0">
                <a:latin typeface="Book Antiqua" panose="02040602050305030304" pitchFamily="18" charset="0"/>
              </a:rPr>
              <a:t>1. 	Διατύπωση ερευνητικού ερωτήματος, Διατυπώστε ένα συγκεκριμένο, περιορισμένο ερευνητικό ερώτημα σχετικό με την Αρχαία Ελλάδα (π.χ. πολιτική, θρησκεία, οικονομία).</a:t>
            </a:r>
          </a:p>
          <a:p>
            <a:r>
              <a:rPr lang="el-GR" sz="1400" dirty="0">
                <a:latin typeface="Book Antiqua" panose="02040602050305030304" pitchFamily="18" charset="0"/>
              </a:rPr>
              <a:t>	Αιτιολόγηση: Εξηγήστε σε δύο προτάσεις γιατί το ερώτημα είναι ερευνητικά παραγωγικό και ποια είδη πηγών θα χρειαστείτε.</a:t>
            </a:r>
          </a:p>
          <a:p>
            <a:r>
              <a:rPr lang="el-GR" sz="1400" dirty="0">
                <a:latin typeface="Book Antiqua" panose="02040602050305030304" pitchFamily="18" charset="0"/>
              </a:rPr>
              <a:t>2. 	Κατάλογος πηγών, Για το ερώτημά σας, καταγράψτε τρία διαφορετικά είδη πηγών (π.χ. λογοτεχνική, επιγραφή, αρχαιολογικό εύρημα). Για κάθε είδος δώστε ένα συγκεκριμένο παράδειγμα και μία πιθανή μεροληψία ή περιορισμό.</a:t>
            </a:r>
          </a:p>
          <a:p>
            <a:r>
              <a:rPr lang="el-GR" sz="1400" dirty="0">
                <a:latin typeface="Book Antiqua" panose="02040602050305030304" pitchFamily="18" charset="0"/>
              </a:rPr>
              <a:t>3. 	Εξωτερική και εσωτερική κριτική, Επιλέξτε μία από τις παραπάνω πηγές και εφαρμόστε εξωτερική κριτική (3 σημεία που θα ελέγχατε) και εσωτερική κριτική (3 ερωτήματα που θα θέτατε για το περιεχόμενο και τον σκοπό).</a:t>
            </a:r>
          </a:p>
          <a:p>
            <a:r>
              <a:rPr lang="el-GR" sz="1400" dirty="0">
                <a:latin typeface="Book Antiqua" panose="02040602050305030304" pitchFamily="18" charset="0"/>
              </a:rPr>
              <a:t>4. 	Διασταύρωση και σύνθεση, Δώστε ένα σύντομο παράδειγμα (4–6 προτάσεις) για το πώς θα διασταυρώνατε τις τρεις πηγές ώστε να υποστηρίξετε μια συγκεκριμένη ιστορική ερμηνεία. Σημειώστε επίσης ένα όριο που παραμένει μετά τη διασταύρωση.</a:t>
            </a:r>
          </a:p>
          <a:p>
            <a:r>
              <a:rPr lang="el-GR" sz="1400" dirty="0">
                <a:latin typeface="Book Antiqua" panose="02040602050305030304" pitchFamily="18" charset="0"/>
              </a:rPr>
              <a:t>5. 	Αναστοχασμός μεθόδου, Περιγράψτε σε 3–4 προτάσεις ποιο θεωρητικό πλαίσιο ή διεπιστημονική μέθοδο θα ενίσχυε την ανάλυσή σας και γιατί (π.χ. ανθρωπολογική προσέγγιση, οικονομική ιστορία, ψηφιακή ανάλυση).</a:t>
            </a:r>
          </a:p>
          <a:p>
            <a:r>
              <a:rPr lang="el-GR" sz="1400" dirty="0">
                <a:latin typeface="Book Antiqua" panose="02040602050305030304" pitchFamily="18" charset="0"/>
              </a:rPr>
              <a:t>6. 	Σύντομη κριτική δευτερογενούς βιβλιογραφίας, Δώστε δύο κριτήρια που θα χρησιμοποιούσατε για να αξιολογήσετε ένα άρθρο σύγχρονης βιβλιογραφίας που επικαλείται τις ίδιες πηγές.</a:t>
            </a:r>
          </a:p>
        </p:txBody>
      </p:sp>
    </p:spTree>
    <p:extLst>
      <p:ext uri="{BB962C8B-B14F-4D97-AF65-F5344CB8AC3E}">
        <p14:creationId xmlns:p14="http://schemas.microsoft.com/office/powerpoint/2010/main" val="2193537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1">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8" name="Picture 17">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3048000"/>
            <a:ext cx="1371600" cy="2548349"/>
          </a:xfrm>
          <a:prstGeom prst="rect">
            <a:avLst/>
          </a:prstGeom>
        </p:spPr>
      </p:pic>
      <p:sp>
        <p:nvSpPr>
          <p:cNvPr id="2" name="Τίτλος 1">
            <a:extLst>
              <a:ext uri="{FF2B5EF4-FFF2-40B4-BE49-F238E27FC236}">
                <a16:creationId xmlns:a16="http://schemas.microsoft.com/office/drawing/2014/main" id="{7F767207-E996-04F5-7187-F61985F295DB}"/>
              </a:ext>
            </a:extLst>
          </p:cNvPr>
          <p:cNvSpPr>
            <a:spLocks noGrp="1"/>
          </p:cNvSpPr>
          <p:nvPr>
            <p:ph type="title"/>
          </p:nvPr>
        </p:nvSpPr>
        <p:spPr>
          <a:xfrm>
            <a:off x="455501" y="379011"/>
            <a:ext cx="4342641" cy="2026782"/>
          </a:xfrm>
        </p:spPr>
        <p:txBody>
          <a:bodyPr vert="horz" lIns="91440" tIns="45720" rIns="91440" bIns="45720" rtlCol="0" anchor="t">
            <a:normAutofit fontScale="90000"/>
          </a:bodyPr>
          <a:lstStyle/>
          <a:p>
            <a:r>
              <a:rPr lang="el-GR" sz="5200" dirty="0">
                <a:solidFill>
                  <a:schemeClr val="tx2"/>
                </a:solidFill>
                <a:latin typeface="Book Antiqua" panose="02040602050305030304" pitchFamily="18" charset="0"/>
              </a:rPr>
              <a:t>Απαντήσεις υπόδειγμα για την άσκηση</a:t>
            </a:r>
            <a:endParaRPr lang="en-US" sz="5200" dirty="0">
              <a:solidFill>
                <a:schemeClr val="tx2"/>
              </a:solidFill>
              <a:latin typeface="Book Antiqua" panose="02040602050305030304" pitchFamily="18" charset="0"/>
            </a:endParaRPr>
          </a:p>
        </p:txBody>
      </p:sp>
      <p:sp>
        <p:nvSpPr>
          <p:cNvPr id="3" name="Θέση κειμένου 2">
            <a:extLst>
              <a:ext uri="{FF2B5EF4-FFF2-40B4-BE49-F238E27FC236}">
                <a16:creationId xmlns:a16="http://schemas.microsoft.com/office/drawing/2014/main" id="{83664BED-764E-30F0-425F-D4E40A9FEA46}"/>
              </a:ext>
            </a:extLst>
          </p:cNvPr>
          <p:cNvSpPr>
            <a:spLocks noGrp="1"/>
          </p:cNvSpPr>
          <p:nvPr>
            <p:ph type="body" idx="1"/>
          </p:nvPr>
        </p:nvSpPr>
        <p:spPr>
          <a:xfrm>
            <a:off x="4745763" y="1272404"/>
            <a:ext cx="6990736" cy="4978900"/>
          </a:xfrm>
        </p:spPr>
        <p:txBody>
          <a:bodyPr vert="horz" lIns="91440" tIns="45720" rIns="91440" bIns="45720" rtlCol="0" anchor="b">
            <a:normAutofit/>
          </a:bodyPr>
          <a:lstStyle/>
          <a:p>
            <a:r>
              <a:rPr lang="el-GR" sz="1200" dirty="0">
                <a:solidFill>
                  <a:schemeClr val="tx1"/>
                </a:solidFill>
                <a:latin typeface="Book Antiqua" panose="02040602050305030304" pitchFamily="18" charset="0"/>
              </a:rPr>
              <a:t>1. Διατύπωση ερευνητικού ερωτήματος και αιτιολόγηση</a:t>
            </a:r>
          </a:p>
          <a:p>
            <a:r>
              <a:rPr lang="el-GR" sz="1200" dirty="0">
                <a:solidFill>
                  <a:schemeClr val="tx1"/>
                </a:solidFill>
                <a:latin typeface="Book Antiqua" panose="02040602050305030304" pitchFamily="18" charset="0"/>
              </a:rPr>
              <a:t>Ερευνητικό ερώτημα: Πώς επηρέασε η διάδοση της νομισματικής οικονομίας τη δομή των κοινωνικών σχέσεων και την πολιτική συμμετοχή στην Αθήνα κατά τον 6ο–5ο αιώνα π.Χ.</a:t>
            </a:r>
          </a:p>
          <a:p>
            <a:r>
              <a:rPr lang="el-GR" sz="1200" dirty="0">
                <a:solidFill>
                  <a:schemeClr val="tx1"/>
                </a:solidFill>
                <a:latin typeface="Book Antiqua" panose="02040602050305030304" pitchFamily="18" charset="0"/>
              </a:rPr>
              <a:t>Αιτιολόγηση: Το ερώτημα είναι παραγωγικό επειδή συνδέει οικονομικές μεταβολές με κοινωνικές και πολιτικές συνέπειες, επιτρέποντας </a:t>
            </a:r>
            <a:r>
              <a:rPr lang="el-GR" sz="1200" dirty="0" err="1">
                <a:solidFill>
                  <a:schemeClr val="tx1"/>
                </a:solidFill>
                <a:latin typeface="Book Antiqua" panose="02040602050305030304" pitchFamily="18" charset="0"/>
              </a:rPr>
              <a:t>αιτιακές</a:t>
            </a:r>
            <a:r>
              <a:rPr lang="el-GR" sz="1200" dirty="0">
                <a:solidFill>
                  <a:schemeClr val="tx1"/>
                </a:solidFill>
                <a:latin typeface="Book Antiqua" panose="02040602050305030304" pitchFamily="18" charset="0"/>
              </a:rPr>
              <a:t> και συγκριτικές προσεγγίσεις. Για την έρευνα θα χρειαστούν νομισματικά δεδομένα (νομίσματα, τύποι, κυκλοφορία), επιγραφές (φορολογικά ή δημοτικά ψηφίσματα) και λογοτεχνικές πηγές (αρχαίοι συγγραφείς ή επιγραφικές αναφορές) για το πλαίσιο και τις αφηγήσεις.</a:t>
            </a:r>
          </a:p>
          <a:p>
            <a:endParaRPr lang="el-GR" sz="1200" dirty="0">
              <a:solidFill>
                <a:schemeClr val="tx1"/>
              </a:solidFill>
              <a:latin typeface="Book Antiqua" panose="02040602050305030304" pitchFamily="18" charset="0"/>
            </a:endParaRPr>
          </a:p>
          <a:p>
            <a:r>
              <a:rPr lang="el-GR" sz="1200" dirty="0">
                <a:solidFill>
                  <a:schemeClr val="tx1"/>
                </a:solidFill>
                <a:latin typeface="Book Antiqua" panose="02040602050305030304" pitchFamily="18" charset="0"/>
              </a:rPr>
              <a:t>2. Κατάλογος πηγών με παραδείγματα και περιορισμούς</a:t>
            </a:r>
          </a:p>
          <a:p>
            <a:r>
              <a:rPr lang="el-GR" sz="1200" dirty="0">
                <a:solidFill>
                  <a:schemeClr val="tx1"/>
                </a:solidFill>
                <a:latin typeface="Book Antiqua" panose="02040602050305030304" pitchFamily="18" charset="0"/>
              </a:rPr>
              <a:t>• Νομισματική πηγή — Παράδειγμα: σύνολο νομισμάτων από ανασκαφικές στρώσεις της Αθήνας. Περιορισμός: η χωρική και χρονική κατανομή των ευρημάτων μπορεί να είναι μεροληπτική λόγω ανασκαφικών πρακτικών ή μετακινήσεων.</a:t>
            </a:r>
          </a:p>
          <a:p>
            <a:r>
              <a:rPr lang="el-GR" sz="1200" dirty="0">
                <a:solidFill>
                  <a:schemeClr val="tx1"/>
                </a:solidFill>
                <a:latin typeface="Book Antiqua" panose="02040602050305030304" pitchFamily="18" charset="0"/>
              </a:rPr>
              <a:t>• Επιγραφή — Παράδειγμα: δημοτικό ψήφισμα ή φορολογική επιγραφή που αναφέρει εισπράξεις/προνόμια. Περιορισμός: οι επιγραφές συνήθως αντιπροσωπεύουν επίσημη οπτική και αποκρύπτουν τις εμπειρίες μη προνομιούχων ομάδων.</a:t>
            </a:r>
          </a:p>
          <a:p>
            <a:r>
              <a:rPr lang="el-GR" sz="1200" dirty="0">
                <a:solidFill>
                  <a:schemeClr val="tx1"/>
                </a:solidFill>
                <a:latin typeface="Book Antiqua" panose="02040602050305030304" pitchFamily="18" charset="0"/>
              </a:rPr>
              <a:t>• Λογοτεχνική πηγή — Παράδειγμα: αποσπάσματα ιστορικών ή ρητόρων που σχολιάζουν οικονομικές πρακτικές. Περιορισμός: οι συγγραφείς έχουν ιδεολογικές προθέσεις και συχνά αναπαράγουν στερεότυπα ή αναχρονισμούς.</a:t>
            </a:r>
            <a:endParaRPr lang="en-US" sz="12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368946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1">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8" name="Picture 17">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3048000"/>
            <a:ext cx="1371600" cy="2548349"/>
          </a:xfrm>
          <a:prstGeom prst="rect">
            <a:avLst/>
          </a:prstGeom>
        </p:spPr>
      </p:pic>
      <p:sp>
        <p:nvSpPr>
          <p:cNvPr id="2" name="Τίτλος 1">
            <a:extLst>
              <a:ext uri="{FF2B5EF4-FFF2-40B4-BE49-F238E27FC236}">
                <a16:creationId xmlns:a16="http://schemas.microsoft.com/office/drawing/2014/main" id="{4E23A163-1F51-A217-3DEC-C37FB4893021}"/>
              </a:ext>
            </a:extLst>
          </p:cNvPr>
          <p:cNvSpPr>
            <a:spLocks noGrp="1"/>
          </p:cNvSpPr>
          <p:nvPr>
            <p:ph type="title"/>
          </p:nvPr>
        </p:nvSpPr>
        <p:spPr>
          <a:xfrm>
            <a:off x="376842" y="242012"/>
            <a:ext cx="5591339" cy="2805988"/>
          </a:xfrm>
        </p:spPr>
        <p:txBody>
          <a:bodyPr vert="horz" lIns="91440" tIns="45720" rIns="91440" bIns="45720" rtlCol="0" anchor="t">
            <a:noAutofit/>
          </a:bodyPr>
          <a:lstStyle/>
          <a:p>
            <a:r>
              <a:rPr lang="el-GR" sz="4000" dirty="0">
                <a:solidFill>
                  <a:schemeClr val="tx2"/>
                </a:solidFill>
                <a:latin typeface="Book Antiqua" panose="02040602050305030304" pitchFamily="18" charset="0"/>
              </a:rPr>
              <a:t>Άσκηση: Συνθετική ερμηνεία τεκμηρίων με αναστοχαστική επίγνωση</a:t>
            </a:r>
            <a:endParaRPr lang="en-US" sz="4000" dirty="0">
              <a:solidFill>
                <a:schemeClr val="tx2"/>
              </a:solidFill>
              <a:latin typeface="Book Antiqua" panose="02040602050305030304" pitchFamily="18" charset="0"/>
            </a:endParaRPr>
          </a:p>
        </p:txBody>
      </p:sp>
      <p:sp>
        <p:nvSpPr>
          <p:cNvPr id="3" name="Θέση κειμένου 2">
            <a:extLst>
              <a:ext uri="{FF2B5EF4-FFF2-40B4-BE49-F238E27FC236}">
                <a16:creationId xmlns:a16="http://schemas.microsoft.com/office/drawing/2014/main" id="{2C01FD37-E5DA-ACED-CEA9-A2A31FFB25DA}"/>
              </a:ext>
            </a:extLst>
          </p:cNvPr>
          <p:cNvSpPr>
            <a:spLocks noGrp="1"/>
          </p:cNvSpPr>
          <p:nvPr>
            <p:ph type="body" idx="1"/>
          </p:nvPr>
        </p:nvSpPr>
        <p:spPr>
          <a:xfrm>
            <a:off x="4355690" y="2153265"/>
            <a:ext cx="7374193" cy="4104351"/>
          </a:xfrm>
        </p:spPr>
        <p:txBody>
          <a:bodyPr vert="horz" lIns="91440" tIns="45720" rIns="91440" bIns="45720" rtlCol="0" anchor="b">
            <a:normAutofit/>
          </a:bodyPr>
          <a:lstStyle/>
          <a:p>
            <a:r>
              <a:rPr lang="el-GR" sz="1400" dirty="0">
                <a:solidFill>
                  <a:schemeClr val="tx2"/>
                </a:solidFill>
                <a:latin typeface="Book Antiqua" panose="02040602050305030304" pitchFamily="18" charset="0"/>
              </a:rPr>
              <a:t>Έχετε στη διάθεσή σας τρία διαφορετικά είδη πηγών για την Αθήνα του 5ου αιώνα π.Χ.:</a:t>
            </a:r>
          </a:p>
          <a:p>
            <a:r>
              <a:rPr lang="el-GR" sz="1400" dirty="0">
                <a:solidFill>
                  <a:schemeClr val="tx2"/>
                </a:solidFill>
                <a:latin typeface="Book Antiqua" panose="02040602050305030304" pitchFamily="18" charset="0"/>
              </a:rPr>
              <a:t>1.Λογοτεχνική πηγή: Απόσπασμα του Θουκυδίδη που περιγράφει τη λειτουργία της δημοκρατίας.</a:t>
            </a:r>
          </a:p>
          <a:p>
            <a:r>
              <a:rPr lang="el-GR" sz="1400" dirty="0">
                <a:solidFill>
                  <a:schemeClr val="tx2"/>
                </a:solidFill>
                <a:latin typeface="Book Antiqua" panose="02040602050305030304" pitchFamily="18" charset="0"/>
              </a:rPr>
              <a:t>2. Επιγραφή: Ψήφισμα που αφορά τη διαχείριση των φόρων από τις συμμαχικές πόλεις της Δηλιακής Συμμαχίας.</a:t>
            </a:r>
          </a:p>
          <a:p>
            <a:r>
              <a:rPr lang="el-GR" sz="1400" dirty="0">
                <a:solidFill>
                  <a:schemeClr val="tx2"/>
                </a:solidFill>
                <a:latin typeface="Book Antiqua" panose="02040602050305030304" pitchFamily="18" charset="0"/>
              </a:rPr>
              <a:t>3. Αρχαιολογικό εύρημα: Ανασκαφικά δεδομένα από το Θησείο που δείχνουν δημόσια κτήρια και χώρους συγκέντρωσης.</a:t>
            </a:r>
          </a:p>
          <a:p>
            <a:endParaRPr lang="el-GR" sz="1400" dirty="0">
              <a:solidFill>
                <a:schemeClr val="tx2"/>
              </a:solidFill>
              <a:latin typeface="Book Antiqua" panose="02040602050305030304" pitchFamily="18" charset="0"/>
            </a:endParaRPr>
          </a:p>
          <a:p>
            <a:endParaRPr lang="el-GR" sz="1400" dirty="0">
              <a:solidFill>
                <a:schemeClr val="tx2"/>
              </a:solidFill>
              <a:latin typeface="Book Antiqua" panose="02040602050305030304" pitchFamily="18" charset="0"/>
            </a:endParaRPr>
          </a:p>
          <a:p>
            <a:endParaRPr lang="el-GR" sz="1400" dirty="0">
              <a:solidFill>
                <a:schemeClr val="tx2"/>
              </a:solidFill>
              <a:latin typeface="Book Antiqua" panose="02040602050305030304" pitchFamily="18" charset="0"/>
            </a:endParaRPr>
          </a:p>
          <a:p>
            <a:endParaRPr lang="el-GR" sz="1400" dirty="0">
              <a:solidFill>
                <a:schemeClr val="tx2"/>
              </a:solidFill>
              <a:latin typeface="Book Antiqua" panose="02040602050305030304" pitchFamily="18" charset="0"/>
            </a:endParaRPr>
          </a:p>
          <a:p>
            <a:endParaRPr lang="en-US" sz="1400" dirty="0">
              <a:solidFill>
                <a:schemeClr val="tx2"/>
              </a:solidFill>
              <a:latin typeface="Book Antiqua" panose="02040602050305030304" pitchFamily="18" charset="0"/>
            </a:endParaRPr>
          </a:p>
        </p:txBody>
      </p:sp>
      <p:sp>
        <p:nvSpPr>
          <p:cNvPr id="9" name="Ορθογώνιο 8">
            <a:extLst>
              <a:ext uri="{FF2B5EF4-FFF2-40B4-BE49-F238E27FC236}">
                <a16:creationId xmlns:a16="http://schemas.microsoft.com/office/drawing/2014/main" id="{E25B5874-F53C-F9AD-6EA8-7176B034E8B5}"/>
              </a:ext>
            </a:extLst>
          </p:cNvPr>
          <p:cNvSpPr/>
          <p:nvPr/>
        </p:nvSpPr>
        <p:spPr>
          <a:xfrm>
            <a:off x="4454013" y="4640826"/>
            <a:ext cx="7197213" cy="1514168"/>
          </a:xfrm>
          <a:prstGeom prst="rect">
            <a:avLst/>
          </a:prstGeom>
          <a:solidFill>
            <a:schemeClr val="bg2"/>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Book Antiqua" panose="02040602050305030304" pitchFamily="18" charset="0"/>
              </a:rPr>
              <a:t>Άσκηση:</a:t>
            </a:r>
          </a:p>
          <a:p>
            <a:pPr algn="ctr"/>
            <a:r>
              <a:rPr lang="el-GR" dirty="0">
                <a:latin typeface="Book Antiqua" panose="02040602050305030304" pitchFamily="18" charset="0"/>
              </a:rPr>
              <a:t>Συνθέστε μια ερμηνεία που να απαντά στο ερώτημα:</a:t>
            </a:r>
          </a:p>
          <a:p>
            <a:pPr algn="ctr"/>
            <a:r>
              <a:rPr lang="el-GR" dirty="0">
                <a:latin typeface="Book Antiqua" panose="02040602050305030304" pitchFamily="18" charset="0"/>
              </a:rPr>
              <a:t>Πώς συνδέεται η πολιτική οργάνωση της Αθήνας με την οικονομική της ισχύ και την κοινωνική της ζωή;</a:t>
            </a:r>
          </a:p>
        </p:txBody>
      </p:sp>
    </p:spTree>
    <p:extLst>
      <p:ext uri="{BB962C8B-B14F-4D97-AF65-F5344CB8AC3E}">
        <p14:creationId xmlns:p14="http://schemas.microsoft.com/office/powerpoint/2010/main" val="2870637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 name="Rectangle 11">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8" name="Picture 17">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3048000"/>
            <a:ext cx="1371600" cy="2548349"/>
          </a:xfrm>
          <a:prstGeom prst="rect">
            <a:avLst/>
          </a:prstGeom>
        </p:spPr>
      </p:pic>
      <p:sp>
        <p:nvSpPr>
          <p:cNvPr id="2" name="Τίτλος 1">
            <a:extLst>
              <a:ext uri="{FF2B5EF4-FFF2-40B4-BE49-F238E27FC236}">
                <a16:creationId xmlns:a16="http://schemas.microsoft.com/office/drawing/2014/main" id="{A029D072-BB3B-357F-7FBD-AE71A03B2336}"/>
              </a:ext>
            </a:extLst>
          </p:cNvPr>
          <p:cNvSpPr>
            <a:spLocks noGrp="1"/>
          </p:cNvSpPr>
          <p:nvPr>
            <p:ph type="title"/>
          </p:nvPr>
        </p:nvSpPr>
        <p:spPr>
          <a:xfrm>
            <a:off x="685799" y="383350"/>
            <a:ext cx="3831364" cy="2805988"/>
          </a:xfrm>
        </p:spPr>
        <p:txBody>
          <a:bodyPr vert="horz" lIns="91440" tIns="45720" rIns="91440" bIns="45720" rtlCol="0" anchor="t">
            <a:normAutofit/>
          </a:bodyPr>
          <a:lstStyle/>
          <a:p>
            <a:r>
              <a:rPr lang="el-GR" sz="4800" dirty="0">
                <a:solidFill>
                  <a:schemeClr val="tx2"/>
                </a:solidFill>
                <a:latin typeface="Book Antiqua" panose="02040602050305030304" pitchFamily="18" charset="0"/>
              </a:rPr>
              <a:t>Υπόδειγμα απάντησης</a:t>
            </a:r>
            <a:endParaRPr lang="en-US" sz="4800" dirty="0">
              <a:solidFill>
                <a:schemeClr val="tx2"/>
              </a:solidFill>
              <a:latin typeface="Book Antiqua" panose="02040602050305030304" pitchFamily="18" charset="0"/>
            </a:endParaRPr>
          </a:p>
        </p:txBody>
      </p:sp>
      <p:sp>
        <p:nvSpPr>
          <p:cNvPr id="3" name="Θέση κειμένου 2">
            <a:extLst>
              <a:ext uri="{FF2B5EF4-FFF2-40B4-BE49-F238E27FC236}">
                <a16:creationId xmlns:a16="http://schemas.microsoft.com/office/drawing/2014/main" id="{D5A5FE33-DA7B-1716-BD7C-088109F82327}"/>
              </a:ext>
            </a:extLst>
          </p:cNvPr>
          <p:cNvSpPr>
            <a:spLocks noGrp="1"/>
          </p:cNvSpPr>
          <p:nvPr>
            <p:ph type="body" idx="1"/>
          </p:nvPr>
        </p:nvSpPr>
        <p:spPr>
          <a:xfrm>
            <a:off x="3411794" y="1919099"/>
            <a:ext cx="8240961" cy="4275224"/>
          </a:xfrm>
        </p:spPr>
        <p:txBody>
          <a:bodyPr vert="horz" lIns="91440" tIns="45720" rIns="91440" bIns="45720" rtlCol="0" anchor="b">
            <a:normAutofit fontScale="92500" lnSpcReduction="10000"/>
          </a:bodyPr>
          <a:lstStyle/>
          <a:p>
            <a:r>
              <a:rPr lang="el-GR" sz="1600" dirty="0">
                <a:solidFill>
                  <a:schemeClr val="tx2"/>
                </a:solidFill>
                <a:latin typeface="Book Antiqua" panose="02040602050305030304" pitchFamily="18" charset="0"/>
              </a:rPr>
              <a:t>Η συνδυαστική ανάλυση των τριών πηγών δείχνει ότι η πολιτική οργάνωση της Αθήνας δεν μπορεί να κατανοηθεί ανεξάρτητα από την οικονομική της βάση και τις κοινωνικές πρακτικές. Ο Θουκυδίδης προσφέρει μια ιδεολογικά φορτισμένη περιγραφή της δημοκρατίας, εστιάζοντας στη συμμετοχή των πολιτών και στην ισονομία· ωστόσο, η επιγραφή για τους φόρους της Δηλιακής Συμμαχίας αποκαλύπτει ότι η πολιτική ισχύς της Αθήνας στηριζόταν σε οικονομική εκμετάλλευση των συμμάχων. Τα αρχαιολογικά δεδομένα από το Θησείο συμπληρώνουν την εικόνα, δείχνοντας πώς οι δημόσιοι χώροι λειτουργούσαν ως υλική υποδομή της πολιτικής συμμετοχής και της κοινωνικής ζωής. Η σύνθεση αυτών των τεκμηρίων οδηγεί στο συμπέρασμα ότι η αθηναϊκή δημοκρατία ήταν άρρηκτα δεμένη με την οικονομική ισχύ και την κοινωνική οργάνωση.</a:t>
            </a:r>
          </a:p>
          <a:p>
            <a:r>
              <a:rPr lang="el-GR" sz="1600" dirty="0">
                <a:solidFill>
                  <a:schemeClr val="tx2"/>
                </a:solidFill>
                <a:latin typeface="Book Antiqua" panose="02040602050305030304" pitchFamily="18" charset="0"/>
              </a:rPr>
              <a:t>Ωστόσο, η ερμηνεία αυτή έχει όρια: ο Θουκυδίδης γράφει με συγκεκριμένη πολιτική σκοπιά, οι επιγραφές αντανακλούν την επίσημη φωνή της εξουσίας και τα αρχαιολογικά ευρήματα δεν αποκαλύπτουν άμεσα τις εμπειρίες των μη προνομιούχων πολιτών. Η υπόθεση ότι η οικονομική ισχύς καθόριζε πλήρως την πολιτική συμμετοχή παραμένει εν μέρει εικασία, καθώς δεν διαθέτουμε επαρκείς μαρτυρίες για τις αντιδράσεις των συμμάχων ή των κατώτερων κοινωνικών στρωμάτων. Η αναστοχαστική επίγνωση αυτών των περιορισμών είναι απαραίτητη ώστε η ερμηνεία να παραμένει επιστημονικά έγκυρη και ανοιχτή σε αναθεώρηση.</a:t>
            </a:r>
            <a:endParaRPr lang="en-US" sz="1600" dirty="0">
              <a:solidFill>
                <a:schemeClr val="tx2"/>
              </a:solidFill>
              <a:latin typeface="Book Antiqua" panose="02040602050305030304" pitchFamily="18" charset="0"/>
            </a:endParaRPr>
          </a:p>
        </p:txBody>
      </p:sp>
      <p:sp>
        <p:nvSpPr>
          <p:cNvPr id="5" name="Ορθογώνιο 4">
            <a:extLst>
              <a:ext uri="{FF2B5EF4-FFF2-40B4-BE49-F238E27FC236}">
                <a16:creationId xmlns:a16="http://schemas.microsoft.com/office/drawing/2014/main" id="{DCB932BD-464A-11B9-D705-FF0ABA0A2F71}"/>
              </a:ext>
            </a:extLst>
          </p:cNvPr>
          <p:cNvSpPr/>
          <p:nvPr/>
        </p:nvSpPr>
        <p:spPr>
          <a:xfrm>
            <a:off x="3411794" y="1919094"/>
            <a:ext cx="8632722" cy="4555556"/>
          </a:xfrm>
          <a:prstGeom prst="rect">
            <a:avLst/>
          </a:prstGeom>
          <a:solidFill>
            <a:schemeClr val="bg2"/>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a:t>Η συνδυαστική ανάλυση των τριών πηγών δείχνει ότι η πολιτική οργάνωση της Αθήνας δεν μπορεί να κατανοηθεί ανεξάρτητα από την οικονομική της βάση και τις κοινωνικές πρακτικές. Ο Θουκυδίδης προσφέρει μια ιδεολογικά φορτισμένη περιγραφή της δημοκρατίας, εστιάζοντας στη συμμετοχή των πολιτών και στην ισονομία· ωστόσο, η επιγραφή για τους φόρους της Δηλιακής Συμμαχίας αποκαλύπτει ότι η πολιτική ισχύς της Αθήνας στηριζόταν σε οικονομική εκμετάλλευση των συμμάχων. Τα αρχαιολογικά δεδομένα από το Θησείο συμπληρώνουν την εικόνα, δείχνοντας πώς οι δημόσιοι χώροι λειτουργούσαν ως υλική υποδομή της πολιτικής συμμετοχής και της κοινωνικής ζωής. Η σύνθεση αυτών των τεκμηρίων οδηγεί στο συμπέρασμα ότι η αθηναϊκή δημοκρατία ήταν άρρηκτα δεμένη με την οικονομική ισχύ και την κοινωνική οργάνωση.</a:t>
            </a:r>
          </a:p>
          <a:p>
            <a:pPr algn="ctr"/>
            <a:r>
              <a:rPr lang="el-GR" sz="1600"/>
              <a:t>Ωστόσο, η ερμηνεία αυτή έχει όρια: ο Θουκυδίδης γράφει με συγκεκριμένη πολιτική σκοπιά, οι επιγραφές αντανακλούν την επίσημη φωνή της εξουσίας και τα αρχαιολογικά ευρήματα δεν αποκαλύπτουν άμεσα τις εμπειρίες των μη προνομιούχων πολιτών. Η υπόθεση ότι η οικονομική ισχύς καθόριζε πλήρως την πολιτική συμμετοχή παραμένει εν μέρει εικασία, καθώς δεν διαθέτουμε επαρκείς μαρτυρίες για τις αντιδράσεις των συμμάχων ή των κατώτερων κοινωνικών στρωμάτων. Η αναστοχαστική επίγνωση αυτών των περιορισμών είναι απαραίτητη ώστε η ερμηνεία να παραμένει επιστημονικά έγκυρη και ανοιχτή σε αναθεώρηση.</a:t>
            </a:r>
            <a:endParaRPr lang="el-GR" sz="1600" dirty="0"/>
          </a:p>
        </p:txBody>
      </p:sp>
    </p:spTree>
    <p:extLst>
      <p:ext uri="{BB962C8B-B14F-4D97-AF65-F5344CB8AC3E}">
        <p14:creationId xmlns:p14="http://schemas.microsoft.com/office/powerpoint/2010/main" val="41133267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180</TotalTime>
  <Words>1696</Words>
  <Application>Microsoft Office PowerPoint</Application>
  <PresentationFormat>Ευρεία οθόνη</PresentationFormat>
  <Paragraphs>72</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Avenir Next LT Pro</vt:lpstr>
      <vt:lpstr>AvenirNext LT Pro Medium</vt:lpstr>
      <vt:lpstr>Book Antiqua</vt:lpstr>
      <vt:lpstr>BlockprintVTI</vt:lpstr>
      <vt:lpstr>Ενότητα 1 Μεθοδολογία</vt:lpstr>
      <vt:lpstr>Μεθοδολογία στην αρχαία ελληνική ιστορία και πολιτισμό </vt:lpstr>
      <vt:lpstr>Πυρήνας της ιστοριογραφικής προσέγγισης</vt:lpstr>
      <vt:lpstr>Διατύπωση σαφούς ερευνητικού ερωτήματος και επιλογή και κριτική των πηγών</vt:lpstr>
      <vt:lpstr>Σύνθεση των τεκμηρίων </vt:lpstr>
      <vt:lpstr>Άσκηση: Πυρήνας της ιστοριογραφικής προσέγγισης</vt:lpstr>
      <vt:lpstr>Απαντήσεις υπόδειγμα για την άσκηση</vt:lpstr>
      <vt:lpstr>Άσκηση: Συνθετική ερμηνεία τεκμηρίων με αναστοχαστική επίγνωση</vt:lpstr>
      <vt:lpstr>Υπόδειγμα απάντησης</vt:lpstr>
      <vt:lpstr>Περίληψη-Οπτικό Διάγραμμα</vt:lpstr>
      <vt:lpstr>Παροχή διορθωτικής ανατροφοδότησης </vt:lpstr>
      <vt:lpstr>Το βίντεο εξηγεί με απλό και κατανοητό τρόπο πώς οι ιστορικοί χρησιμοποιούν πηγές, πώς εφαρμόζεται η εξωτερική και εσωτερική κριτική, και πώς συνθέτουμε τεκμηριωμένα συμπεράσματα.</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 Kamnioti</dc:creator>
  <cp:lastModifiedBy>Eliza Kamnioti</cp:lastModifiedBy>
  <cp:revision>2</cp:revision>
  <dcterms:created xsi:type="dcterms:W3CDTF">2025-12-09T16:36:22Z</dcterms:created>
  <dcterms:modified xsi:type="dcterms:W3CDTF">2025-12-10T21:18:21Z</dcterms:modified>
</cp:coreProperties>
</file>