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669"/>
    <p:restoredTop sz="86405"/>
  </p:normalViewPr>
  <p:slideViewPr>
    <p:cSldViewPr>
      <p:cViewPr varScale="1">
        <p:scale>
          <a:sx n="89" d="100"/>
          <a:sy n="89" d="100"/>
        </p:scale>
        <p:origin x="1496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852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179C3F9C-BE76-1331-F8CB-E1165719B701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6D11CAB9-B4DB-6C35-E0E1-605F7AC36FE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altLang="el-G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1B14AE-FE8A-C34D-E41F-52A0AE0EB29D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endParaRPr lang="el-GR" altLang="el-G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DF2E95E-8E1F-B395-ED53-BB1B0BB4B11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endParaRPr lang="el-GR" altLang="el-G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DF4C23C-E217-ACE5-527E-0B89CCB5B0D3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endParaRPr lang="el-GR" altLang="el-G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7A3B5E45-BF1B-0188-13F6-949B7D064B8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809F825B-AFA1-1244-BA38-B4B5E816DB82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392F5502-6489-053F-1807-DABDD506E56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D05AC2-72BE-3E4D-B4FC-5FCD45F2BDD1}" type="slidenum">
              <a:rPr lang="el-GR" altLang="el-GR"/>
              <a:pPr/>
              <a:t>1</a:t>
            </a:fld>
            <a:endParaRPr lang="el-GR" altLang="el-GR"/>
          </a:p>
        </p:txBody>
      </p:sp>
      <p:sp>
        <p:nvSpPr>
          <p:cNvPr id="14337" name="Text Box 1">
            <a:extLst>
              <a:ext uri="{FF2B5EF4-FFF2-40B4-BE49-F238E27FC236}">
                <a16:creationId xmlns:a16="http://schemas.microsoft.com/office/drawing/2014/main" id="{5016760A-4E6B-BD68-D247-95E115B65E2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C6DC9357-B373-548F-592A-4095589F6A1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380BAB98-4604-A86C-CCC7-CD6FA0AFD21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8D5328-5632-A646-A56C-0094F875E977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23553" name="Text Box 1">
            <a:extLst>
              <a:ext uri="{FF2B5EF4-FFF2-40B4-BE49-F238E27FC236}">
                <a16:creationId xmlns:a16="http://schemas.microsoft.com/office/drawing/2014/main" id="{E99A6BAE-1D35-4529-1A6A-D98A2667005D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41B5D978-BFD3-5662-FB1C-22EB79D6820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E3D7E064-B391-8D39-CB8B-7393287B211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94333F-1E3C-F540-A707-5EA1260A3184}" type="slidenum">
              <a:rPr lang="el-GR" altLang="el-GR"/>
              <a:pPr/>
              <a:t>11</a:t>
            </a:fld>
            <a:endParaRPr lang="el-GR" altLang="el-GR"/>
          </a:p>
        </p:txBody>
      </p:sp>
      <p:sp>
        <p:nvSpPr>
          <p:cNvPr id="24577" name="Text Box 1">
            <a:extLst>
              <a:ext uri="{FF2B5EF4-FFF2-40B4-BE49-F238E27FC236}">
                <a16:creationId xmlns:a16="http://schemas.microsoft.com/office/drawing/2014/main" id="{CEC18D22-B209-B78E-7F81-1B4F57E5AEE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Text Box 2">
            <a:extLst>
              <a:ext uri="{FF2B5EF4-FFF2-40B4-BE49-F238E27FC236}">
                <a16:creationId xmlns:a16="http://schemas.microsoft.com/office/drawing/2014/main" id="{2832139E-D5BF-C28C-AEEB-40C20A91D73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BBFFA205-CD2C-D329-666E-9F42076F163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1D43F2-E041-7444-A8A0-991424BE43C4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15361" name="Text Box 1">
            <a:extLst>
              <a:ext uri="{FF2B5EF4-FFF2-40B4-BE49-F238E27FC236}">
                <a16:creationId xmlns:a16="http://schemas.microsoft.com/office/drawing/2014/main" id="{8FB1962D-0C32-8290-993F-BDE609C4FD1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5CAAE4A2-5381-D1E3-2EBA-9F2E5ED41310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D21E9723-1659-4233-DB2F-FE787C8A7C2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7C83A8-E7DC-354A-A6A1-9DC191E57CE3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16385" name="Text Box 1">
            <a:extLst>
              <a:ext uri="{FF2B5EF4-FFF2-40B4-BE49-F238E27FC236}">
                <a16:creationId xmlns:a16="http://schemas.microsoft.com/office/drawing/2014/main" id="{5052B39E-435C-2703-D9A7-A9EC236D445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C32E4B9F-578D-B152-BF69-86846F5A238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AB9C2FC-6BFF-6AA1-CDE4-D15B7C2E000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A48A7F9-3408-C040-A650-87DCA45E7486}" type="slidenum">
              <a:rPr lang="el-GR" altLang="el-GR"/>
              <a:pPr/>
              <a:t>4</a:t>
            </a:fld>
            <a:endParaRPr lang="el-GR" altLang="el-GR"/>
          </a:p>
        </p:txBody>
      </p:sp>
      <p:sp>
        <p:nvSpPr>
          <p:cNvPr id="17409" name="Text Box 1">
            <a:extLst>
              <a:ext uri="{FF2B5EF4-FFF2-40B4-BE49-F238E27FC236}">
                <a16:creationId xmlns:a16="http://schemas.microsoft.com/office/drawing/2014/main" id="{B8983FB5-36DA-A4B2-3FB9-E4C933EA212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3BCB4706-920E-EF50-F912-79EE30C63DE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E5101384-9DE6-0BA0-01E5-965F4E02C08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09E7D3-8D7D-E442-AE96-1A5BE66D3ED8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18433" name="Text Box 1">
            <a:extLst>
              <a:ext uri="{FF2B5EF4-FFF2-40B4-BE49-F238E27FC236}">
                <a16:creationId xmlns:a16="http://schemas.microsoft.com/office/drawing/2014/main" id="{67B5C989-E0A1-2F57-0045-A8FBAB62E02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638C5B9D-168D-9C70-BABE-ABF5A88CC6E1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9206C361-E70F-C63C-25A3-BB4507467D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E11356D-6317-EF49-B21E-B3680CAEBE26}" type="slidenum">
              <a:rPr lang="el-GR" altLang="el-GR"/>
              <a:pPr/>
              <a:t>6</a:t>
            </a:fld>
            <a:endParaRPr lang="el-GR" altLang="el-GR"/>
          </a:p>
        </p:txBody>
      </p:sp>
      <p:sp>
        <p:nvSpPr>
          <p:cNvPr id="19457" name="Text Box 1">
            <a:extLst>
              <a:ext uri="{FF2B5EF4-FFF2-40B4-BE49-F238E27FC236}">
                <a16:creationId xmlns:a16="http://schemas.microsoft.com/office/drawing/2014/main" id="{F1A86E91-8E02-5257-B61B-D1BA531072B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90AF51BC-8304-3C56-BB4B-1AFBD572775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3A6B0A1D-E234-8AD0-E268-48F06BEF786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2F8374A-229B-BF4C-B5C6-841A032B48B8}" type="slidenum">
              <a:rPr lang="el-GR" altLang="el-GR"/>
              <a:pPr/>
              <a:t>7</a:t>
            </a:fld>
            <a:endParaRPr lang="el-GR" altLang="el-GR"/>
          </a:p>
        </p:txBody>
      </p:sp>
      <p:sp>
        <p:nvSpPr>
          <p:cNvPr id="20481" name="Text Box 1">
            <a:extLst>
              <a:ext uri="{FF2B5EF4-FFF2-40B4-BE49-F238E27FC236}">
                <a16:creationId xmlns:a16="http://schemas.microsoft.com/office/drawing/2014/main" id="{98229D79-2933-828E-7A56-AE801A8F757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C8C8A401-C213-6F9D-87BF-B9A56379E14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23FFB9A7-6CD2-B5AF-CF94-7E1EDAFEB3C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8D9F44-0DEA-BC40-AA33-EDE6E21F121D}" type="slidenum">
              <a:rPr lang="el-GR" altLang="el-GR"/>
              <a:pPr/>
              <a:t>8</a:t>
            </a:fld>
            <a:endParaRPr lang="el-GR" altLang="el-GR"/>
          </a:p>
        </p:txBody>
      </p:sp>
      <p:sp>
        <p:nvSpPr>
          <p:cNvPr id="21505" name="Text Box 1">
            <a:extLst>
              <a:ext uri="{FF2B5EF4-FFF2-40B4-BE49-F238E27FC236}">
                <a16:creationId xmlns:a16="http://schemas.microsoft.com/office/drawing/2014/main" id="{3A4143C7-D975-F887-AEB4-4DCB79FF61C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70C62B71-0588-2FD1-10BB-ACD8EEA3F51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E701B814-1B73-E682-51E4-E8857C2ED8C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06F28A6-2F9E-C942-9B33-245A1E1602C5}" type="slidenum">
              <a:rPr lang="el-GR" altLang="el-GR"/>
              <a:pPr/>
              <a:t>9</a:t>
            </a:fld>
            <a:endParaRPr lang="el-GR" altLang="el-GR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4B606FE0-0199-0325-7A55-ED9BBDCEBA6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7BF264F4-9F8A-1FB3-3F14-9D4F01E999C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B68FE7-5805-549F-5D17-62CB7E5004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226D29E-AB08-A8DC-31D5-C68917517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19B980-17CA-FDCA-E5EC-EB164D9052B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831DAC1-7D36-E98F-BFD0-630BADF26C1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F0F2CE-96E0-1D79-6170-2BAF0639AD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BB69368-A5D4-DC41-B305-4DCDA81D5636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47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F42564-BD34-A6E3-2460-3D4BFD46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1901BA7-9559-5FF9-31DD-17D604AF9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CE77E0B-D343-460B-D6C3-F43775EDA65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12FB0AA-00A4-D880-BFFD-C4D6056B074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08E368-7480-EF29-B758-6BF27EA721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538015C-B976-8844-94C2-70EE8FABE90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2959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4DF68F2-D8AB-03A4-1FB4-AB618E92AB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2B45B62-A0AC-B780-C4E1-A72C1F05D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10F5D5-3D11-9616-62CC-14B10102905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A77115-7FC4-B9FD-D470-DBADCD7D346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5C9442C-47D1-3076-1751-AAABF9530CE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C3278E0-A48E-D44D-AD1A-0E43A8831F6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06499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3358C8-C310-F48C-AB52-D3BFF761B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89FBE19-DC81-5131-E447-E0DAD54DCFB8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3CC97F5-CBA7-E193-4DE2-FBEAB0D2FC4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11CCD57-AF22-4CE8-ABA9-72F844078A2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78003856-2DBE-FD4A-BE59-282CA61EBBF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3163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6C50DE-FD22-EE07-C515-47AED6B30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90A6A01-2AED-B0F0-51E6-19F6CFB90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BF04136-A4CD-895E-6551-4AE6176EC00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4A95DA6-86C2-5814-1C5D-EE43F63076E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3DA4B5A-457E-7225-A1F9-17A785FC3D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FB96B97-B768-5242-840C-B89DB115A63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457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B987C4-4662-2FC9-CD86-430205454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E49DF2-7835-5E99-CD1F-F537E7321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D6CB432-D687-355D-AFD5-E3E9C08E881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0CEC32-6C84-45F0-6B59-A9227D2126B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98932A1-1AF3-C7C4-55B1-2FA98DD61F3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05F3883-E3D1-BC46-9D36-C54ED8B5CE2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0334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B887E3-5F7D-1541-A337-B4BDDEBDA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C965AF-41CC-A48D-A7EE-424724AAC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DFA116-B77A-9EE4-5BC4-9E7252226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99E3096-8587-EE69-730E-BDDF7DA5FD4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405D8ED-C4BE-A26A-9DAB-37DA3A6F3C8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CA583CE-E631-8CD7-C54A-92D7BAF399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90ECD14-7664-1A4B-8EEF-3C3E957555F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8686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0F9FBF-7430-9F29-604F-A8F48560C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F6D9E25-90F9-A4F9-8CD3-971872D46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D01439-BA8E-6B8B-A2E6-C638A5699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C82F3E4-0139-403F-4CA8-8E24267B0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DAE225D-8049-256D-977D-E113C4BE8D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C35B481-5F11-4F53-85C1-F1FA8F2C10D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6FE2BCD-7B11-EFFA-8E34-9564C5EFCB1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0C165F4-98D6-9983-4EB9-BD24ADDAD8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35E5A25-D6B0-244A-AD03-1B9E75CAB55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65954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5DA88E-460C-E3F4-9BFA-8B2D01B05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F20F6A8-1990-CCE6-E927-57F7612893D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1AA3750-2C29-84CA-F757-0F4E24AC473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2AC0E83-2628-29A0-7D07-C8363BF61A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ACAA435-FC5C-014F-A02B-0BB7F2F968D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3385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A2EA6B3-FBE3-70D7-4264-962178D80B9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29BA726-195D-7918-6B6A-F5A555FA513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B63C006-3434-69C8-F800-F618CD26F1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C206295-9800-224E-B97C-EFCF6D1BB3F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3684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D3CEB0-8C03-B46C-04C7-69F87740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E39469-2981-5388-89A6-813E5BEFD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F48D3FC-01E1-B1ED-0D5D-91D5156F0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65378C9-02C8-45DD-3462-20107E641A0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D14531A-3A7E-61C5-164B-F30ED570A8D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C0ED178-C666-194F-0DF9-98D685735F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905BCB6-C67B-FF4A-8796-48427E48FF5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3305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51163C-D15C-3F9F-F446-8B1D7C23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7372D6B-DC32-21DA-CD7A-741F19A8B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08A0341-837D-2DA0-66DA-155DC37D3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D858071-EF57-C89C-3297-58F458F15DD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F13E16F-B622-29FC-D664-0FEEDCD2CD8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D7449BF-190F-0DC7-A0EF-14D4829580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CA2E7A1-854F-CE45-A1DB-1EB69AD0441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5491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709E6386-F90A-E407-A715-73F8E4084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55C654AE-5F7E-08CF-724A-6AC0E93877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599C72E-A8AE-31B1-BB4A-A95B10009D7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endParaRPr lang="el-GR" altLang="el-G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4830FA4-E360-6542-EBA4-19E08566C8C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endParaRPr lang="el-GR" altLang="el-G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7114E6A-8E39-0427-4DE1-5ACB9161736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1845E784-677E-2547-B94D-B08AEB73FE93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1CEBE883-28D5-3E39-A411-2502C9D88D6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85738"/>
            <a:ext cx="9215437" cy="1793875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l-GR" dirty="0"/>
              <a:t>ΚΑΘΕΤΗ ΠΡΟΣΘΕΣΗ ΜΕ ΚΡΑΤΟΥΜΕΝΟ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D0CF5E70-7AC6-3664-F921-15B90D2B2C4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768475"/>
            <a:ext cx="9070975" cy="1111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indent="0" algn="ctr">
              <a:lnSpc>
                <a:spcPct val="101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l-GR" sz="4400">
                <a:solidFill>
                  <a:srgbClr val="000080"/>
                </a:solidFill>
                <a:latin typeface="Verdana" panose="020B0604030504040204" pitchFamily="34" charset="0"/>
              </a:rPr>
              <a:t>Ας θυμηθούμε μερικούς κανόνες</a:t>
            </a:r>
          </a:p>
        </p:txBody>
      </p:sp>
      <p:graphicFrame>
        <p:nvGraphicFramePr>
          <p:cNvPr id="3075" name="Group 3">
            <a:extLst>
              <a:ext uri="{FF2B5EF4-FFF2-40B4-BE49-F238E27FC236}">
                <a16:creationId xmlns:a16="http://schemas.microsoft.com/office/drawing/2014/main" id="{9B519D3E-0B73-BF2D-22FB-191554355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822807"/>
              </p:ext>
            </p:extLst>
          </p:nvPr>
        </p:nvGraphicFramePr>
        <p:xfrm>
          <a:off x="3076575" y="3168650"/>
          <a:ext cx="3060700" cy="3380870"/>
        </p:xfrm>
        <a:graphic>
          <a:graphicData uri="http://schemas.openxmlformats.org/drawingml/2006/table">
            <a:tbl>
              <a:tblPr firstRow="1"/>
              <a:tblGrid>
                <a:gridCol w="3060700">
                  <a:extLst>
                    <a:ext uri="{9D8B030D-6E8A-4147-A177-3AD203B41FA5}">
                      <a16:colId xmlns:a16="http://schemas.microsoft.com/office/drawing/2014/main" val="1346785779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</a:pPr>
                      <a:endParaRPr kumimoji="0" lang="el-GR" altLang="el-GR" sz="5400" b="0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90000" marR="90000" marT="46800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856722"/>
                  </a:ext>
                </a:extLst>
              </a:tr>
              <a:tr h="342900">
                <a:tc>
                  <a:txBody>
                    <a:bodyPr/>
                    <a:lstStyle>
                      <a:lvl1pPr>
                        <a:spcAft>
                          <a:spcPts val="1413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</a:pP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      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Δ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 Μ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</a:pP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   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   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4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 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  <a:r>
                        <a:rPr kumimoji="0" lang="el-GR" altLang="el-GR" sz="5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Lucida Sans Unicode" panose="020B0602030504020204" pitchFamily="34" charset="0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</a:tabLst>
                      </a:pPr>
                      <a:endParaRPr kumimoji="0" lang="el-GR" altLang="el-GR" sz="5400" b="0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90000" marR="90000" marT="46800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598058"/>
                  </a:ext>
                </a:extLst>
              </a:tr>
            </a:tbl>
          </a:graphicData>
        </a:graphic>
      </p:graphicFrame>
      <p:sp>
        <p:nvSpPr>
          <p:cNvPr id="3081" name="AutoShape 9">
            <a:extLst>
              <a:ext uri="{FF2B5EF4-FFF2-40B4-BE49-F238E27FC236}">
                <a16:creationId xmlns:a16="http://schemas.microsoft.com/office/drawing/2014/main" id="{1842B5EF-848D-8B0B-153A-2A42B9217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0538" y="3600450"/>
            <a:ext cx="3240087" cy="2339975"/>
          </a:xfrm>
          <a:prstGeom prst="wedgeRoundRectCallout">
            <a:avLst>
              <a:gd name="adj1" fmla="val -83282"/>
              <a:gd name="adj2" fmla="val 3144"/>
              <a:gd name="adj3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Σε κάθε διψήφιο </a:t>
            </a:r>
          </a:p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αριθμό το δεξί </a:t>
            </a:r>
          </a:p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ψηφίο δείχνει τις</a:t>
            </a:r>
          </a:p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..... μονάδες</a:t>
            </a:r>
          </a:p>
        </p:txBody>
      </p:sp>
      <p:sp>
        <p:nvSpPr>
          <p:cNvPr id="3082" name="AutoShape 10">
            <a:extLst>
              <a:ext uri="{FF2B5EF4-FFF2-40B4-BE49-F238E27FC236}">
                <a16:creationId xmlns:a16="http://schemas.microsoft.com/office/drawing/2014/main" id="{0D0E836B-F42A-2BC9-8881-B85130BD3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40088"/>
            <a:ext cx="3060700" cy="2519362"/>
          </a:xfrm>
          <a:prstGeom prst="wedgeRoundRectCallout">
            <a:avLst>
              <a:gd name="adj1" fmla="val 82278"/>
              <a:gd name="adj2" fmla="val 718"/>
              <a:gd name="adj3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Ενώ το αριστερό </a:t>
            </a:r>
          </a:p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ψηφίο δείχνει</a:t>
            </a:r>
          </a:p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 τις....</a:t>
            </a:r>
          </a:p>
          <a:p>
            <a:pPr algn="ctr">
              <a:lnSpc>
                <a:spcPct val="101000"/>
              </a:lnSpc>
            </a:pPr>
            <a:r>
              <a:rPr lang="el-GR" altLang="el-GR" sz="2800">
                <a:latin typeface="Verdana" panose="020B0604030504040204" pitchFamily="34" charset="0"/>
              </a:rPr>
              <a:t>δεκάδες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" dur="500"/>
                                        <p:tgtEl>
                                          <p:spTgt spid="3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5" dur="500"/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>
            <a:extLst>
              <a:ext uri="{FF2B5EF4-FFF2-40B4-BE49-F238E27FC236}">
                <a16:creationId xmlns:a16="http://schemas.microsoft.com/office/drawing/2014/main" id="{E4DA302D-7687-7933-1589-CB5D055C2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63"/>
            <a:ext cx="6804025" cy="3063875"/>
          </a:xfrm>
          <a:prstGeom prst="wedgeRoundRectCallout">
            <a:avLst>
              <a:gd name="adj1" fmla="val 74958"/>
              <a:gd name="adj2" fmla="val -13773"/>
              <a:gd name="adj3" fmla="val 16667"/>
            </a:avLst>
          </a:prstGeom>
          <a:solidFill>
            <a:srgbClr val="00FFFF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 b="1">
                <a:latin typeface="Verdana" panose="020B0604030504040204" pitchFamily="34" charset="0"/>
              </a:rPr>
              <a:t>Ας κάνουμε την παρακάτω πρόσθεση ελέγχοντας να μην παραβεί κάποιο ψηφίο τους κανόνες.</a:t>
            </a:r>
          </a:p>
        </p:txBody>
      </p:sp>
      <p:pic>
        <p:nvPicPr>
          <p:cNvPr id="12290" name="Picture 2" descr="ζωάκι καφέ που βγήκε  απο το χώμα">
            <a:extLst>
              <a:ext uri="{FF2B5EF4-FFF2-40B4-BE49-F238E27FC236}">
                <a16:creationId xmlns:a16="http://schemas.microsoft.com/office/drawing/2014/main" id="{F61D3704-4873-0F14-70B9-C1952F705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1255713"/>
            <a:ext cx="1660525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1" name="Rectangle 3">
            <a:extLst>
              <a:ext uri="{FF2B5EF4-FFF2-40B4-BE49-F238E27FC236}">
                <a16:creationId xmlns:a16="http://schemas.microsoft.com/office/drawing/2014/main" id="{597C54F5-7A43-2106-5964-CCEF10022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922588" y="3213100"/>
            <a:ext cx="2554287" cy="253047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l-GR" altLang="el-GR" sz="80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   46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l-GR" altLang="el-GR" sz="8000" b="1" i="0" u="sng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+ 35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>
            <a:extLst>
              <a:ext uri="{FF2B5EF4-FFF2-40B4-BE49-F238E27FC236}">
                <a16:creationId xmlns:a16="http://schemas.microsoft.com/office/drawing/2014/main" id="{45BB1444-53DC-1317-F827-BF1B2358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4763"/>
            <a:ext cx="6804025" cy="1911350"/>
          </a:xfrm>
          <a:prstGeom prst="wedgeRoundRectCallout">
            <a:avLst>
              <a:gd name="adj1" fmla="val 66421"/>
              <a:gd name="adj2" fmla="val 63949"/>
              <a:gd name="adj3" fmla="val 16667"/>
            </a:avLst>
          </a:prstGeom>
          <a:solidFill>
            <a:srgbClr val="800080"/>
          </a:solidFill>
          <a:ln w="25560">
            <a:solidFill>
              <a:srgbClr val="3A5F8B"/>
            </a:solidFill>
            <a:prstDash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0000" tIns="45000" rIns="90000" bIns="45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kumimoji="0" lang="el-GR" alt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Κάνουμε κι αυτές τις προσθέσεις;</a:t>
            </a:r>
          </a:p>
        </p:txBody>
      </p:sp>
      <p:pic>
        <p:nvPicPr>
          <p:cNvPr id="13314" name="Picture 2" descr="ζωάκι καφέ που βγήκε απο το χώμα ">
            <a:extLst>
              <a:ext uri="{FF2B5EF4-FFF2-40B4-BE49-F238E27FC236}">
                <a16:creationId xmlns:a16="http://schemas.microsoft.com/office/drawing/2014/main" id="{36EF9635-595A-A0B6-CD68-445BF538B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1255713"/>
            <a:ext cx="1660525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id="{ED9B34D3-47D1-DF3A-6196-DB9521921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2781300"/>
            <a:ext cx="2554287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8000" b="1">
                <a:solidFill>
                  <a:srgbClr val="FF3333"/>
                </a:solidFill>
                <a:latin typeface="Calibri" panose="020F0502020204030204" pitchFamily="34" charset="0"/>
              </a:rPr>
              <a:t>   36</a:t>
            </a:r>
          </a:p>
          <a:p>
            <a:pPr algn="ctr" hangingPunct="1">
              <a:lnSpc>
                <a:spcPct val="100000"/>
              </a:lnSpc>
            </a:pPr>
            <a:r>
              <a:rPr lang="el-GR" altLang="el-GR" sz="8000" b="1" u="sng">
                <a:solidFill>
                  <a:srgbClr val="FF3333"/>
                </a:solidFill>
                <a:latin typeface="Calibri" panose="020F0502020204030204" pitchFamily="34" charset="0"/>
              </a:rPr>
              <a:t>+ 27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CD18278-2972-2AF7-6C57-D28B657E4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1025" y="2781300"/>
            <a:ext cx="2554288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8000" b="1">
                <a:solidFill>
                  <a:srgbClr val="3DEB3D"/>
                </a:solidFill>
                <a:latin typeface="Calibri" panose="020F0502020204030204" pitchFamily="34" charset="0"/>
              </a:rPr>
              <a:t>   28</a:t>
            </a:r>
          </a:p>
          <a:p>
            <a:pPr algn="ctr" hangingPunct="1">
              <a:lnSpc>
                <a:spcPct val="100000"/>
              </a:lnSpc>
            </a:pPr>
            <a:r>
              <a:rPr lang="el-GR" altLang="el-GR" sz="8000" b="1" u="sng">
                <a:solidFill>
                  <a:srgbClr val="3DEB3D"/>
                </a:solidFill>
                <a:latin typeface="Calibri" panose="020F0502020204030204" pitchFamily="34" charset="0"/>
              </a:rPr>
              <a:t>+ 44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47407B9A-E4E7-9658-392A-98710BEFA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2825750"/>
            <a:ext cx="2554287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8000" b="1">
                <a:solidFill>
                  <a:srgbClr val="FF00FF"/>
                </a:solidFill>
                <a:latin typeface="Calibri" panose="020F0502020204030204" pitchFamily="34" charset="0"/>
              </a:rPr>
              <a:t>   54</a:t>
            </a:r>
          </a:p>
          <a:p>
            <a:pPr algn="ctr" hangingPunct="1">
              <a:lnSpc>
                <a:spcPct val="100000"/>
              </a:lnSpc>
            </a:pPr>
            <a:r>
              <a:rPr lang="el-GR" altLang="el-GR" sz="8000" b="1" u="sng">
                <a:solidFill>
                  <a:srgbClr val="FF00FF"/>
                </a:solidFill>
                <a:latin typeface="Calibri" panose="020F0502020204030204" pitchFamily="34" charset="0"/>
              </a:rPr>
              <a:t>+ 37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>
            <a:extLst>
              <a:ext uri="{FF2B5EF4-FFF2-40B4-BE49-F238E27FC236}">
                <a16:creationId xmlns:a16="http://schemas.microsoft.com/office/drawing/2014/main" id="{B7FA78C7-8990-7E22-D616-CFEE7FE5CD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6513"/>
            <a:ext cx="4895850" cy="1944687"/>
          </a:xfrm>
          <a:prstGeom prst="wedgeRoundRectCallout">
            <a:avLst>
              <a:gd name="adj1" fmla="val 108458"/>
              <a:gd name="adj2" fmla="val 182324"/>
              <a:gd name="adj3" fmla="val 16667"/>
            </a:avLst>
          </a:prstGeom>
          <a:solidFill>
            <a:srgbClr val="C0C0C0"/>
          </a:solidFill>
          <a:ln w="25560">
            <a:solidFill>
              <a:srgbClr val="3A5F8B"/>
            </a:solidFill>
            <a:prstDash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0000" tIns="45000" rIns="90000" bIns="45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Lucida Sans Unicode" panose="020B0602030504020204" pitchFamily="34" charset="0"/>
              </a:rPr>
              <a:t>Μπορούμε να βάλουμε 2 ψηφία σε μια θέση; </a:t>
            </a:r>
          </a:p>
        </p:txBody>
      </p:sp>
      <p:sp>
        <p:nvSpPr>
          <p:cNvPr id="4098" name="AutoShape 2">
            <a:extLst>
              <a:ext uri="{FF2B5EF4-FFF2-40B4-BE49-F238E27FC236}">
                <a16:creationId xmlns:a16="http://schemas.microsoft.com/office/drawing/2014/main" id="{AA55D889-1756-23FB-ECE7-DEDB47DA2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1476375"/>
            <a:ext cx="4895850" cy="1944688"/>
          </a:xfrm>
          <a:prstGeom prst="wedgeRoundRectCallout">
            <a:avLst>
              <a:gd name="adj1" fmla="val 19806"/>
              <a:gd name="adj2" fmla="val 98713"/>
              <a:gd name="adj3" fmla="val 16667"/>
            </a:avLst>
          </a:prstGeom>
          <a:solidFill>
            <a:srgbClr val="00FF0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2800" b="1" dirty="0">
                <a:latin typeface="Calibri" panose="020F0502020204030204" pitchFamily="34" charset="0"/>
              </a:rPr>
              <a:t>Όπως βλέπετε, δε χωράνε 2 ψηφία σε μια θέση</a:t>
            </a:r>
            <a:r>
              <a:rPr lang="el-GR" altLang="el-GR" sz="4400" b="1" dirty="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4099" name="AutoShape 3">
            <a:extLst>
              <a:ext uri="{FF2B5EF4-FFF2-40B4-BE49-F238E27FC236}">
                <a16:creationId xmlns:a16="http://schemas.microsoft.com/office/drawing/2014/main" id="{06A6E226-DC3A-4B99-0129-4CD9DB97B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48150"/>
            <a:ext cx="6156325" cy="2592388"/>
          </a:xfrm>
          <a:prstGeom prst="wedgeRoundRectCallout">
            <a:avLst>
              <a:gd name="adj1" fmla="val 72653"/>
              <a:gd name="adj2" fmla="val 1213"/>
              <a:gd name="adj3" fmla="val 16667"/>
            </a:avLst>
          </a:prstGeom>
          <a:solidFill>
            <a:srgbClr val="FF00FF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2800" b="1" dirty="0">
                <a:latin typeface="Verdana" panose="020B0604030504040204" pitchFamily="34" charset="0"/>
              </a:rPr>
              <a:t>Ας βγάλουμε έναν κανόνα λοιπόν! Ένα νόμο που θα πρέπει να υπακούν όλοι </a:t>
            </a:r>
            <a:r>
              <a:rPr lang="el-GR" altLang="el-GR" sz="4400" b="1" dirty="0">
                <a:latin typeface="Calibri" panose="020F0502020204030204" pitchFamily="34" charset="0"/>
              </a:rPr>
              <a:t>!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A37CFD4-B90F-2FC2-405F-F7AED9688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1979613"/>
            <a:ext cx="3554413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19900" b="1">
                <a:solidFill>
                  <a:srgbClr val="004B00"/>
                </a:solidFill>
                <a:latin typeface="Calibri" panose="020F0502020204030204" pitchFamily="34" charset="0"/>
              </a:rPr>
              <a:t>62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C9EDF64-E590-5884-794A-030D2BE5E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916113"/>
            <a:ext cx="1868487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19900" b="1">
                <a:solidFill>
                  <a:srgbClr val="8E0000"/>
                </a:solidFill>
                <a:latin typeface="Calibri" panose="020F0502020204030204" pitchFamily="34" charset="0"/>
              </a:rPr>
              <a:t>3</a:t>
            </a:r>
          </a:p>
        </p:txBody>
      </p:sp>
      <p:pic>
        <p:nvPicPr>
          <p:cNvPr id="4102" name="Picture 6" descr="απεικονίζει ενα ζωακι που εχει βγει απο το χωμα, χρωματος καφέ ">
            <a:extLst>
              <a:ext uri="{FF2B5EF4-FFF2-40B4-BE49-F238E27FC236}">
                <a16:creationId xmlns:a16="http://schemas.microsoft.com/office/drawing/2014/main" id="{FB994B78-1F84-3CAF-B0A5-9D72DC765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4859338"/>
            <a:ext cx="1660525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oup 1" descr="μια εικονα που απεικονιζει εναν καταλογο ">
            <a:extLst>
              <a:ext uri="{FF2B5EF4-FFF2-40B4-BE49-F238E27FC236}">
                <a16:creationId xmlns:a16="http://schemas.microsoft.com/office/drawing/2014/main" id="{A8C8810E-426E-8A51-042D-262ECB1D45C2}"/>
              </a:ext>
            </a:extLst>
          </p:cNvPr>
          <p:cNvGrpSpPr>
            <a:grpSpLocks/>
          </p:cNvGrpSpPr>
          <p:nvPr/>
        </p:nvGrpSpPr>
        <p:grpSpPr bwMode="auto">
          <a:xfrm>
            <a:off x="349250" y="369888"/>
            <a:ext cx="8085138" cy="6648450"/>
            <a:chOff x="220" y="233"/>
            <a:chExt cx="5093" cy="4188"/>
          </a:xfrm>
        </p:grpSpPr>
        <p:pic>
          <p:nvPicPr>
            <p:cNvPr id="5122" name="Picture 2">
              <a:extLst>
                <a:ext uri="{FF2B5EF4-FFF2-40B4-BE49-F238E27FC236}">
                  <a16:creationId xmlns:a16="http://schemas.microsoft.com/office/drawing/2014/main" id="{BBD9BF5F-BC82-325C-C597-3C3CF3E5EE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" y="233"/>
              <a:ext cx="5093" cy="4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123" name="Rectangle 3">
              <a:extLst>
                <a:ext uri="{FF2B5EF4-FFF2-40B4-BE49-F238E27FC236}">
                  <a16:creationId xmlns:a16="http://schemas.microsoft.com/office/drawing/2014/main" id="{D8AF9050-4977-5B09-31C3-AB06DDB83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838"/>
              <a:ext cx="4036" cy="3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l-GR" altLang="el-GR" sz="4400" b="1"/>
                <a:t>Σε κάθε θέση Μονάδων ή Δεκάδων μπορεί να μπει μόνο ένα ψηφίο. Ποτέ και για κανένα λόγο δεν μπορούν να μπουν 2 ψηφία στην ίδια θέση</a:t>
              </a:r>
            </a:p>
          </p:txBody>
        </p:sp>
      </p:grpSp>
      <p:pic>
        <p:nvPicPr>
          <p:cNvPr id="5124" name="Picture 4" descr="μια φιγουρα καρτουν απο εναν κυριο με ασπρα μαλλια, δικαστης ">
            <a:extLst>
              <a:ext uri="{FF2B5EF4-FFF2-40B4-BE49-F238E27FC236}">
                <a16:creationId xmlns:a16="http://schemas.microsoft.com/office/drawing/2014/main" id="{5AA1ADFF-B242-539B-D718-0EB61115A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425" y="5580063"/>
            <a:ext cx="1927225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Τίτλος 3">
            <a:extLst>
              <a:ext uri="{FF2B5EF4-FFF2-40B4-BE49-F238E27FC236}">
                <a16:creationId xmlns:a16="http://schemas.microsoft.com/office/drawing/2014/main" id="{3454F89B-CD51-6FA7-5359-74623480B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396" y="5533799"/>
            <a:ext cx="9069387" cy="1260475"/>
          </a:xfrm>
        </p:spPr>
        <p:txBody>
          <a:bodyPr/>
          <a:lstStyle/>
          <a:p>
            <a:r>
              <a:rPr lang="el-GR" dirty="0"/>
              <a:t>.</a:t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>
            <a:extLst>
              <a:ext uri="{FF2B5EF4-FFF2-40B4-BE49-F238E27FC236}">
                <a16:creationId xmlns:a16="http://schemas.microsoft.com/office/drawing/2014/main" id="{047EFC7E-34EA-BFB3-3204-9E4057EA13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179388"/>
            <a:ext cx="6156325" cy="3743325"/>
          </a:xfrm>
          <a:prstGeom prst="wedgeRoundRectCallout">
            <a:avLst>
              <a:gd name="adj1" fmla="val 77926"/>
              <a:gd name="adj2" fmla="val 38083"/>
              <a:gd name="adj3" fmla="val 16667"/>
            </a:avLst>
          </a:prstGeom>
          <a:solidFill>
            <a:srgbClr val="00FFFF"/>
          </a:solidFill>
          <a:ln w="25560">
            <a:solidFill>
              <a:srgbClr val="3A5F8B"/>
            </a:solidFill>
            <a:prstDash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0000" tIns="45000" rIns="90000" bIns="45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/>
            </a:pPr>
            <a:r>
              <a:rPr kumimoji="0" lang="el-GR" altLang="el-GR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Lucida Sans Unicode" panose="020B0602030504020204" pitchFamily="34" charset="0"/>
              </a:rPr>
              <a:t>Ο νόμος υπογράφτηκε και μπήκε στο βιβλίο του δικαστή. Όλοι τώρα πρέπει να υπακούν σε αυτό το νόμο!</a:t>
            </a:r>
          </a:p>
        </p:txBody>
      </p:sp>
      <p:pic>
        <p:nvPicPr>
          <p:cNvPr id="6146" name="Picture 2" descr="ενα καρτουν γυναικα με ασπρα μακρια μαλλια κραταει ενα σφυρι και ενα βιβλιο, ισως δικαστης ">
            <a:extLst>
              <a:ext uri="{FF2B5EF4-FFF2-40B4-BE49-F238E27FC236}">
                <a16:creationId xmlns:a16="http://schemas.microsoft.com/office/drawing/2014/main" id="{1310EBE6-A22B-279B-250F-37C6BE8CA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800" y="3419475"/>
            <a:ext cx="2525713" cy="340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AutoShape 1">
            <a:extLst>
              <a:ext uri="{FF2B5EF4-FFF2-40B4-BE49-F238E27FC236}">
                <a16:creationId xmlns:a16="http://schemas.microsoft.com/office/drawing/2014/main" id="{8B0B6AA8-EE2C-00A8-EB0F-567694755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79388"/>
            <a:ext cx="6308725" cy="2339975"/>
          </a:xfrm>
          <a:prstGeom prst="wedgeRoundRectCallout">
            <a:avLst>
              <a:gd name="adj1" fmla="val 80875"/>
              <a:gd name="adj2" fmla="val -50458"/>
              <a:gd name="adj3" fmla="val 16667"/>
            </a:avLst>
          </a:prstGeom>
          <a:solidFill>
            <a:srgbClr val="23B8DC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>
                <a:latin typeface="Calibri" panose="020F0502020204030204" pitchFamily="34" charset="0"/>
              </a:rPr>
              <a:t>Βάφουμε τα ψηφία ανάλογα με τη θέση τους.</a:t>
            </a:r>
          </a:p>
        </p:txBody>
      </p:sp>
      <p:sp>
        <p:nvSpPr>
          <p:cNvPr id="7170" name="AutoShape 2">
            <a:extLst>
              <a:ext uri="{FF2B5EF4-FFF2-40B4-BE49-F238E27FC236}">
                <a16:creationId xmlns:a16="http://schemas.microsoft.com/office/drawing/2014/main" id="{AD559576-D6A0-EE46-952B-3B3F3E2B8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4856163"/>
            <a:ext cx="6308725" cy="2524125"/>
          </a:xfrm>
          <a:prstGeom prst="wedgeRoundRectCallout">
            <a:avLst>
              <a:gd name="adj1" fmla="val 43171"/>
              <a:gd name="adj2" fmla="val -108019"/>
              <a:gd name="adj3" fmla="val 16667"/>
            </a:avLst>
          </a:prstGeom>
          <a:solidFill>
            <a:srgbClr val="FFFF66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>
                <a:latin typeface="Verdana" panose="020B0604030504040204" pitchFamily="34" charset="0"/>
              </a:rPr>
              <a:t>Θυμόμαστε! Πρώτα  προσθέτουμε τις Μονάδες και μετά τις Δεκάδες!</a:t>
            </a:r>
            <a:r>
              <a:rPr lang="el-GR" altLang="el-GR" sz="4400" b="1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4479CF4-B4CF-F162-68DC-5F856F084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04825" y="2870200"/>
            <a:ext cx="2554288" cy="2530475"/>
          </a:xfrm>
          <a:prstGeom prst="rect">
            <a:avLst/>
          </a:prstGeom>
          <a:solidFill>
            <a:srgbClr val="00FF00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l-GR" altLang="el-GR" sz="8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   </a:t>
            </a:r>
            <a:r>
              <a:rPr kumimoji="0" lang="el-GR" altLang="el-GR" sz="8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42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l-GR" altLang="el-GR" sz="80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+ 31</a:t>
            </a:r>
          </a:p>
        </p:txBody>
      </p:sp>
      <p:pic>
        <p:nvPicPr>
          <p:cNvPr id="7172" name="Picture 4" descr="ζωακι χρωματος καφε που βγηκε απο το χωμα ">
            <a:extLst>
              <a:ext uri="{FF2B5EF4-FFF2-40B4-BE49-F238E27FC236}">
                <a16:creationId xmlns:a16="http://schemas.microsoft.com/office/drawing/2014/main" id="{0148C5F7-392B-9361-7486-6C9F97C5B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895350"/>
            <a:ext cx="1660525" cy="180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AutoShape 1">
            <a:extLst>
              <a:ext uri="{FF2B5EF4-FFF2-40B4-BE49-F238E27FC236}">
                <a16:creationId xmlns:a16="http://schemas.microsoft.com/office/drawing/2014/main" id="{AA55B4D5-98DC-5265-3D3B-5C54BB857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79388"/>
            <a:ext cx="6156325" cy="2160587"/>
          </a:xfrm>
          <a:prstGeom prst="wedgeRoundRectCallout">
            <a:avLst>
              <a:gd name="adj1" fmla="val -46505"/>
              <a:gd name="adj2" fmla="val 63181"/>
              <a:gd name="adj3" fmla="val 16667"/>
            </a:avLst>
          </a:prstGeom>
          <a:solidFill>
            <a:srgbClr val="E46C0A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4400" b="1">
                <a:latin typeface="Calibri" panose="020F0502020204030204" pitchFamily="34" charset="0"/>
              </a:rPr>
              <a:t>Ας κάνουμε και αυτή την πρόσθεση.</a:t>
            </a:r>
          </a:p>
        </p:txBody>
      </p:sp>
      <p:sp>
        <p:nvSpPr>
          <p:cNvPr id="8194" name="AutoShape 2">
            <a:extLst>
              <a:ext uri="{FF2B5EF4-FFF2-40B4-BE49-F238E27FC236}">
                <a16:creationId xmlns:a16="http://schemas.microsoft.com/office/drawing/2014/main" id="{E782669E-42DB-F967-CA8B-341FE60E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892175"/>
            <a:ext cx="3060700" cy="2168525"/>
          </a:xfrm>
          <a:prstGeom prst="wedgeRoundRectCallout">
            <a:avLst>
              <a:gd name="adj1" fmla="val -11042"/>
              <a:gd name="adj2" fmla="val 178852"/>
              <a:gd name="adj3" fmla="val 16667"/>
            </a:avLst>
          </a:prstGeom>
          <a:solidFill>
            <a:srgbClr val="C0C0C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4400" b="1">
                <a:latin typeface="Calibri" panose="020F0502020204030204" pitchFamily="34" charset="0"/>
              </a:rPr>
              <a:t>Ωχ! Τι συνέβη εδώ;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BEDA7A0-67FE-BB24-159E-A4E4206FB08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20950" y="2700338"/>
            <a:ext cx="3240088" cy="30988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kumimoji="0" lang="el-GR" altLang="el-GR" sz="9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 </a:t>
            </a:r>
            <a:r>
              <a:rPr kumimoji="0" lang="el-GR" altLang="el-GR" sz="96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  19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kumimoji="0" lang="el-GR" altLang="el-GR" sz="9600" b="1" i="0" u="sng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+ 34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A74F5C78-3D25-3FDC-1BC7-3CD440F9B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5535613"/>
            <a:ext cx="1811338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9600" b="1">
                <a:solidFill>
                  <a:srgbClr val="006600"/>
                </a:solidFill>
                <a:latin typeface="Calibri" panose="020F0502020204030204" pitchFamily="34" charset="0"/>
              </a:rPr>
              <a:t>13</a:t>
            </a:r>
          </a:p>
        </p:txBody>
      </p:sp>
      <p:pic>
        <p:nvPicPr>
          <p:cNvPr id="8197" name="Picture 5" descr="ένα κοκκινο μηλο με ενα σκουλικακι ">
            <a:extLst>
              <a:ext uri="{FF2B5EF4-FFF2-40B4-BE49-F238E27FC236}">
                <a16:creationId xmlns:a16="http://schemas.microsoft.com/office/drawing/2014/main" id="{2BBA33D7-089B-F42D-1ED2-203C38CEC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78475"/>
            <a:ext cx="1541463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8" name="Picture 6" descr="ζωακι χρωματος καφε ">
            <a:extLst>
              <a:ext uri="{FF2B5EF4-FFF2-40B4-BE49-F238E27FC236}">
                <a16:creationId xmlns:a16="http://schemas.microsoft.com/office/drawing/2014/main" id="{B906D4A6-BD76-DEC4-12A9-B5B9B1AE6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514600"/>
            <a:ext cx="1660525" cy="180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>
            <a:extLst>
              <a:ext uri="{FF2B5EF4-FFF2-40B4-BE49-F238E27FC236}">
                <a16:creationId xmlns:a16="http://schemas.microsoft.com/office/drawing/2014/main" id="{E448D4F4-8FEB-BB1E-5E6D-B7174954D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-76200"/>
            <a:ext cx="3959225" cy="3136900"/>
          </a:xfrm>
          <a:prstGeom prst="wedgeRoundRectCallout">
            <a:avLst>
              <a:gd name="adj1" fmla="val -62435"/>
              <a:gd name="adj2" fmla="val 89097"/>
              <a:gd name="adj3" fmla="val 16667"/>
            </a:avLst>
          </a:prstGeom>
          <a:solidFill>
            <a:srgbClr val="FF000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 b="1">
                <a:latin typeface="Calibri" panose="020F0502020204030204" pitchFamily="34" charset="0"/>
              </a:rPr>
              <a:t>Ψηφίο 1 παρέβηκες το νόμο. Είσαι κρατούμενο!</a:t>
            </a:r>
          </a:p>
        </p:txBody>
      </p:sp>
      <p:sp>
        <p:nvSpPr>
          <p:cNvPr id="9218" name="AutoShape 2">
            <a:extLst>
              <a:ext uri="{FF2B5EF4-FFF2-40B4-BE49-F238E27FC236}">
                <a16:creationId xmlns:a16="http://schemas.microsoft.com/office/drawing/2014/main" id="{E0227FFF-949F-6E6F-C467-A5B139B80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9388" y="-76200"/>
            <a:ext cx="3959226" cy="3676650"/>
          </a:xfrm>
          <a:prstGeom prst="wedgeRoundRectCallout">
            <a:avLst>
              <a:gd name="adj1" fmla="val -9671"/>
              <a:gd name="adj2" fmla="val 61394"/>
              <a:gd name="adj3" fmla="val 16667"/>
            </a:avLst>
          </a:prstGeom>
          <a:solidFill>
            <a:srgbClr val="FF000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 b="1">
                <a:latin typeface="Calibri" panose="020F0502020204030204" pitchFamily="34" charset="0"/>
              </a:rPr>
              <a:t>Ο νόμος λέει πως μόνο ένα ψηφίο μπορεί να βρίσκεται σε κάθε θέση.</a:t>
            </a:r>
          </a:p>
        </p:txBody>
      </p:sp>
      <p:pic>
        <p:nvPicPr>
          <p:cNvPr id="9219" name="Picture 3" descr="καρτουν γυναικειο, η κυρια κραταει ενα σπυρι και ενα βιβλιο ">
            <a:extLst>
              <a:ext uri="{FF2B5EF4-FFF2-40B4-BE49-F238E27FC236}">
                <a16:creationId xmlns:a16="http://schemas.microsoft.com/office/drawing/2014/main" id="{A7319AC8-9826-ABBA-3B14-16F406B10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733800"/>
            <a:ext cx="25876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0" name="Picture 4" descr="σιδερενια καγκελα ">
            <a:extLst>
              <a:ext uri="{FF2B5EF4-FFF2-40B4-BE49-F238E27FC236}">
                <a16:creationId xmlns:a16="http://schemas.microsoft.com/office/drawing/2014/main" id="{DE2ACB28-897B-EDFF-5483-32BBCC591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663" y="4106863"/>
            <a:ext cx="2312987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1" name="Rectangle 5">
            <a:extLst>
              <a:ext uri="{FF2B5EF4-FFF2-40B4-BE49-F238E27FC236}">
                <a16:creationId xmlns:a16="http://schemas.microsoft.com/office/drawing/2014/main" id="{DFA4D63B-02BB-8026-C1A4-FE9E8F5FA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8413" y="3281363"/>
            <a:ext cx="3032125" cy="301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9600" b="1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l-GR" altLang="el-GR" sz="9600" b="1">
                <a:solidFill>
                  <a:srgbClr val="000080"/>
                </a:solidFill>
                <a:latin typeface="Calibri" panose="020F0502020204030204" pitchFamily="34" charset="0"/>
              </a:rPr>
              <a:t>  19</a:t>
            </a:r>
          </a:p>
          <a:p>
            <a:pPr algn="ctr" hangingPunct="1">
              <a:lnSpc>
                <a:spcPct val="100000"/>
              </a:lnSpc>
            </a:pPr>
            <a:r>
              <a:rPr lang="el-GR" altLang="el-GR" sz="9600" b="1" u="sng">
                <a:solidFill>
                  <a:srgbClr val="000080"/>
                </a:solidFill>
                <a:latin typeface="Calibri" panose="020F0502020204030204" pitchFamily="34" charset="0"/>
              </a:rPr>
              <a:t>+ 34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335E706D-9AFC-9DC9-8D59-77DF90AA8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450" y="6005513"/>
            <a:ext cx="99695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9600" b="1">
                <a:solidFill>
                  <a:srgbClr val="0066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46886549-7775-1125-3508-DAF1CAD9888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79950" y="5580063"/>
            <a:ext cx="1352550" cy="219392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</a:tabLst>
              <a:defRPr/>
            </a:pPr>
            <a:r>
              <a:rPr kumimoji="0" lang="el-GR" altLang="el-GR" sz="13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1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AutoShape 1">
            <a:extLst>
              <a:ext uri="{FF2B5EF4-FFF2-40B4-BE49-F238E27FC236}">
                <a16:creationId xmlns:a16="http://schemas.microsoft.com/office/drawing/2014/main" id="{7DD0A250-8494-9CFE-8381-F584D54D0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375"/>
            <a:ext cx="5148263" cy="2447925"/>
          </a:xfrm>
          <a:prstGeom prst="wedgeRoundRectCallout">
            <a:avLst>
              <a:gd name="adj1" fmla="val -2162"/>
              <a:gd name="adj2" fmla="val 79699"/>
              <a:gd name="adj3" fmla="val 16667"/>
            </a:avLst>
          </a:prstGeom>
          <a:solidFill>
            <a:srgbClr val="C0C0C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 b="1">
                <a:latin typeface="Calibri" panose="020F0502020204030204" pitchFamily="34" charset="0"/>
              </a:rPr>
              <a:t>Σας παρακαλώ! Βγάλτε με έξω και θα κάνω ό,τι θέλετε!</a:t>
            </a:r>
          </a:p>
        </p:txBody>
      </p:sp>
      <p:sp>
        <p:nvSpPr>
          <p:cNvPr id="10242" name="AutoShape 2">
            <a:extLst>
              <a:ext uri="{FF2B5EF4-FFF2-40B4-BE49-F238E27FC236}">
                <a16:creationId xmlns:a16="http://schemas.microsoft.com/office/drawing/2014/main" id="{A74FC484-52A9-D747-D050-B69F712F8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450" y="103188"/>
            <a:ext cx="3959225" cy="3676650"/>
          </a:xfrm>
          <a:prstGeom prst="wedgeRoundRectCallout">
            <a:avLst>
              <a:gd name="adj1" fmla="val 7727"/>
              <a:gd name="adj2" fmla="val 63088"/>
              <a:gd name="adj3" fmla="val 16667"/>
            </a:avLst>
          </a:prstGeom>
          <a:solidFill>
            <a:srgbClr val="00660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4400" b="1">
                <a:latin typeface="Calibri" panose="020F0502020204030204" pitchFamily="34" charset="0"/>
              </a:rPr>
              <a:t>Είσαι ελεύθερο!</a:t>
            </a:r>
          </a:p>
        </p:txBody>
      </p:sp>
      <p:pic>
        <p:nvPicPr>
          <p:cNvPr id="10243" name="Picture 3" descr="σιδερενια καγκελα που φυλάκισαν την μονάδα ">
            <a:extLst>
              <a:ext uri="{FF2B5EF4-FFF2-40B4-BE49-F238E27FC236}">
                <a16:creationId xmlns:a16="http://schemas.microsoft.com/office/drawing/2014/main" id="{A7AC4ED8-8D0D-A7C8-961F-4E818B2A9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3419475"/>
            <a:ext cx="41354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Rectangle 4">
            <a:extLst>
              <a:ext uri="{FF2B5EF4-FFF2-40B4-BE49-F238E27FC236}">
                <a16:creationId xmlns:a16="http://schemas.microsoft.com/office/drawing/2014/main" id="{F845CAF0-ABF9-24B1-C404-9328F82B5E9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11350" y="3535363"/>
            <a:ext cx="1868488" cy="31242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/>
            </a:pPr>
            <a:r>
              <a:rPr kumimoji="0" lang="el-GR" altLang="el-GR" sz="19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1</a:t>
            </a:r>
          </a:p>
        </p:txBody>
      </p:sp>
      <p:pic>
        <p:nvPicPr>
          <p:cNvPr id="10245" name="Picture 5" descr="καρτουν γυναικειο, κυρια που κραταει σφυρι και βιβλιο, ισως δικαστης ">
            <a:extLst>
              <a:ext uri="{FF2B5EF4-FFF2-40B4-BE49-F238E27FC236}">
                <a16:creationId xmlns:a16="http://schemas.microsoft.com/office/drawing/2014/main" id="{773D03F2-C5BF-1558-B492-B49CDA899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288" y="4298950"/>
            <a:ext cx="2254250" cy="272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AutoShape 1">
            <a:extLst>
              <a:ext uri="{FF2B5EF4-FFF2-40B4-BE49-F238E27FC236}">
                <a16:creationId xmlns:a16="http://schemas.microsoft.com/office/drawing/2014/main" id="{6285E673-621F-7B71-7DEB-28F16EB05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26988"/>
            <a:ext cx="6156325" cy="2132012"/>
          </a:xfrm>
          <a:prstGeom prst="wedgeRoundRectCallout">
            <a:avLst>
              <a:gd name="adj1" fmla="val -67912"/>
              <a:gd name="adj2" fmla="val -8819"/>
              <a:gd name="adj3" fmla="val 16667"/>
            </a:avLst>
          </a:prstGeom>
          <a:solidFill>
            <a:srgbClr val="E46C0A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3600">
                <a:latin typeface="Calibri" panose="020F0502020204030204" pitchFamily="34" charset="0"/>
              </a:rPr>
              <a:t>Έτσι το 1 έγινε Δεκάδα και μπήκε μαζί με τις υπόλοιπες δεκάδες στην πρόσθεση.</a:t>
            </a:r>
          </a:p>
        </p:txBody>
      </p:sp>
      <p:sp>
        <p:nvSpPr>
          <p:cNvPr id="11266" name="AutoShape 2">
            <a:extLst>
              <a:ext uri="{FF2B5EF4-FFF2-40B4-BE49-F238E27FC236}">
                <a16:creationId xmlns:a16="http://schemas.microsoft.com/office/drawing/2014/main" id="{327043A7-7FF8-F98D-2869-A8E862284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088" y="2781300"/>
            <a:ext cx="2787650" cy="1987550"/>
          </a:xfrm>
          <a:prstGeom prst="wedgeRoundRectCallout">
            <a:avLst>
              <a:gd name="adj1" fmla="val 40236"/>
              <a:gd name="adj2" fmla="val 92889"/>
              <a:gd name="adj3" fmla="val 16667"/>
            </a:avLst>
          </a:prstGeom>
          <a:solidFill>
            <a:srgbClr val="C00000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4400" b="1">
                <a:latin typeface="Calibri" panose="020F0502020204030204" pitchFamily="34" charset="0"/>
              </a:rPr>
              <a:t>3+1+1</a:t>
            </a:r>
          </a:p>
        </p:txBody>
      </p:sp>
      <p:pic>
        <p:nvPicPr>
          <p:cNvPr id="11267" name="Picture 3" descr="μηλο κοκκινο με ενα σκουλικακι ">
            <a:extLst>
              <a:ext uri="{FF2B5EF4-FFF2-40B4-BE49-F238E27FC236}">
                <a16:creationId xmlns:a16="http://schemas.microsoft.com/office/drawing/2014/main" id="{C08CF45E-9F5B-306C-7DCE-3EC9FCCFF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138" y="5676900"/>
            <a:ext cx="1541462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8" name="Picture 4" descr="ζωάκι καφέ που ωγήκε απο το χώμα">
            <a:extLst>
              <a:ext uri="{FF2B5EF4-FFF2-40B4-BE49-F238E27FC236}">
                <a16:creationId xmlns:a16="http://schemas.microsoft.com/office/drawing/2014/main" id="{DEACE50D-F680-D654-C780-577024586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1079500"/>
            <a:ext cx="1660525" cy="180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9" name="Rectangle 5">
            <a:extLst>
              <a:ext uri="{FF2B5EF4-FFF2-40B4-BE49-F238E27FC236}">
                <a16:creationId xmlns:a16="http://schemas.microsoft.com/office/drawing/2014/main" id="{AD725ADC-CF1D-42E3-824D-66E4FFB76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20950" y="2925763"/>
            <a:ext cx="3032125" cy="30178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kumimoji="0" lang="el-GR" altLang="el-GR" sz="9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   </a:t>
            </a:r>
            <a:r>
              <a:rPr kumimoji="0" lang="el-GR" altLang="el-GR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1</a:t>
            </a:r>
            <a:r>
              <a:rPr kumimoji="0" lang="el-GR" altLang="el-GR" sz="9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9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kumimoji="0" lang="el-GR" altLang="el-GR" sz="96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+ </a:t>
            </a:r>
            <a:r>
              <a:rPr kumimoji="0" lang="el-GR" altLang="el-GR" sz="9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3</a:t>
            </a:r>
            <a:r>
              <a:rPr kumimoji="0" lang="el-GR" altLang="el-GR" sz="96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rPr>
              <a:t>4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8B62CF75-82B1-9355-6FE5-0495C5DC0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1917700"/>
            <a:ext cx="99695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9600" b="1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538E4927-3812-6845-1BF7-88A306FA0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5824538"/>
            <a:ext cx="99695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9600" b="1">
                <a:solidFill>
                  <a:srgbClr val="FF0000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6F6C7C27-A7AE-1F02-8CA0-C7901D21C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150" y="5759450"/>
            <a:ext cx="993775" cy="166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l-GR" altLang="el-GR" sz="9600" b="1">
                <a:solidFill>
                  <a:srgbClr val="006600"/>
                </a:solidFill>
                <a:latin typeface="Calibri" panose="020F0502020204030204" pitchFamily="34" charset="0"/>
              </a:rPr>
              <a:t>3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8273</TotalTime>
  <Words>279</Words>
  <Application>Microsoft Macintosh PowerPoint</Application>
  <PresentationFormat>Προσαρμογή</PresentationFormat>
  <Paragraphs>66</Paragraphs>
  <Slides>11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Times New Roman</vt:lpstr>
      <vt:lpstr>Arial</vt:lpstr>
      <vt:lpstr>Lucida Sans Unicode</vt:lpstr>
      <vt:lpstr>Verdana</vt:lpstr>
      <vt:lpstr>Calibri</vt:lpstr>
      <vt:lpstr>Θέμα του Office</vt:lpstr>
      <vt:lpstr>ΚΑΘΕΤΗ ΠΡΟΣΘΕΣΗ ΜΕ ΚΡΑΤΟΥΜΕΝΟ</vt:lpstr>
      <vt:lpstr>Μπορούμε να βάλουμε 2 ψηφία σε μια θέση; </vt:lpstr>
      <vt:lpstr>. </vt:lpstr>
      <vt:lpstr>Ο νόμος υπογράφτηκε και μπήκε στο βιβλίο του δικαστή. Όλοι τώρα πρέπει να υπακούν σε αυτό το νόμο!</vt:lpstr>
      <vt:lpstr>   42 + 31</vt:lpstr>
      <vt:lpstr>   19 + 34</vt:lpstr>
      <vt:lpstr>1</vt:lpstr>
      <vt:lpstr>1</vt:lpstr>
      <vt:lpstr>   19 + 34</vt:lpstr>
      <vt:lpstr>   46 + 35</vt:lpstr>
      <vt:lpstr>Κάνουμε κι αυτές τις προσθέσεις;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Ζαχαριας Βασιλειαδης</dc:creator>
  <cp:lastModifiedBy>MALAKOU EVGENIA</cp:lastModifiedBy>
  <cp:revision>4</cp:revision>
  <cp:lastPrinted>1601-01-01T00:00:00Z</cp:lastPrinted>
  <dcterms:created xsi:type="dcterms:W3CDTF">2015-02-23T14:36:27Z</dcterms:created>
  <dcterms:modified xsi:type="dcterms:W3CDTF">2025-12-12T15:00:39Z</dcterms:modified>
</cp:coreProperties>
</file>