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9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99"/>
    <p:restoredTop sz="94629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3581-240F-5D45-9E22-D9AE3984EEB7}" type="datetimeFigureOut">
              <a:rPr lang="el-GR" smtClean="0"/>
              <a:t>5/12/25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8D8A-A637-7C42-AA2E-240555F3C7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31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8D8A-A637-7C42-AA2E-240555F3C7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49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8D8A-A637-7C42-AA2E-240555F3C7E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67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58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97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395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3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8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8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80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6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51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7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7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92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0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4DBE2-DAEA-E346-B60C-9397770B080E}" type="datetimeFigureOut">
              <a:rPr lang="el-GR" smtClean="0"/>
              <a:t>5/12/25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F998C7-E73E-C740-81F7-80505AD3A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7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  <p:sldLayoutId id="2147484702" r:id="rId12"/>
    <p:sldLayoutId id="2147484703" r:id="rId13"/>
    <p:sldLayoutId id="2147484704" r:id="rId14"/>
    <p:sldLayoutId id="2147484705" r:id="rId15"/>
    <p:sldLayoutId id="2147484706" r:id="rId16"/>
    <p:sldLayoutId id="2147484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Θέση περιεχομένου 30" descr="Εικόνα που περιέχει Κινούμενα σχέδια, εικονογράφηση, Σχεδίαση κινουμένων σχεδίων, γράφει μαθαίνω πρόσθεση">
            <a:extLst>
              <a:ext uri="{FF2B5EF4-FFF2-40B4-BE49-F238E27FC236}">
                <a16:creationId xmlns:a16="http://schemas.microsoft.com/office/drawing/2014/main" id="{92FB931B-BFDA-7682-CF67-865A6E546E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7787"/>
          <a:stretch>
            <a:fillRect/>
          </a:stretch>
        </p:blipFill>
        <p:spPr>
          <a:xfrm>
            <a:off x="3175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9253FC4-59D2-66D9-34C5-19C25D4D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325" y="2842591"/>
            <a:ext cx="6128174" cy="135908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Μαθηματικά Β’</a:t>
            </a:r>
            <a:r>
              <a:rPr lang="el-G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Δημοτικού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6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C084D-1AD1-A8A3-944B-55CC724C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μάθουμε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56079C-B56C-C15F-48A4-A1EE0B0E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246" y="2556932"/>
            <a:ext cx="6256866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Πως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ροσθέτουμε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διψήφιους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ριθμούς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έξυ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ΚΟΛΠΟ 🤫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μην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δυσκολευτούμε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θόλου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pic>
        <p:nvPicPr>
          <p:cNvPr id="4" name="Εικόνα 3" descr="ένα καρτούν κουκουβάγια ">
            <a:extLst>
              <a:ext uri="{FF2B5EF4-FFF2-40B4-BE49-F238E27FC236}">
                <a16:creationId xmlns:a16="http://schemas.microsoft.com/office/drawing/2014/main" id="{9D2DA4A9-265A-7570-35B4-FB1ACFBD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-4"/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148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4CE2FE-CC22-2F65-52CD-7696034E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1188"/>
            <a:ext cx="9601196" cy="130386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μυστικό κόλπο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14C637-4C6E-7791-B053-7E4FF132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95055"/>
            <a:ext cx="10211789" cy="434636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κόλπο έχει ως εξής…</a:t>
            </a:r>
          </a:p>
          <a:p>
            <a:pPr marL="0" indent="0">
              <a:lnSpc>
                <a:spcPct val="90000"/>
              </a:lnSpc>
              <a:buNone/>
            </a:pPr>
            <a:endParaRPr lang="el-G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να λύσουμε πανεύκολα μια πράξη πρόσθεσης με διψήφιους αριθμούς πρέπει να κοιτάμε :</a:t>
            </a:r>
          </a:p>
          <a:p>
            <a:pPr marL="0" indent="0">
              <a:lnSpc>
                <a:spcPct val="90000"/>
              </a:lnSpc>
              <a:buNone/>
            </a:pPr>
            <a:endParaRPr lang="el-G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Πρώτα τις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Μονάδες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 τις </a:t>
            </a:r>
            <a:r>
              <a:rPr lang="el-G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Δεκάδες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Ενώνω ➡️ Βρήκα το αποτέλεσμα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l-GR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l-GR" sz="28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8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58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210315-E79A-D5A0-F58D-B3309279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Πάμε να εφαρμόσουμε το κόλπο μας στο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Παράδειγμα</a:t>
            </a:r>
            <a:b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82300B-959F-3A72-0849-A72571B6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2070981"/>
            <a:ext cx="10384968" cy="446017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l-GR" u="sng" dirty="0"/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solidFill>
                  <a:srgbClr val="00B050"/>
                </a:solidFill>
              </a:rPr>
              <a:t>2</a:t>
            </a:r>
            <a:r>
              <a:rPr lang="el-GR" dirty="0">
                <a:solidFill>
                  <a:srgbClr val="FF0000"/>
                </a:solidFill>
              </a:rPr>
              <a:t>3</a:t>
            </a:r>
            <a:r>
              <a:rPr lang="el-GR" dirty="0"/>
              <a:t> + </a:t>
            </a:r>
            <a:r>
              <a:rPr lang="el-GR" dirty="0">
                <a:solidFill>
                  <a:srgbClr val="00B050"/>
                </a:solidFill>
              </a:rPr>
              <a:t>1</a:t>
            </a:r>
            <a:r>
              <a:rPr lang="el-GR" dirty="0">
                <a:solidFill>
                  <a:srgbClr val="FF0000"/>
                </a:solidFill>
              </a:rPr>
              <a:t>4</a:t>
            </a:r>
            <a:r>
              <a:rPr lang="el-GR" dirty="0"/>
              <a:t> = 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u="sng" dirty="0"/>
              <a:t>Λύση: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solidFill>
                  <a:srgbClr val="FF0000"/>
                </a:solidFill>
              </a:rPr>
              <a:t>Μονάδες</a:t>
            </a:r>
            <a:r>
              <a:rPr lang="el-GR" dirty="0"/>
              <a:t> ➡️  3 + 4 = </a:t>
            </a:r>
            <a:r>
              <a:rPr lang="el-GR" b="1" dirty="0"/>
              <a:t>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solidFill>
                  <a:srgbClr val="00B050"/>
                </a:solidFill>
              </a:rPr>
              <a:t>Δεκάδες </a:t>
            </a:r>
            <a:r>
              <a:rPr lang="el-GR" dirty="0"/>
              <a:t> ➡️  2 + 1 = </a:t>
            </a:r>
            <a:r>
              <a:rPr lang="el-GR" b="1" dirty="0"/>
              <a:t>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/>
              <a:t>Τέλος </a:t>
            </a:r>
            <a:r>
              <a:rPr lang="el-GR" sz="2000" u="sng" dirty="0"/>
              <a:t>ενώνω</a:t>
            </a:r>
            <a:r>
              <a:rPr lang="el-GR" sz="2000" dirty="0"/>
              <a:t> τις </a:t>
            </a:r>
            <a:r>
              <a:rPr lang="el-GR" sz="2000" dirty="0">
                <a:solidFill>
                  <a:srgbClr val="FF0000"/>
                </a:solidFill>
              </a:rPr>
              <a:t>Μ</a:t>
            </a:r>
            <a:r>
              <a:rPr lang="el-GR" sz="2000" dirty="0"/>
              <a:t> (</a:t>
            </a:r>
            <a:r>
              <a:rPr lang="el-GR" sz="2000" b="1" dirty="0"/>
              <a:t>7</a:t>
            </a:r>
            <a:r>
              <a:rPr lang="el-GR" sz="2000" dirty="0"/>
              <a:t>) και τις </a:t>
            </a:r>
            <a:r>
              <a:rPr lang="el-GR" sz="2000" dirty="0">
                <a:solidFill>
                  <a:srgbClr val="00B050"/>
                </a:solidFill>
              </a:rPr>
              <a:t>Δ </a:t>
            </a:r>
            <a:r>
              <a:rPr lang="el-GR" sz="2000" dirty="0"/>
              <a:t>(</a:t>
            </a:r>
            <a:r>
              <a:rPr lang="el-GR" sz="2000" b="1" dirty="0"/>
              <a:t>3</a:t>
            </a:r>
            <a:r>
              <a:rPr lang="el-GR" sz="2000" dirty="0"/>
              <a:t>) και τοποθετώ στην σωστή σειρά,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u="sng" dirty="0"/>
              <a:t>Πρώτα</a:t>
            </a:r>
            <a:r>
              <a:rPr lang="el-GR" sz="2000" dirty="0"/>
              <a:t> οι </a:t>
            </a:r>
            <a:r>
              <a:rPr lang="el-GR" sz="2000" dirty="0">
                <a:solidFill>
                  <a:srgbClr val="00B050"/>
                </a:solidFill>
              </a:rPr>
              <a:t>Δ</a:t>
            </a:r>
            <a:r>
              <a:rPr lang="el-GR" sz="2000" dirty="0"/>
              <a:t> , </a:t>
            </a:r>
            <a:r>
              <a:rPr lang="el-GR" sz="2000" u="sng" dirty="0"/>
              <a:t>Μετά</a:t>
            </a:r>
            <a:r>
              <a:rPr lang="el-GR" sz="2000" dirty="0"/>
              <a:t> οι </a:t>
            </a:r>
            <a:r>
              <a:rPr lang="el-GR" sz="2000" dirty="0">
                <a:solidFill>
                  <a:srgbClr val="FF0000"/>
                </a:solidFill>
              </a:rPr>
              <a:t>Μ</a:t>
            </a:r>
            <a:r>
              <a:rPr lang="el-GR" sz="20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l-GR" dirty="0"/>
          </a:p>
          <a:p>
            <a:pPr marL="0" indent="0">
              <a:lnSpc>
                <a:spcPct val="90000"/>
              </a:lnSpc>
              <a:buNone/>
            </a:pPr>
            <a:r>
              <a:rPr lang="el-GR" dirty="0"/>
              <a:t>Τελικό αποτέλεσμα </a:t>
            </a:r>
            <a:r>
              <a:rPr lang="el-GR" b="1" dirty="0"/>
              <a:t>: </a:t>
            </a:r>
            <a:r>
              <a:rPr lang="el-GR" sz="3200" b="1" dirty="0"/>
              <a:t>37</a:t>
            </a:r>
          </a:p>
          <a:p>
            <a:pPr marL="0" indent="0">
              <a:lnSpc>
                <a:spcPct val="90000"/>
              </a:lnSpc>
              <a:buNone/>
            </a:pPr>
            <a:endParaRPr lang="el-GR" b="1" dirty="0"/>
          </a:p>
          <a:p>
            <a:pPr marL="0" indent="0">
              <a:lnSpc>
                <a:spcPct val="90000"/>
              </a:lnSpc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9061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05E780-FE42-C5A4-7DEF-FAEBDAAB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66786E-3A4D-5AD8-31E0-E58AC6E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31 + 22 = ? </a:t>
            </a:r>
          </a:p>
          <a:p>
            <a:pPr marL="0" indent="0">
              <a:buNone/>
            </a:pPr>
            <a:r>
              <a:rPr lang="el-G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Λύση:</a:t>
            </a:r>
          </a:p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Μονάδες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➡️  1 + 2 =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0" indent="0">
              <a:buNone/>
            </a:pPr>
            <a:r>
              <a:rPr lang="el-GR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Δεκάδες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 ➡️  3 + 2 =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0" indent="0">
              <a:buNone/>
            </a:pP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Τελικό αποτέλεσμα: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</a:p>
        </p:txBody>
      </p:sp>
      <p:pic>
        <p:nvPicPr>
          <p:cNvPr id="5" name="Εικόνα 4" descr="ένα κίτρινο καρτούν που ξαπλώνει ">
            <a:extLst>
              <a:ext uri="{FF2B5EF4-FFF2-40B4-BE49-F238E27FC236}">
                <a16:creationId xmlns:a16="http://schemas.microsoft.com/office/drawing/2014/main" id="{9A0F911E-E00E-3D20-9F89-220D9BAD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3278270"/>
            <a:ext cx="2739728" cy="169846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7322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62AB38-1ED7-B9C5-327B-B04E76B1B4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2188" y="2616200"/>
            <a:ext cx="5127625" cy="3319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ΏΡΑ ΓΙΑ ΒΙΝΤΕΑΚΙΙΙ🎊</a:t>
            </a:r>
          </a:p>
        </p:txBody>
      </p:sp>
    </p:spTree>
    <p:extLst>
      <p:ext uri="{BB962C8B-B14F-4D97-AF65-F5344CB8AC3E}">
        <p14:creationId xmlns:p14="http://schemas.microsoft.com/office/powerpoint/2010/main" val="149016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156</Words>
  <Application>Microsoft Macintosh PowerPoint</Application>
  <PresentationFormat>Ευρεία οθόνη</PresentationFormat>
  <Paragraphs>33</Paragraphs>
  <Slides>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Garamond</vt:lpstr>
      <vt:lpstr>Οργανικό</vt:lpstr>
      <vt:lpstr>Μαθηματικά Β’ Δημοτικού </vt:lpstr>
      <vt:lpstr>Τι θα μάθουμε;</vt:lpstr>
      <vt:lpstr>Το μυστικό κόλπο </vt:lpstr>
      <vt:lpstr>Πάμε να εφαρμόσουμε το κόλπο μας στο 1ο Παράδειγμα </vt:lpstr>
      <vt:lpstr>2ο Παράδειγμα</vt:lpstr>
      <vt:lpstr>ΏΡΑ ΓΙΑ ΒΙΝΤΕΑΚΙΙΙ🎊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MALAKOU EVGENIA</dc:creator>
  <cp:lastModifiedBy>MALAKOU EVGENIA</cp:lastModifiedBy>
  <cp:revision>1</cp:revision>
  <dcterms:created xsi:type="dcterms:W3CDTF">2025-12-05T18:08:03Z</dcterms:created>
  <dcterms:modified xsi:type="dcterms:W3CDTF">2025-12-05T20:24:42Z</dcterms:modified>
</cp:coreProperties>
</file>