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81" r:id="rId1"/>
  </p:sldMasterIdLst>
  <p:notesMasterIdLst>
    <p:notesMasterId r:id="rId9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4AD"/>
    <a:srgbClr val="F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80"/>
    <p:restoredTop sz="95934"/>
  </p:normalViewPr>
  <p:slideViewPr>
    <p:cSldViewPr snapToGrid="0">
      <p:cViewPr varScale="1">
        <p:scale>
          <a:sx n="78" d="100"/>
          <a:sy n="78" d="100"/>
        </p:scale>
        <p:origin x="184" y="8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F9C90-AD58-3C40-96E3-84B5E8087251}" type="datetimeFigureOut">
              <a:rPr lang="el-GR" smtClean="0"/>
              <a:t>4/12/25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F9E0-1E66-5845-93B3-452A7E9682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33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9E0-1E66-5845-93B3-452A7E96822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07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9E0-1E66-5845-93B3-452A7E96822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03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9E0-1E66-5845-93B3-452A7E96822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08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9E0-1E66-5845-93B3-452A7E96822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65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9E0-1E66-5845-93B3-452A7E96822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50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9E0-1E66-5845-93B3-452A7E96822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71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FE4158-927B-A97F-E791-AEE8EA826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751876F-6E99-5F37-E7AE-E63604982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A5BE75-900C-0577-3D68-73F5C06B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213153-A499-6A5D-8CA1-32B62B04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8449A1-A725-3E2C-2A33-FDDDBD1B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92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46D238-7778-1363-EC90-5445CE0A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5B252FB-F2A8-4715-7633-FFF65A399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F942FC-46CA-738A-358E-516BC47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AF1134-91F4-8B5B-1EAB-1273C48C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51E964-9BC5-D8EE-15B3-10286A80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45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63A002-D06B-2B7B-65DC-13C5862F8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A19A54B-C3C5-A7E4-A26D-1DAC69ECB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1F2783-62A2-B5E2-D7FB-E49A3FC8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1C1FDF-15F5-2BD1-8824-33351E96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429B05-A59C-691B-C3CC-2B0EFD75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17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3A886E-7C8D-9966-3DCA-3C9F64D5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B558DA-B746-857C-0882-FD407449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1E3448-1BD4-999C-2E26-6EE330A2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326DF8-F46B-B1E3-FECF-E37585AE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E33F0A-21CA-5839-DB0A-DB51DF40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24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F6EE14-135C-3466-AACB-13F679AF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C32291D-E6A6-B682-C6BC-B7754448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BD78454-097D-84C9-FC2B-F4CD85E8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5600CB-8F30-A627-2CBE-03B44490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510415-5CE9-64F5-C47B-700BE274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24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CF7FB2-39EC-F9A7-FB82-DADB42E7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F58BE5-5A30-E5CD-F632-AAFAD2CC7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3AB518-FAA1-4C3C-7D7C-2499AB995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7EC6951-F26A-22CF-A4B8-54BBE502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D65DEF-944A-DF36-DCA1-3317C4FE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21B383-2C22-D8B4-98F9-D547CF2A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612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43B4F6-6AA0-71CA-87DF-90B922AA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BB741C-78AA-6A32-B564-FED9330D9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73A106B-C39E-8EFD-E20F-37118D663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0456D9-9850-5380-1776-1EBE26AD3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0512E69-223C-95D6-FE09-4757ABD7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91690F2-5B71-0E82-8220-0F81C1D2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2F57189-0904-944E-153D-DDE2A97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393BA9D-64EA-2ECF-8F8D-AC6DA16D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1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1DB352-8DF7-7E47-D78E-20922193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FA761BD-0CFC-00C1-FAD3-14EFB219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00651C1-58E5-6B33-6F31-447F066E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ED2D3B1-5DCF-7821-0C14-5534FF6D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92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8F6DCBF-ED4B-DB6C-E0D5-E055B80F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8924A7F-EDB9-7C2F-2E79-9E80B61A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E63299F-290B-B1D4-15F1-26A89EBD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93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1510F-75D7-5465-4DEE-E16B3A64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A2F3B0-B6EF-C565-4E02-C8DB3AB4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6CB9BA-7F31-76DB-F748-F7A330472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2AB6FA-2FFF-24FD-6110-571CE6B5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2D77D7-8811-F44A-8062-F4B222F7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EF693F-C5FA-F669-272D-D22616E1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666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265FD2-9314-CCA2-72D8-FD880028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4789568-C8F9-D750-E570-91FBF6A04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1E73ACA-0C42-0AFC-37C4-623F7C7B5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50DE628-6E8A-1682-22BC-6EC6636F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5A51EE-D3DF-42B6-8A88-25386292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44B57F-D4A0-36BD-62F9-777648C3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02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FBF7E5B-24A3-8D3B-41DD-89B9243E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1DF15A-CF04-8AD1-2BA8-1F8817EE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32F485-68BF-F5E7-F35A-E44AD2A8A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F24C6-DB53-184D-8D62-C6CE45B89884}" type="datetimeFigureOut">
              <a:rPr lang="el-GR" smtClean="0"/>
              <a:t>4/12/25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2294C0-93BA-0EEA-9A09-18DD6566B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F58D1C-4000-07C1-AB13-66D552CB8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94FFF-10E7-1C43-AD0D-F891A11BD2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36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7F1EABE-B83A-6EF3-C3AF-E292EFA94D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3062" y="6124699"/>
            <a:ext cx="8905875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Μαθηματικά Β’ Δημοτικού</a:t>
            </a:r>
          </a:p>
        </p:txBody>
      </p:sp>
      <p:pic>
        <p:nvPicPr>
          <p:cNvPr id="5" name="Εικόνα 4" descr="εικόνα που απεικονίζει το γράμμα Δ απο τις Δεκάδες και το Μ απο τις Μονάδες &#10;&#10;">
            <a:extLst>
              <a:ext uri="{FF2B5EF4-FFF2-40B4-BE49-F238E27FC236}">
                <a16:creationId xmlns:a16="http://schemas.microsoft.com/office/drawing/2014/main" id="{3DDF32B7-777C-ADC2-A969-F5250303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5" t="2092" r="4116" b="10251"/>
          <a:stretch/>
        </p:blipFill>
        <p:spPr>
          <a:xfrm>
            <a:off x="1032687" y="733301"/>
            <a:ext cx="9888497" cy="53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D57014-8FA4-8306-E4C4-4099AE12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46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Τι θα μάθουμε 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B3894A-E0EC-64C8-E9C2-9D78126E8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l-GR" dirty="0"/>
              <a:t>Να ξεχωρίζουμε</a:t>
            </a:r>
            <a:r>
              <a:rPr lang="el-GR" dirty="0">
                <a:solidFill>
                  <a:srgbClr val="00B050"/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Δεκάδες </a:t>
            </a:r>
            <a:r>
              <a:rPr lang="el-GR" dirty="0"/>
              <a:t>και </a:t>
            </a:r>
            <a:r>
              <a:rPr lang="el-GR" dirty="0">
                <a:solidFill>
                  <a:srgbClr val="FF0000"/>
                </a:solidFill>
              </a:rPr>
              <a:t>Μονάδες</a:t>
            </a:r>
          </a:p>
          <a:p>
            <a:pPr>
              <a:lnSpc>
                <a:spcPct val="200000"/>
              </a:lnSpc>
            </a:pPr>
            <a:r>
              <a:rPr lang="el-GR" dirty="0"/>
              <a:t>Να σπάμε έναν αριθμό στα μέρη του</a:t>
            </a:r>
          </a:p>
          <a:p>
            <a:pPr>
              <a:lnSpc>
                <a:spcPct val="200000"/>
              </a:lnSpc>
            </a:pPr>
            <a:r>
              <a:rPr lang="el-GR" dirty="0"/>
              <a:t>Να κατανοούμε την θέση κάθε ψηφίου</a:t>
            </a:r>
          </a:p>
        </p:txBody>
      </p:sp>
    </p:spTree>
    <p:extLst>
      <p:ext uri="{BB962C8B-B14F-4D97-AF65-F5344CB8AC3E}">
        <p14:creationId xmlns:p14="http://schemas.microsoft.com/office/powerpoint/2010/main" val="313090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CFD3B7-F16E-4257-9619-944721DB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κανόνας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D0759C-642C-F2E9-C4DE-886193E57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Σε έναν αριθμό με 2 ψηφία το 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πρώτο</a:t>
            </a:r>
            <a:r>
              <a:rPr lang="el-GR" sz="3600" dirty="0"/>
              <a:t> ψηφίο δείχνει τις 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Δεκάδες</a:t>
            </a:r>
            <a:r>
              <a:rPr lang="el-GR" sz="3600" dirty="0"/>
              <a:t> και το </a:t>
            </a:r>
            <a:r>
              <a:rPr lang="el-GR" sz="3600" dirty="0">
                <a:solidFill>
                  <a:srgbClr val="FF0000"/>
                </a:solidFill>
              </a:rPr>
              <a:t>δεύτερο</a:t>
            </a:r>
            <a:r>
              <a:rPr lang="el-GR" sz="3600" dirty="0"/>
              <a:t> ψηφίο τις </a:t>
            </a:r>
            <a:r>
              <a:rPr lang="el-GR" sz="3600" dirty="0">
                <a:solidFill>
                  <a:srgbClr val="FF0000"/>
                </a:solidFill>
              </a:rPr>
              <a:t>Μονάδες</a:t>
            </a:r>
            <a:r>
              <a:rPr lang="el-G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5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05528C-FA40-7625-1B1F-B981AC27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0"/>
            <a:ext cx="11080668" cy="1690689"/>
          </a:xfrm>
        </p:spPr>
        <p:txBody>
          <a:bodyPr/>
          <a:lstStyle/>
          <a:p>
            <a:r>
              <a:rPr lang="el-GR" dirty="0"/>
              <a:t>Παραδείγματα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5A2A2E9-5ADC-0BB7-B54A-7A26391EE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3" y="1472540"/>
            <a:ext cx="10723417" cy="47044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6700" dirty="0"/>
              <a:t>Ο αριθμός </a:t>
            </a:r>
            <a:r>
              <a:rPr lang="el-GR" sz="9300" dirty="0"/>
              <a:t>10</a:t>
            </a:r>
            <a:r>
              <a:rPr lang="el-GR" sz="5100" dirty="0"/>
              <a:t>(δέκα) </a:t>
            </a:r>
            <a:r>
              <a:rPr lang="el-GR" sz="6700" dirty="0"/>
              <a:t>έχει... </a:t>
            </a:r>
            <a:r>
              <a:rPr lang="el-GR" sz="9300" dirty="0"/>
              <a:t>1 </a:t>
            </a:r>
            <a:r>
              <a:rPr lang="el-GR" sz="6700" dirty="0">
                <a:solidFill>
                  <a:schemeClr val="accent6">
                    <a:lumMod val="75000"/>
                  </a:schemeClr>
                </a:solidFill>
              </a:rPr>
              <a:t>Δεκάδα</a:t>
            </a:r>
            <a:r>
              <a:rPr lang="el-GR" sz="6700" dirty="0">
                <a:solidFill>
                  <a:srgbClr val="00B050"/>
                </a:solidFill>
              </a:rPr>
              <a:t> </a:t>
            </a:r>
            <a:r>
              <a:rPr lang="el-GR" sz="6700" dirty="0"/>
              <a:t>και </a:t>
            </a:r>
            <a:r>
              <a:rPr lang="el-GR" sz="9300" dirty="0"/>
              <a:t>0</a:t>
            </a:r>
            <a:r>
              <a:rPr lang="el-GR" sz="9300" dirty="0">
                <a:solidFill>
                  <a:srgbClr val="FF0000"/>
                </a:solidFill>
              </a:rPr>
              <a:t> </a:t>
            </a:r>
            <a:r>
              <a:rPr lang="el-GR" sz="6700" dirty="0">
                <a:solidFill>
                  <a:srgbClr val="FF0000"/>
                </a:solidFill>
              </a:rPr>
              <a:t>Μονάδες </a:t>
            </a:r>
            <a:r>
              <a:rPr lang="el-GR" sz="33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9300" dirty="0"/>
              <a:t>= </a:t>
            </a:r>
            <a:r>
              <a:rPr lang="el-GR" sz="93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sz="93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endParaRPr lang="el-G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6700" dirty="0"/>
              <a:t>Ο αριθμός </a:t>
            </a:r>
            <a:r>
              <a:rPr lang="el-GR" sz="9300" dirty="0"/>
              <a:t>11</a:t>
            </a:r>
            <a:r>
              <a:rPr lang="el-GR" sz="5100" dirty="0"/>
              <a:t>(έντεκα) </a:t>
            </a:r>
            <a:r>
              <a:rPr lang="el-GR" sz="6700" dirty="0"/>
              <a:t>έχει…</a:t>
            </a:r>
            <a:r>
              <a:rPr lang="el-GR" sz="4000" dirty="0"/>
              <a:t> </a:t>
            </a:r>
            <a:r>
              <a:rPr lang="el-GR" sz="9300" dirty="0"/>
              <a:t>1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6700" dirty="0">
                <a:solidFill>
                  <a:schemeClr val="accent6">
                    <a:lumMod val="75000"/>
                  </a:schemeClr>
                </a:solidFill>
              </a:rPr>
              <a:t>Δεκάδα </a:t>
            </a:r>
            <a:r>
              <a:rPr lang="el-GR" sz="6700" dirty="0"/>
              <a:t>και </a:t>
            </a:r>
            <a:r>
              <a:rPr lang="el-GR" sz="9300" dirty="0"/>
              <a:t>1</a:t>
            </a:r>
            <a:r>
              <a:rPr lang="el-GR" sz="6700" dirty="0"/>
              <a:t> </a:t>
            </a:r>
            <a:r>
              <a:rPr lang="el-GR" sz="6700" dirty="0">
                <a:solidFill>
                  <a:srgbClr val="FF0000"/>
                </a:solidFill>
              </a:rPr>
              <a:t>Μονάδα </a:t>
            </a:r>
            <a:r>
              <a:rPr lang="el-GR" sz="9300" dirty="0"/>
              <a:t>= </a:t>
            </a:r>
            <a:r>
              <a:rPr lang="el-GR" sz="93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sz="93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el-G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4000" dirty="0"/>
          </a:p>
          <a:p>
            <a:pPr marL="0" indent="0">
              <a:buNone/>
            </a:pPr>
            <a:endParaRPr lang="el-G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FF0000"/>
                </a:solidFill>
              </a:rPr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4818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απεικονίζει το 10 = 1 δεκάδα ">
            <a:extLst>
              <a:ext uri="{FF2B5EF4-FFF2-40B4-BE49-F238E27FC236}">
                <a16:creationId xmlns:a16="http://schemas.microsoft.com/office/drawing/2014/main" id="{D5814A53-2F41-B6D7-7DDE-E2C5D7907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3364" y="1270486"/>
            <a:ext cx="2101849" cy="1660279"/>
          </a:xfrm>
        </p:spPr>
      </p:pic>
      <p:pic>
        <p:nvPicPr>
          <p:cNvPr id="5" name="Εικόνα 4" descr="απεικονιζει το 20 = 2 δεκαδες ">
            <a:extLst>
              <a:ext uri="{FF2B5EF4-FFF2-40B4-BE49-F238E27FC236}">
                <a16:creationId xmlns:a16="http://schemas.microsoft.com/office/drawing/2014/main" id="{C61B5981-80A5-3404-67FE-B119533BD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214" y="1249902"/>
            <a:ext cx="2101849" cy="1660279"/>
          </a:xfrm>
          <a:prstGeom prst="rect">
            <a:avLst/>
          </a:prstGeom>
        </p:spPr>
      </p:pic>
      <p:pic>
        <p:nvPicPr>
          <p:cNvPr id="6" name="Εικόνα 5" descr="απεικονιζει το 30=3 δεκαδες ">
            <a:extLst>
              <a:ext uri="{FF2B5EF4-FFF2-40B4-BE49-F238E27FC236}">
                <a16:creationId xmlns:a16="http://schemas.microsoft.com/office/drawing/2014/main" id="{3C41C239-6E3A-67BD-8E9C-D46889F9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064" y="1238537"/>
            <a:ext cx="2101849" cy="1695180"/>
          </a:xfrm>
          <a:prstGeom prst="rect">
            <a:avLst/>
          </a:prstGeom>
        </p:spPr>
      </p:pic>
      <p:pic>
        <p:nvPicPr>
          <p:cNvPr id="7" name="Εικόνα 6" descr="απεικονίζει το 100= 10 δεκαδες ">
            <a:extLst>
              <a:ext uri="{FF2B5EF4-FFF2-40B4-BE49-F238E27FC236}">
                <a16:creationId xmlns:a16="http://schemas.microsoft.com/office/drawing/2014/main" id="{8843BE8F-5712-C9C5-3A08-DD194F110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884" y="4848696"/>
            <a:ext cx="2101849" cy="1695180"/>
          </a:xfrm>
          <a:prstGeom prst="rect">
            <a:avLst/>
          </a:prstGeom>
        </p:spPr>
      </p:pic>
      <p:pic>
        <p:nvPicPr>
          <p:cNvPr id="8" name="Εικόνα 7" descr="απεικονίζει το 70=7 δεκάδες&#10;">
            <a:extLst>
              <a:ext uri="{FF2B5EF4-FFF2-40B4-BE49-F238E27FC236}">
                <a16:creationId xmlns:a16="http://schemas.microsoft.com/office/drawing/2014/main" id="{8B3FD5A4-14A2-B21F-A540-E06B0BD31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988" y="2945097"/>
            <a:ext cx="2101849" cy="1800223"/>
          </a:xfrm>
          <a:prstGeom prst="rect">
            <a:avLst/>
          </a:prstGeom>
        </p:spPr>
      </p:pic>
      <p:pic>
        <p:nvPicPr>
          <p:cNvPr id="10" name="Εικόνα 9" descr="απεικονιζει το 90=9 δεκαδες&#10;">
            <a:extLst>
              <a:ext uri="{FF2B5EF4-FFF2-40B4-BE49-F238E27FC236}">
                <a16:creationId xmlns:a16="http://schemas.microsoft.com/office/drawing/2014/main" id="{B9025943-9D3E-007E-B89C-EC77105B43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900" r="1147" b="4900"/>
          <a:stretch/>
        </p:blipFill>
        <p:spPr>
          <a:xfrm>
            <a:off x="4705624" y="4832596"/>
            <a:ext cx="2101849" cy="1660279"/>
          </a:xfrm>
          <a:prstGeom prst="rect">
            <a:avLst/>
          </a:prstGeom>
        </p:spPr>
      </p:pic>
      <p:pic>
        <p:nvPicPr>
          <p:cNvPr id="12" name="Εικόνα 11" descr="απεικονιζει το 60=6 δεκαδες">
            <a:extLst>
              <a:ext uri="{FF2B5EF4-FFF2-40B4-BE49-F238E27FC236}">
                <a16:creationId xmlns:a16="http://schemas.microsoft.com/office/drawing/2014/main" id="{60A02BA4-280B-6730-6710-D38E396078D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19" t="3405" b="51880"/>
          <a:stretch/>
        </p:blipFill>
        <p:spPr>
          <a:xfrm>
            <a:off x="5570538" y="3003613"/>
            <a:ext cx="2101849" cy="1712014"/>
          </a:xfrm>
          <a:prstGeom prst="rect">
            <a:avLst/>
          </a:prstGeom>
        </p:spPr>
      </p:pic>
      <p:pic>
        <p:nvPicPr>
          <p:cNvPr id="14" name="Εικόνα 13" descr="απεικονιζει το 50=5 δεκαδες">
            <a:extLst>
              <a:ext uri="{FF2B5EF4-FFF2-40B4-BE49-F238E27FC236}">
                <a16:creationId xmlns:a16="http://schemas.microsoft.com/office/drawing/2014/main" id="{21E5DDED-7BA1-08BE-CBFD-CCA9175C0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0000" t="4675" r="1712"/>
          <a:stretch/>
        </p:blipFill>
        <p:spPr>
          <a:xfrm>
            <a:off x="3357747" y="3022792"/>
            <a:ext cx="2101849" cy="1660280"/>
          </a:xfrm>
          <a:prstGeom prst="rect">
            <a:avLst/>
          </a:prstGeom>
        </p:spPr>
      </p:pic>
      <p:pic>
        <p:nvPicPr>
          <p:cNvPr id="16" name="Εικόνα 15" descr="απεικονζει το 40=4 δεκαδες">
            <a:extLst>
              <a:ext uri="{FF2B5EF4-FFF2-40B4-BE49-F238E27FC236}">
                <a16:creationId xmlns:a16="http://schemas.microsoft.com/office/drawing/2014/main" id="{50B7DA7C-A7D0-BCCE-4010-DDCEB3739F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51199"/>
          <a:stretch/>
        </p:blipFill>
        <p:spPr>
          <a:xfrm>
            <a:off x="1170297" y="3015068"/>
            <a:ext cx="2101849" cy="1660279"/>
          </a:xfrm>
          <a:prstGeom prst="rect">
            <a:avLst/>
          </a:prstGeom>
        </p:spPr>
      </p:pic>
      <p:pic>
        <p:nvPicPr>
          <p:cNvPr id="18" name="Εικόνα 17" descr="απεικονιζει 80=8 δεκαδες">
            <a:extLst>
              <a:ext uri="{FF2B5EF4-FFF2-40B4-BE49-F238E27FC236}">
                <a16:creationId xmlns:a16="http://schemas.microsoft.com/office/drawing/2014/main" id="{59013C44-E168-DD79-985B-C28F450D34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74" t="55592" r="1117"/>
          <a:stretch/>
        </p:blipFill>
        <p:spPr>
          <a:xfrm>
            <a:off x="2503364" y="4832596"/>
            <a:ext cx="2101849" cy="1711280"/>
          </a:xfrm>
          <a:prstGeom prst="rect">
            <a:avLst/>
          </a:prstGeom>
        </p:spPr>
      </p:pic>
      <p:sp>
        <p:nvSpPr>
          <p:cNvPr id="25" name="Τίτλος 24">
            <a:extLst>
              <a:ext uri="{FF2B5EF4-FFF2-40B4-BE49-F238E27FC236}">
                <a16:creationId xmlns:a16="http://schemas.microsoft.com/office/drawing/2014/main" id="{39AEAAE2-5589-0EF2-6674-9D631EB1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Ας θυμηθούμε τις </a:t>
            </a:r>
            <a:r>
              <a:rPr lang="el-GR" dirty="0" err="1"/>
              <a:t>δεκαδούλες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161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CC5CAA-104F-E745-03B3-AB72E7FC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Έτσι λοιπόν..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40EA4E-9C26-11FD-AF13-19784257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</a:t>
            </a:r>
            <a:r>
              <a:rPr lang="el-GR" b="1" dirty="0"/>
              <a:t>80</a:t>
            </a:r>
            <a:r>
              <a:rPr lang="el-GR" dirty="0"/>
              <a:t> έχει </a:t>
            </a:r>
            <a:r>
              <a:rPr lang="el-GR" b="1" dirty="0"/>
              <a:t>8</a:t>
            </a:r>
            <a:r>
              <a:rPr lang="el-GR" dirty="0"/>
              <a:t> Δεκάδες </a:t>
            </a:r>
          </a:p>
          <a:p>
            <a:pPr marL="0" indent="0">
              <a:buNone/>
            </a:pPr>
            <a:r>
              <a:rPr lang="el-GR" dirty="0"/>
              <a:t>Στο </a:t>
            </a:r>
            <a:r>
              <a:rPr lang="el-GR" b="1" dirty="0"/>
              <a:t>50</a:t>
            </a:r>
            <a:r>
              <a:rPr lang="el-GR" dirty="0"/>
              <a:t> κρύβονται </a:t>
            </a:r>
            <a:r>
              <a:rPr lang="el-GR" b="1" dirty="0"/>
              <a:t>5</a:t>
            </a:r>
            <a:r>
              <a:rPr lang="el-GR" dirty="0"/>
              <a:t> Δεκάδες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l-GR" dirty="0"/>
              <a:t>Όταν βλέπω το </a:t>
            </a:r>
            <a:r>
              <a:rPr lang="el-GR" b="1" dirty="0"/>
              <a:t>30</a:t>
            </a:r>
            <a:r>
              <a:rPr lang="el-GR" dirty="0"/>
              <a:t>, σκέφτομαι </a:t>
            </a:r>
            <a:r>
              <a:rPr lang="el-GR" b="1" dirty="0"/>
              <a:t>3</a:t>
            </a:r>
            <a:r>
              <a:rPr lang="el-GR" dirty="0"/>
              <a:t> Δεκάδες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Κάποια παραδείγματα: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l-GR" sz="3200" dirty="0">
                <a:solidFill>
                  <a:srgbClr val="FF0000"/>
                </a:solidFill>
              </a:rPr>
              <a:t>7</a:t>
            </a:r>
            <a:r>
              <a:rPr lang="el-GR" dirty="0"/>
              <a:t> </a:t>
            </a:r>
            <a:r>
              <a:rPr lang="el-GR" sz="2400" dirty="0"/>
              <a:t>➡️ 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Δεκάδες 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l-GR" dirty="0"/>
              <a:t>(50)  και  </a:t>
            </a:r>
            <a:r>
              <a:rPr lang="el-GR" dirty="0">
                <a:solidFill>
                  <a:srgbClr val="FF0000"/>
                </a:solidFill>
              </a:rPr>
              <a:t>Μονάδες</a:t>
            </a:r>
            <a:r>
              <a:rPr lang="el-GR" sz="3200" dirty="0">
                <a:solidFill>
                  <a:srgbClr val="FF0000"/>
                </a:solidFill>
              </a:rPr>
              <a:t> 7</a:t>
            </a:r>
            <a:r>
              <a:rPr lang="el-GR" sz="3200" dirty="0"/>
              <a:t>(7</a:t>
            </a:r>
            <a:r>
              <a:rPr lang="el-GR" dirty="0"/>
              <a:t>) </a:t>
            </a:r>
            <a:r>
              <a:rPr lang="el-GR" sz="1800" dirty="0"/>
              <a:t> </a:t>
            </a:r>
            <a:r>
              <a:rPr lang="el-GR" sz="2400" dirty="0"/>
              <a:t>➡️  </a:t>
            </a:r>
            <a:r>
              <a:rPr lang="el-GR" sz="1800" dirty="0"/>
              <a:t> </a:t>
            </a:r>
            <a:r>
              <a:rPr lang="el-GR" dirty="0"/>
              <a:t>50+7= </a:t>
            </a:r>
            <a:r>
              <a:rPr lang="el-GR" b="1" dirty="0"/>
              <a:t>57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l-GR" sz="3200" dirty="0">
                <a:solidFill>
                  <a:srgbClr val="FF0000"/>
                </a:solidFill>
              </a:rPr>
              <a:t>3</a:t>
            </a:r>
            <a:r>
              <a:rPr lang="el-GR" dirty="0"/>
              <a:t> </a:t>
            </a:r>
            <a:r>
              <a:rPr lang="el-GR" sz="2400" dirty="0"/>
              <a:t>➡️</a:t>
            </a:r>
            <a:r>
              <a:rPr lang="el-GR" sz="2800" dirty="0"/>
              <a:t>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Δεκάδες 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l-GR" sz="2800" dirty="0"/>
              <a:t>(30) και </a:t>
            </a:r>
            <a:r>
              <a:rPr lang="el-GR" sz="2800" dirty="0">
                <a:solidFill>
                  <a:srgbClr val="FF0000"/>
                </a:solidFill>
              </a:rPr>
              <a:t>Μονάδες </a:t>
            </a:r>
            <a:r>
              <a:rPr lang="el-GR" sz="3200" dirty="0">
                <a:solidFill>
                  <a:srgbClr val="FF0000"/>
                </a:solidFill>
              </a:rPr>
              <a:t>3</a:t>
            </a:r>
            <a:r>
              <a:rPr lang="el-GR" sz="2800" dirty="0"/>
              <a:t>(3) </a:t>
            </a:r>
            <a:r>
              <a:rPr lang="el-GR" sz="2400" dirty="0"/>
              <a:t>➡️</a:t>
            </a:r>
            <a:r>
              <a:rPr lang="el-GR" sz="2800" dirty="0"/>
              <a:t> 30+3= </a:t>
            </a:r>
            <a:r>
              <a:rPr lang="el-GR" sz="2800" b="1" dirty="0"/>
              <a:t>33</a:t>
            </a: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229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C655A6-903A-685D-6C4F-3B4EDB9F11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81325"/>
            <a:ext cx="10515600" cy="31956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ΕΙΣΤΕ ΕΤΟΙΜΟΙ ΝΑ ΛΥΣΕΤΕ ΤΟ ΚΟΥΙΖ ;</a:t>
            </a:r>
          </a:p>
        </p:txBody>
      </p:sp>
    </p:spTree>
    <p:extLst>
      <p:ext uri="{BB962C8B-B14F-4D97-AF65-F5344CB8AC3E}">
        <p14:creationId xmlns:p14="http://schemas.microsoft.com/office/powerpoint/2010/main" val="29751856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212</TotalTime>
  <Words>151</Words>
  <Application>Microsoft Macintosh PowerPoint</Application>
  <PresentationFormat>Ευρεία οθόνη</PresentationFormat>
  <Paragraphs>38</Paragraphs>
  <Slides>7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Θέμα του Office</vt:lpstr>
      <vt:lpstr>Μαθηματικά Β’ Δημοτικού</vt:lpstr>
      <vt:lpstr>Τι θα μάθουμε ;</vt:lpstr>
      <vt:lpstr>Ο κανόνας</vt:lpstr>
      <vt:lpstr>Παραδείγματα</vt:lpstr>
      <vt:lpstr>Ας θυμηθούμε τις δεκαδούλες  </vt:lpstr>
      <vt:lpstr>Έτσι λοιπόν..</vt:lpstr>
      <vt:lpstr>                       ΕΙΣΤΕ ΕΤΟΙΜΟΙ ΝΑ ΛΥΣΕΤΕ ΤΟ ΚΟΥΙΖ 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MALAKOU EVGENIA</dc:creator>
  <cp:lastModifiedBy>MALAKOU EVGENIA</cp:lastModifiedBy>
  <cp:revision>2</cp:revision>
  <dcterms:created xsi:type="dcterms:W3CDTF">2025-12-04T17:05:13Z</dcterms:created>
  <dcterms:modified xsi:type="dcterms:W3CDTF">2025-12-04T20:39:33Z</dcterms:modified>
</cp:coreProperties>
</file>