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61" r:id="rId7"/>
    <p:sldId id="262" r:id="rId8"/>
    <p:sldId id="259"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8" autoAdjust="0"/>
    <p:restoredTop sz="94660"/>
  </p:normalViewPr>
  <p:slideViewPr>
    <p:cSldViewPr snapToGrid="0">
      <p:cViewPr varScale="1">
        <p:scale>
          <a:sx n="78" d="100"/>
          <a:sy n="78" d="100"/>
        </p:scale>
        <p:origin x="73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Κατερίνα Φανουρία Τσαντουλή" userId="4f95bc5d822e9b04" providerId="LiveId" clId="{8650AFDB-87ED-4DB9-B281-F4B153DFDE9C}"/>
    <pc:docChg chg="addSld delSld modSld">
      <pc:chgData name="Κατερίνα Φανουρία Τσαντουλή" userId="4f95bc5d822e9b04" providerId="LiveId" clId="{8650AFDB-87ED-4DB9-B281-F4B153DFDE9C}" dt="2025-12-13T11:10:56.821" v="28" actId="113"/>
      <pc:docMkLst>
        <pc:docMk/>
      </pc:docMkLst>
      <pc:sldChg chg="modSp mod">
        <pc:chgData name="Κατερίνα Φανουρία Τσαντουλή" userId="4f95bc5d822e9b04" providerId="LiveId" clId="{8650AFDB-87ED-4DB9-B281-F4B153DFDE9C}" dt="2025-12-13T11:10:56.821" v="28" actId="113"/>
        <pc:sldMkLst>
          <pc:docMk/>
          <pc:sldMk cId="946744775" sldId="257"/>
        </pc:sldMkLst>
        <pc:spChg chg="mod">
          <ac:chgData name="Κατερίνα Φανουρία Τσαντουλή" userId="4f95bc5d822e9b04" providerId="LiveId" clId="{8650AFDB-87ED-4DB9-B281-F4B153DFDE9C}" dt="2025-12-13T11:10:56.821" v="28" actId="113"/>
          <ac:spMkLst>
            <pc:docMk/>
            <pc:sldMk cId="946744775" sldId="257"/>
            <ac:spMk id="3" creationId="{730CDD1D-7CFF-A105-AC65-402C164A68E0}"/>
          </ac:spMkLst>
        </pc:spChg>
      </pc:sldChg>
      <pc:sldChg chg="modSp mod">
        <pc:chgData name="Κατερίνα Φανουρία Τσαντουλή" userId="4f95bc5d822e9b04" providerId="LiveId" clId="{8650AFDB-87ED-4DB9-B281-F4B153DFDE9C}" dt="2025-12-13T11:10:33.823" v="27" actId="113"/>
        <pc:sldMkLst>
          <pc:docMk/>
          <pc:sldMk cId="1844976096" sldId="259"/>
        </pc:sldMkLst>
        <pc:spChg chg="mod">
          <ac:chgData name="Κατερίνα Φανουρία Τσαντουλή" userId="4f95bc5d822e9b04" providerId="LiveId" clId="{8650AFDB-87ED-4DB9-B281-F4B153DFDE9C}" dt="2025-12-13T11:10:33.823" v="27" actId="113"/>
          <ac:spMkLst>
            <pc:docMk/>
            <pc:sldMk cId="1844976096" sldId="259"/>
            <ac:spMk id="3" creationId="{C395AD53-6868-7964-BD6D-64DDC4B61867}"/>
          </ac:spMkLst>
        </pc:spChg>
      </pc:sldChg>
      <pc:sldChg chg="modSp mod">
        <pc:chgData name="Κατερίνα Φανουρία Τσαντουλή" userId="4f95bc5d822e9b04" providerId="LiveId" clId="{8650AFDB-87ED-4DB9-B281-F4B153DFDE9C}" dt="2025-12-13T11:08:06.579" v="7" actId="113"/>
        <pc:sldMkLst>
          <pc:docMk/>
          <pc:sldMk cId="3571655014" sldId="261"/>
        </pc:sldMkLst>
        <pc:spChg chg="mod">
          <ac:chgData name="Κατερίνα Φανουρία Τσαντουλή" userId="4f95bc5d822e9b04" providerId="LiveId" clId="{8650AFDB-87ED-4DB9-B281-F4B153DFDE9C}" dt="2025-12-13T11:08:06.579" v="7" actId="113"/>
          <ac:spMkLst>
            <pc:docMk/>
            <pc:sldMk cId="3571655014" sldId="261"/>
            <ac:spMk id="3" creationId="{2E415F0A-4639-993F-9B84-9F505E989554}"/>
          </ac:spMkLst>
        </pc:spChg>
      </pc:sldChg>
      <pc:sldChg chg="modSp mod">
        <pc:chgData name="Κατερίνα Φανουρία Τσαντουλή" userId="4f95bc5d822e9b04" providerId="LiveId" clId="{8650AFDB-87ED-4DB9-B281-F4B153DFDE9C}" dt="2025-12-13T11:09:31.910" v="18" actId="113"/>
        <pc:sldMkLst>
          <pc:docMk/>
          <pc:sldMk cId="2805324499" sldId="262"/>
        </pc:sldMkLst>
        <pc:spChg chg="mod">
          <ac:chgData name="Κατερίνα Φανουρία Τσαντουλή" userId="4f95bc5d822e9b04" providerId="LiveId" clId="{8650AFDB-87ED-4DB9-B281-F4B153DFDE9C}" dt="2025-12-13T11:09:31.910" v="18" actId="113"/>
          <ac:spMkLst>
            <pc:docMk/>
            <pc:sldMk cId="2805324499" sldId="262"/>
            <ac:spMk id="3" creationId="{C7FEF2B6-45EA-753C-0379-14BA1B38F5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12/13/2025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12/13/2025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l-GR"/>
              <a:t>Κάντε κλικ για να επεξεργαστείτε τον τίτλο υποδείγματος</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12/13/2025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12/13/2025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12/13/2025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1E5586-8BB5-40F6-96C3-2E87DD7CE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C806F44-BBDE-6DA1-BE19-D99B4AA67EF9}"/>
              </a:ext>
            </a:extLst>
          </p:cNvPr>
          <p:cNvSpPr>
            <a:spLocks noGrp="1"/>
          </p:cNvSpPr>
          <p:nvPr>
            <p:ph type="ctrTitle"/>
          </p:nvPr>
        </p:nvSpPr>
        <p:spPr>
          <a:xfrm>
            <a:off x="1993804" y="1349827"/>
            <a:ext cx="8204391" cy="2346475"/>
          </a:xfrm>
        </p:spPr>
        <p:txBody>
          <a:bodyPr>
            <a:normAutofit/>
          </a:bodyPr>
          <a:lstStyle/>
          <a:p>
            <a:pPr algn="ctr"/>
            <a:r>
              <a:rPr lang="el-GR" sz="6000" dirty="0"/>
              <a:t>Ηλιακό σύστημα και πλανήτες</a:t>
            </a:r>
          </a:p>
        </p:txBody>
      </p:sp>
      <p:sp>
        <p:nvSpPr>
          <p:cNvPr id="3" name="Υπότιτλος 2">
            <a:extLst>
              <a:ext uri="{FF2B5EF4-FFF2-40B4-BE49-F238E27FC236}">
                <a16:creationId xmlns:a16="http://schemas.microsoft.com/office/drawing/2014/main" id="{8A8A228E-1339-8DD1-2108-5C2A4468DC3E}"/>
              </a:ext>
            </a:extLst>
          </p:cNvPr>
          <p:cNvSpPr>
            <a:spLocks noGrp="1"/>
          </p:cNvSpPr>
          <p:nvPr>
            <p:ph type="subTitle" idx="1"/>
          </p:nvPr>
        </p:nvSpPr>
        <p:spPr>
          <a:xfrm>
            <a:off x="2246766" y="5508173"/>
            <a:ext cx="7197726" cy="1240970"/>
          </a:xfrm>
        </p:spPr>
        <p:txBody>
          <a:bodyPr>
            <a:normAutofit/>
          </a:bodyPr>
          <a:lstStyle/>
          <a:p>
            <a:pPr algn="ctr"/>
            <a:r>
              <a:rPr lang="el-GR" dirty="0"/>
              <a:t>Ενότητα 1</a:t>
            </a:r>
          </a:p>
          <a:p>
            <a:pPr algn="ctr"/>
            <a:r>
              <a:rPr lang="el-GR" dirty="0"/>
              <a:t>4/12/2025</a:t>
            </a:r>
          </a:p>
          <a:p>
            <a:pPr algn="ctr"/>
            <a:r>
              <a:rPr lang="el-GR" dirty="0"/>
              <a:t>Διδάσκουσα: Τσαντουλή Αικατερίνη Φανουρία</a:t>
            </a:r>
          </a:p>
        </p:txBody>
      </p:sp>
      <p:cxnSp>
        <p:nvCxnSpPr>
          <p:cNvPr id="10" name="Straight Connector 9">
            <a:extLst>
              <a:ext uri="{FF2B5EF4-FFF2-40B4-BE49-F238E27FC236}">
                <a16:creationId xmlns:a16="http://schemas.microsoft.com/office/drawing/2014/main" id="{8A832D40-B9E2-4CE7-9E0A-B35591EA20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3810000"/>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61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F49CAF-8F6E-F097-02CD-B87CE6FC408F}"/>
              </a:ext>
            </a:extLst>
          </p:cNvPr>
          <p:cNvSpPr>
            <a:spLocks noGrp="1"/>
          </p:cNvSpPr>
          <p:nvPr>
            <p:ph type="title"/>
          </p:nvPr>
        </p:nvSpPr>
        <p:spPr>
          <a:xfrm>
            <a:off x="685800" y="230512"/>
            <a:ext cx="10131425" cy="1456267"/>
          </a:xfrm>
        </p:spPr>
        <p:txBody>
          <a:bodyPr/>
          <a:lstStyle/>
          <a:p>
            <a:pPr algn="ctr"/>
            <a:r>
              <a:rPr lang="el-GR" dirty="0"/>
              <a:t>Τι είναι το ηλιακό σύστημα</a:t>
            </a:r>
            <a:r>
              <a:rPr lang="en-US" dirty="0"/>
              <a:t>; </a:t>
            </a:r>
            <a:endParaRPr lang="el-GR" dirty="0"/>
          </a:p>
        </p:txBody>
      </p:sp>
      <p:sp>
        <p:nvSpPr>
          <p:cNvPr id="3" name="Θέση περιεχομένου 2">
            <a:extLst>
              <a:ext uri="{FF2B5EF4-FFF2-40B4-BE49-F238E27FC236}">
                <a16:creationId xmlns:a16="http://schemas.microsoft.com/office/drawing/2014/main" id="{730CDD1D-7CFF-A105-AC65-402C164A68E0}"/>
              </a:ext>
            </a:extLst>
          </p:cNvPr>
          <p:cNvSpPr>
            <a:spLocks noGrp="1"/>
          </p:cNvSpPr>
          <p:nvPr>
            <p:ph idx="1"/>
          </p:nvPr>
        </p:nvSpPr>
        <p:spPr>
          <a:xfrm>
            <a:off x="0" y="1446436"/>
            <a:ext cx="10131425" cy="1997859"/>
          </a:xfrm>
        </p:spPr>
        <p:txBody>
          <a:bodyPr/>
          <a:lstStyle/>
          <a:p>
            <a:pPr marL="0" indent="0">
              <a:buNone/>
            </a:pPr>
            <a:r>
              <a:rPr lang="el-GR" dirty="0"/>
              <a:t>Αποτελείται από </a:t>
            </a:r>
            <a:r>
              <a:rPr lang="el-GR" b="1" dirty="0"/>
              <a:t>8 πλανήτες </a:t>
            </a:r>
            <a:r>
              <a:rPr lang="el-GR" dirty="0"/>
              <a:t>οι οποίοι περιστρέφονται γύρω από ένα κοινό αστέρι, τον Ήλιο. Υπάρχουν πάνω από 5 πλανήτες νάνους, όπως τον Πλούτωνα που συχνά μπερδεύεται για πλανήτης. Οι πλανήτες ονομαστικά από τον πιο κοντινό στον Ήλιο είναι οι εξής: </a:t>
            </a:r>
          </a:p>
          <a:p>
            <a:pPr marL="0" indent="0">
              <a:buNone/>
            </a:pPr>
            <a:r>
              <a:rPr lang="el-GR" dirty="0"/>
              <a:t>Ερμής-Αφροδίτη-Γη-Άρης-Δίας-Κρόνος-Ουρανός-Ποσειδώνας </a:t>
            </a:r>
          </a:p>
        </p:txBody>
      </p:sp>
      <p:pic>
        <p:nvPicPr>
          <p:cNvPr id="4" name="Εικόνα 3">
            <a:extLst>
              <a:ext uri="{FF2B5EF4-FFF2-40B4-BE49-F238E27FC236}">
                <a16:creationId xmlns:a16="http://schemas.microsoft.com/office/drawing/2014/main" id="{1962F375-EA5F-9D0F-802C-39305346E6BA}"/>
              </a:ext>
            </a:extLst>
          </p:cNvPr>
          <p:cNvPicPr>
            <a:picLocks noChangeAspect="1"/>
          </p:cNvPicPr>
          <p:nvPr/>
        </p:nvPicPr>
        <p:blipFill>
          <a:blip r:embed="rId2"/>
          <a:stretch>
            <a:fillRect/>
          </a:stretch>
        </p:blipFill>
        <p:spPr>
          <a:xfrm>
            <a:off x="1661652" y="3333136"/>
            <a:ext cx="8121445" cy="3411794"/>
          </a:xfrm>
          <a:prstGeom prst="rect">
            <a:avLst/>
          </a:prstGeom>
        </p:spPr>
      </p:pic>
    </p:spTree>
    <p:extLst>
      <p:ext uri="{BB962C8B-B14F-4D97-AF65-F5344CB8AC3E}">
        <p14:creationId xmlns:p14="http://schemas.microsoft.com/office/powerpoint/2010/main" val="946744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1EC19D-098C-CA9A-D2B3-EE18D91D37C1}"/>
              </a:ext>
            </a:extLst>
          </p:cNvPr>
          <p:cNvSpPr>
            <a:spLocks noGrp="1"/>
          </p:cNvSpPr>
          <p:nvPr>
            <p:ph type="title"/>
          </p:nvPr>
        </p:nvSpPr>
        <p:spPr>
          <a:xfrm>
            <a:off x="4955458" y="639097"/>
            <a:ext cx="6593075" cy="1612490"/>
          </a:xfrm>
        </p:spPr>
        <p:txBody>
          <a:bodyPr>
            <a:normAutofit/>
          </a:bodyPr>
          <a:lstStyle/>
          <a:p>
            <a:r>
              <a:rPr lang="el-GR" dirty="0"/>
              <a:t>Ο  Ήλιοσ  μας</a:t>
            </a:r>
            <a:endParaRPr lang="el-GR"/>
          </a:p>
        </p:txBody>
      </p:sp>
      <p:pic>
        <p:nvPicPr>
          <p:cNvPr id="6" name="Εικόνα 5" descr="Εικόνα που περιέχει Αστρονομικό αντικείμενο, Κεχριμπάρι, διάστημα, αστρονομία&#10;&#10;Το περιεχόμενο που δημιουργείται από AI ενδέχεται να είναι εσφαλμένο.">
            <a:extLst>
              <a:ext uri="{FF2B5EF4-FFF2-40B4-BE49-F238E27FC236}">
                <a16:creationId xmlns:a16="http://schemas.microsoft.com/office/drawing/2014/main" id="{FDD5F2E3-EB02-1ADE-332A-CAA6D6E3111B}"/>
              </a:ext>
            </a:extLst>
          </p:cNvPr>
          <p:cNvPicPr>
            <a:picLocks noChangeAspect="1"/>
          </p:cNvPicPr>
          <p:nvPr/>
        </p:nvPicPr>
        <p:blipFill>
          <a:blip r:embed="rId3"/>
          <a:srcRect l="31084" r="30892"/>
          <a:stretch>
            <a:fillRect/>
          </a:stretch>
        </p:blipFill>
        <p:spPr>
          <a:xfrm>
            <a:off x="20" y="975"/>
            <a:ext cx="4635988" cy="6858000"/>
          </a:xfrm>
          <a:prstGeom prst="rect">
            <a:avLst/>
          </a:prstGeom>
        </p:spPr>
      </p:pic>
      <p:sp>
        <p:nvSpPr>
          <p:cNvPr id="3" name="Θέση περιεχομένου 2">
            <a:extLst>
              <a:ext uri="{FF2B5EF4-FFF2-40B4-BE49-F238E27FC236}">
                <a16:creationId xmlns:a16="http://schemas.microsoft.com/office/drawing/2014/main" id="{2E415F0A-4639-993F-9B84-9F505E989554}"/>
              </a:ext>
            </a:extLst>
          </p:cNvPr>
          <p:cNvSpPr>
            <a:spLocks noGrp="1"/>
          </p:cNvSpPr>
          <p:nvPr>
            <p:ph idx="1"/>
          </p:nvPr>
        </p:nvSpPr>
        <p:spPr>
          <a:xfrm>
            <a:off x="4955458" y="2251587"/>
            <a:ext cx="6593075" cy="3972232"/>
          </a:xfrm>
        </p:spPr>
        <p:txBody>
          <a:bodyPr>
            <a:normAutofit/>
          </a:bodyPr>
          <a:lstStyle/>
          <a:p>
            <a:r>
              <a:rPr lang="el-GR" dirty="0"/>
              <a:t>Είναι ο αστέρας που βρίσκεται στο κέντρο των πλανητών και αποτελεί την </a:t>
            </a:r>
            <a:r>
              <a:rPr lang="el-GR" b="1" dirty="0"/>
              <a:t>κύρια πηγή ενέργειας για ζωή</a:t>
            </a:r>
            <a:r>
              <a:rPr lang="el-GR" dirty="0"/>
              <a:t>. Για την ακρίβεια πρόκειται για ένα </a:t>
            </a:r>
            <a:r>
              <a:rPr lang="el-GR" b="1" dirty="0"/>
              <a:t>αστέρι κίτρινου νάνου </a:t>
            </a:r>
            <a:r>
              <a:rPr lang="el-GR" dirty="0"/>
              <a:t>που σχηματίστηκε πριν από 4.600 δισεκατομμύρια χρόνια. Ρυθμίζει το κλίμα, τις εποχές και τον κύκλο του νερού. </a:t>
            </a:r>
            <a:r>
              <a:rPr lang="el-GR" b="1" dirty="0"/>
              <a:t>Αποτελείται κυρίως από υδρογόνο και ήλιο</a:t>
            </a:r>
            <a:r>
              <a:rPr lang="el-GR" dirty="0"/>
              <a:t> αν και περιέχει και βαρύτερα στοιχεία. Χωρίς αυτόν, πλανήτες όπως η Γη που χρειάζονται την ενέργειά του θα ήταν ψυχροί και αδρανής</a:t>
            </a:r>
          </a:p>
        </p:txBody>
      </p:sp>
    </p:spTree>
    <p:extLst>
      <p:ext uri="{BB962C8B-B14F-4D97-AF65-F5344CB8AC3E}">
        <p14:creationId xmlns:p14="http://schemas.microsoft.com/office/powerpoint/2010/main" val="3571655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1B68C0-4115-C199-0A4E-BC7567C24674}"/>
              </a:ext>
            </a:extLst>
          </p:cNvPr>
          <p:cNvSpPr>
            <a:spLocks noGrp="1"/>
          </p:cNvSpPr>
          <p:nvPr>
            <p:ph type="title"/>
          </p:nvPr>
        </p:nvSpPr>
        <p:spPr>
          <a:xfrm>
            <a:off x="685800" y="108154"/>
            <a:ext cx="10131425" cy="1456267"/>
          </a:xfrm>
        </p:spPr>
        <p:txBody>
          <a:bodyPr/>
          <a:lstStyle/>
          <a:p>
            <a:pPr algn="ctr"/>
            <a:r>
              <a:rPr lang="el-GR" dirty="0"/>
              <a:t>ΟΙ  ΠΛΑΝΉΤΕΣ</a:t>
            </a:r>
          </a:p>
        </p:txBody>
      </p:sp>
      <p:sp>
        <p:nvSpPr>
          <p:cNvPr id="3" name="Θέση περιεχομένου 2">
            <a:extLst>
              <a:ext uri="{FF2B5EF4-FFF2-40B4-BE49-F238E27FC236}">
                <a16:creationId xmlns:a16="http://schemas.microsoft.com/office/drawing/2014/main" id="{C7FEF2B6-45EA-753C-0379-14BA1B38F500}"/>
              </a:ext>
            </a:extLst>
          </p:cNvPr>
          <p:cNvSpPr>
            <a:spLocks noGrp="1"/>
          </p:cNvSpPr>
          <p:nvPr>
            <p:ph idx="1"/>
          </p:nvPr>
        </p:nvSpPr>
        <p:spPr>
          <a:xfrm>
            <a:off x="685801" y="1828800"/>
            <a:ext cx="10131425" cy="4139381"/>
          </a:xfrm>
        </p:spPr>
        <p:txBody>
          <a:bodyPr>
            <a:normAutofit fontScale="92500" lnSpcReduction="10000"/>
          </a:bodyPr>
          <a:lstStyle/>
          <a:p>
            <a:r>
              <a:rPr lang="el-GR" sz="1900" dirty="0"/>
              <a:t>Ο </a:t>
            </a:r>
            <a:r>
              <a:rPr lang="el-GR" sz="1900" b="1" dirty="0"/>
              <a:t>Ερμής</a:t>
            </a:r>
            <a:r>
              <a:rPr lang="el-GR" sz="1900" dirty="0"/>
              <a:t> δεν έχει φεγγάρια και λόγω της κοντινής απόστασης από τον Ήλιο υποφέρει από ακραίες </a:t>
            </a:r>
            <a:r>
              <a:rPr lang="el-GR" sz="1900" b="1" dirty="0"/>
              <a:t>θερμοκρασίες μεταξύ 430 °C </a:t>
            </a:r>
            <a:r>
              <a:rPr lang="el-GR" sz="1900" dirty="0"/>
              <a:t>την ημέρα και τη νύχτα πέφτουν στους -180 °C. Έχει αποτελέσει αντικείμενο πολλών αποστολών βοηθώντας στη λήψη δεδομένων για τη σύνθεση και τα χαρακτηριστικά του.</a:t>
            </a:r>
          </a:p>
          <a:p>
            <a:r>
              <a:rPr lang="el-GR" sz="1900" dirty="0"/>
              <a:t>Η </a:t>
            </a:r>
            <a:r>
              <a:rPr lang="el-GR" sz="1900" b="1" dirty="0"/>
              <a:t>Αφροδίτη</a:t>
            </a:r>
            <a:r>
              <a:rPr lang="el-GR" sz="1900" dirty="0"/>
              <a:t> αποκαλείται αλλιώς </a:t>
            </a:r>
            <a:r>
              <a:rPr lang="el-GR" sz="1900" b="1" dirty="0"/>
              <a:t>«αδελφός πλανήτης» της Γης </a:t>
            </a:r>
            <a:r>
              <a:rPr lang="el-GR" sz="1900" dirty="0"/>
              <a:t>αφού είναι παρόμοια σε μέγεθος και μάζα. Ενδιαφέρουσα πληροφορία για αυτόν τον πλανήτη είναι η </a:t>
            </a:r>
            <a:r>
              <a:rPr lang="el-GR" sz="1900" b="1" dirty="0"/>
              <a:t>ανάδρομη περιστροφή </a:t>
            </a:r>
            <a:r>
              <a:rPr lang="el-GR" sz="1900" dirty="0"/>
              <a:t>του, που σημαίνει ότι περιστρέφεται δεξιόστροφα σε αντίθεση με τους περισσότερους πλανήτες.</a:t>
            </a:r>
          </a:p>
          <a:p>
            <a:r>
              <a:rPr lang="el-GR" sz="1900" dirty="0"/>
              <a:t>Η </a:t>
            </a:r>
            <a:r>
              <a:rPr lang="el-GR" sz="1900" b="1" dirty="0"/>
              <a:t>Γη</a:t>
            </a:r>
            <a:r>
              <a:rPr lang="el-GR" sz="1900" dirty="0"/>
              <a:t> είναι το μόνο γνωστό μέρος όπου υπάρχει ζωή. Χαρακτηριστικό που τη διακρίνει είναι οι </a:t>
            </a:r>
            <a:r>
              <a:rPr lang="el-GR" sz="1900" b="1" dirty="0"/>
              <a:t>μεγάλες</a:t>
            </a:r>
            <a:r>
              <a:rPr lang="el-GR" sz="1900" dirty="0"/>
              <a:t> </a:t>
            </a:r>
            <a:r>
              <a:rPr lang="el-GR" sz="1900" b="1" dirty="0"/>
              <a:t>ποσότητες νερού</a:t>
            </a:r>
            <a:r>
              <a:rPr lang="el-GR" sz="1900" dirty="0"/>
              <a:t> που διαθέτει. Επιπλέον έχει </a:t>
            </a:r>
            <a:r>
              <a:rPr lang="el-GR" sz="1900" b="1" dirty="0"/>
              <a:t>έναν φυσικό δορυφόρο</a:t>
            </a:r>
            <a:r>
              <a:rPr lang="en-US" sz="1900" dirty="0"/>
              <a:t>,</a:t>
            </a:r>
            <a:r>
              <a:rPr lang="el-GR" sz="1900" b="1" dirty="0"/>
              <a:t> το φεγγάρι</a:t>
            </a:r>
            <a:r>
              <a:rPr lang="el-GR" sz="1900" dirty="0"/>
              <a:t>, μοναδικό στην κατηγορία του λόγω του σχετικού μεγέθους του αντίστοιχα με τον πλανήτη μας.</a:t>
            </a:r>
          </a:p>
          <a:p>
            <a:r>
              <a:rPr lang="el-GR" sz="1900" dirty="0"/>
              <a:t>Στο επίκεντρο βρίσκεται ο </a:t>
            </a:r>
            <a:r>
              <a:rPr lang="el-GR" sz="1900" b="1" dirty="0"/>
              <a:t>Άρης</a:t>
            </a:r>
            <a:r>
              <a:rPr lang="el-GR" sz="1900" dirty="0"/>
              <a:t> ή </a:t>
            </a:r>
            <a:r>
              <a:rPr lang="el-GR" sz="1900" b="1" dirty="0"/>
              <a:t>«κόκκινος πλανήτης» </a:t>
            </a:r>
            <a:r>
              <a:rPr lang="el-GR" sz="1900" dirty="0"/>
              <a:t>εξαιτίας της πιθανής κατοικησιμότητάς του στο παρελθόν. </a:t>
            </a:r>
            <a:r>
              <a:rPr lang="el-GR" sz="1900" b="1" dirty="0"/>
              <a:t>Δύο δορυφόροι </a:t>
            </a:r>
            <a:r>
              <a:rPr lang="el-GR" sz="1900" dirty="0"/>
              <a:t>βρίσκονται σε τροχιά γύρω του, ο Φόβος και ο Δείμος, πιθανώς αστεροειδείς που εγκλωβίστηκαν από την βαρύτητα του πλανήτη. Έχουν υπάρξει αποστολές στο παρελθόν και αναμένεται να γίνουν κι άλλες.</a:t>
            </a:r>
          </a:p>
          <a:p>
            <a:endParaRPr lang="el-GR" dirty="0"/>
          </a:p>
        </p:txBody>
      </p:sp>
    </p:spTree>
    <p:extLst>
      <p:ext uri="{BB962C8B-B14F-4D97-AF65-F5344CB8AC3E}">
        <p14:creationId xmlns:p14="http://schemas.microsoft.com/office/powerpoint/2010/main" val="2805324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395AD53-6868-7964-BD6D-64DDC4B61867}"/>
              </a:ext>
            </a:extLst>
          </p:cNvPr>
          <p:cNvSpPr>
            <a:spLocks noGrp="1"/>
          </p:cNvSpPr>
          <p:nvPr>
            <p:ph idx="1"/>
          </p:nvPr>
        </p:nvSpPr>
        <p:spPr>
          <a:xfrm>
            <a:off x="685800" y="1466099"/>
            <a:ext cx="10131425" cy="5151013"/>
          </a:xfrm>
        </p:spPr>
        <p:txBody>
          <a:bodyPr>
            <a:normAutofit lnSpcReduction="10000"/>
          </a:bodyPr>
          <a:lstStyle/>
          <a:p>
            <a:endParaRPr lang="el-GR" dirty="0"/>
          </a:p>
          <a:p>
            <a:pPr marL="0" indent="0">
              <a:buNone/>
            </a:pPr>
            <a:endParaRPr lang="el-GR" dirty="0"/>
          </a:p>
          <a:p>
            <a:r>
              <a:rPr lang="el-GR" dirty="0"/>
              <a:t>Ο </a:t>
            </a:r>
            <a:r>
              <a:rPr lang="el-GR" b="1" dirty="0"/>
              <a:t>Δίας</a:t>
            </a:r>
            <a:r>
              <a:rPr lang="el-GR" dirty="0"/>
              <a:t> είναι </a:t>
            </a:r>
            <a:r>
              <a:rPr lang="el-GR" b="1" dirty="0"/>
              <a:t>ο πιο ογκώδης πλανήτης </a:t>
            </a:r>
            <a:r>
              <a:rPr lang="el-GR" dirty="0"/>
              <a:t>με πλειονότητα σύνθεσης υδρογόνου και ηλίου, η μάζα του είναι 318 φορές μεγαλύτερη από αυτή της Γης. Φημίζεται για το </a:t>
            </a:r>
            <a:r>
              <a:rPr lang="el-GR" b="1" dirty="0"/>
              <a:t>Μεγάλο κόκκινο σημείο του</a:t>
            </a:r>
            <a:r>
              <a:rPr lang="el-GR" dirty="0"/>
              <a:t>, μια γιγαντιαία καταιγίδα ενεργή εδώ και αιώνες! Ακόμη, έχει περισσότερα από 79 γνωστά φεγγάρια. </a:t>
            </a:r>
          </a:p>
          <a:p>
            <a:r>
              <a:rPr lang="el-GR" dirty="0"/>
              <a:t>Ο </a:t>
            </a:r>
            <a:r>
              <a:rPr lang="el-GR" b="1" dirty="0"/>
              <a:t>Κρόνος</a:t>
            </a:r>
            <a:r>
              <a:rPr lang="el-GR" dirty="0"/>
              <a:t> είναι εύκολα αναγνωρίσιμος χάρη στο </a:t>
            </a:r>
            <a:r>
              <a:rPr lang="el-GR" b="1" dirty="0"/>
              <a:t>σύστημα δακτυλίων </a:t>
            </a:r>
            <a:r>
              <a:rPr lang="el-GR" dirty="0"/>
              <a:t>του, αποτελούμενοι από σωματίδια πάγου και πετρώματα διαφορετικών μεγεθών. Έχει </a:t>
            </a:r>
            <a:r>
              <a:rPr lang="el-GR" b="1" dirty="0"/>
              <a:t>80 γνωστά φεγγάρια</a:t>
            </a:r>
            <a:r>
              <a:rPr lang="el-GR" dirty="0"/>
              <a:t> με μεγαλύτερο τον Τιτάνα που είναι πιο μαζικό και από τον Ερμή. Οι ερευνητές έχουν συλλέξει πολύτιμες πληροφορίες για τον Κρόνο από απεσταλμένους διαστημικούς ανιχνευτές.</a:t>
            </a:r>
          </a:p>
          <a:p>
            <a:r>
              <a:rPr lang="el-GR" dirty="0"/>
              <a:t>Ο </a:t>
            </a:r>
            <a:r>
              <a:rPr lang="el-GR" b="1" dirty="0"/>
              <a:t>Ουρανός</a:t>
            </a:r>
            <a:r>
              <a:rPr lang="el-GR" dirty="0"/>
              <a:t> γίνεται διακριτός τη νύχτα από τη Γη. Έχει </a:t>
            </a:r>
            <a:r>
              <a:rPr lang="el-GR" b="1" dirty="0"/>
              <a:t>αργή τροχιά αλλά και την ψυχρότερη ατμόσφαιρα </a:t>
            </a:r>
            <a:r>
              <a:rPr lang="el-GR" dirty="0"/>
              <a:t>στο Ηλιακό Σύστημα με θερμοκρασία </a:t>
            </a:r>
            <a:r>
              <a:rPr lang="en-US" dirty="0"/>
              <a:t>-224 °C.</a:t>
            </a:r>
            <a:r>
              <a:rPr lang="el-GR" dirty="0"/>
              <a:t> Η επιφάνειά του είναι αρκετά ομοιόμορφη και απλή. Χρειάζεται περίπου 84 γήινα χρόνια για να ολοκληρώσει μία περιφορά γύρω από τον ‘Ήλιο!</a:t>
            </a:r>
          </a:p>
          <a:p>
            <a:r>
              <a:rPr lang="el-GR" dirty="0"/>
              <a:t>Ο </a:t>
            </a:r>
            <a:r>
              <a:rPr lang="el-GR" b="1" dirty="0"/>
              <a:t>Ποσειδώνας </a:t>
            </a:r>
            <a:r>
              <a:rPr lang="el-GR" dirty="0"/>
              <a:t>είναι ο όγδοος πλανήτης και ανακαλύφθηκε μέσω μαθηματικών προβλέψεων</a:t>
            </a:r>
            <a:r>
              <a:rPr lang="en-US" dirty="0"/>
              <a:t>.</a:t>
            </a:r>
            <a:r>
              <a:rPr lang="el-GR" b="1" dirty="0"/>
              <a:t> Έχει τους ισχυρότερους ανέμους </a:t>
            </a:r>
            <a:r>
              <a:rPr lang="el-GR" dirty="0"/>
              <a:t>που φτάνουν έως και 2.200 </a:t>
            </a:r>
            <a:r>
              <a:rPr lang="en-US" dirty="0"/>
              <a:t>km/h. </a:t>
            </a:r>
            <a:r>
              <a:rPr lang="el-GR" dirty="0"/>
              <a:t>Το έντονο μπλε χρώμα του οφείλεται στο μεθάνιο της ατμόσφαιρας που απορροφά το κόκκινο φως και αντανακλά το μπλε. Χρειάζεται περίπου 165 γήινα χρόνια για την ολοκλήρωση μιας τροχιάς γύρω από τον Ήλιο.</a:t>
            </a:r>
          </a:p>
          <a:p>
            <a:endParaRPr lang="el-GR" dirty="0"/>
          </a:p>
          <a:p>
            <a:endParaRPr lang="el-GR" dirty="0"/>
          </a:p>
          <a:p>
            <a:endParaRPr lang="el-GR" dirty="0"/>
          </a:p>
          <a:p>
            <a:endParaRPr lang="el-GR" dirty="0"/>
          </a:p>
          <a:p>
            <a:endParaRPr lang="el-GR" dirty="0"/>
          </a:p>
        </p:txBody>
      </p:sp>
    </p:spTree>
    <p:extLst>
      <p:ext uri="{BB962C8B-B14F-4D97-AF65-F5344CB8AC3E}">
        <p14:creationId xmlns:p14="http://schemas.microsoft.com/office/powerpoint/2010/main" val="1844976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62820EF-FD12-C65F-4E11-78B22622BE56}"/>
              </a:ext>
            </a:extLst>
          </p:cNvPr>
          <p:cNvSpPr>
            <a:spLocks noGrp="1"/>
          </p:cNvSpPr>
          <p:nvPr>
            <p:ph idx="1"/>
          </p:nvPr>
        </p:nvSpPr>
        <p:spPr>
          <a:xfrm>
            <a:off x="1030287" y="863873"/>
            <a:ext cx="10131425" cy="3649133"/>
          </a:xfrm>
        </p:spPr>
        <p:txBody>
          <a:bodyPr>
            <a:normAutofit/>
          </a:bodyPr>
          <a:lstStyle/>
          <a:p>
            <a:pPr marL="0" indent="0" algn="ctr">
              <a:buNone/>
            </a:pPr>
            <a:r>
              <a:rPr lang="el-GR" sz="2000" dirty="0"/>
              <a:t>Βοηθητικοί σύνδεσμοι υπάρχουν στο </a:t>
            </a:r>
            <a:r>
              <a:rPr lang="en-US" sz="2000" dirty="0"/>
              <a:t>eclass </a:t>
            </a:r>
            <a:r>
              <a:rPr lang="el-GR" sz="2000" dirty="0"/>
              <a:t>στην περιοχή ¨Σύνδεσμοι¨.</a:t>
            </a:r>
          </a:p>
          <a:p>
            <a:pPr marL="0" indent="0" algn="ctr">
              <a:buNone/>
            </a:pPr>
            <a:endParaRPr lang="el-GR" sz="2000" dirty="0"/>
          </a:p>
          <a:p>
            <a:pPr marL="0" indent="0" algn="ctr">
              <a:buNone/>
            </a:pPr>
            <a:r>
              <a:rPr lang="el-GR" sz="2000"/>
              <a:t>Καλή συνέχεια!</a:t>
            </a:r>
            <a:endParaRPr lang="el-GR" sz="2000" dirty="0"/>
          </a:p>
        </p:txBody>
      </p:sp>
    </p:spTree>
    <p:extLst>
      <p:ext uri="{BB962C8B-B14F-4D97-AF65-F5344CB8AC3E}">
        <p14:creationId xmlns:p14="http://schemas.microsoft.com/office/powerpoint/2010/main" val="22893468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Ουράνιο">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Έγγραφο" ma:contentTypeID="0x010100C629C6732DB0B744811277A472F3DD62" ma:contentTypeVersion="6" ma:contentTypeDescription="Δημιουργία νέου εγγράφου" ma:contentTypeScope="" ma:versionID="f007fce0d168fc1c130c3913a62ab78e">
  <xsd:schema xmlns:xsd="http://www.w3.org/2001/XMLSchema" xmlns:xs="http://www.w3.org/2001/XMLSchema" xmlns:p="http://schemas.microsoft.com/office/2006/metadata/properties" xmlns:ns3="723b566d-9584-4d03-bec8-4b86d4a2dd4f" targetNamespace="http://schemas.microsoft.com/office/2006/metadata/properties" ma:root="true" ma:fieldsID="f29a46d07edc3d68a32f045f10a16d61" ns3:_="">
    <xsd:import namespace="723b566d-9584-4d03-bec8-4b86d4a2dd4f"/>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3b566d-9584-4d03-bec8-4b86d4a2dd4f"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23b566d-9584-4d03-bec8-4b86d4a2dd4f" xsi:nil="true"/>
  </documentManagement>
</p:properties>
</file>

<file path=customXml/itemProps1.xml><?xml version="1.0" encoding="utf-8"?>
<ds:datastoreItem xmlns:ds="http://schemas.openxmlformats.org/officeDocument/2006/customXml" ds:itemID="{F280E0E3-6EAC-49DE-9FE1-EAD55A47EC8C}">
  <ds:schemaRefs>
    <ds:schemaRef ds:uri="http://schemas.microsoft.com/sharepoint/v3/contenttype/forms"/>
  </ds:schemaRefs>
</ds:datastoreItem>
</file>

<file path=customXml/itemProps2.xml><?xml version="1.0" encoding="utf-8"?>
<ds:datastoreItem xmlns:ds="http://schemas.openxmlformats.org/officeDocument/2006/customXml" ds:itemID="{2284675A-2F65-4E25-BD8F-405A0AF2C3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3b566d-9584-4d03-bec8-4b86d4a2dd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D62AE0-2637-42D9-A130-EDBEABB52026}">
  <ds:schemaRefs>
    <ds:schemaRef ds:uri="http://purl.org/dc/elements/1.1/"/>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723b566d-9584-4d03-bec8-4b86d4a2dd4f"/>
    <ds:schemaRef ds:uri="http://purl.org/dc/dcmitype/"/>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{FBB7F0AD-5317-4E9D-8F24-CFC48DB03F54}TFb5ae2469-0bae-4978-b0e0-39dd046150ff0d7e44ae-9ee290105fa0</Template>
  <TotalTime>170</TotalTime>
  <Words>567</Words>
  <Application>Microsoft Office PowerPoint</Application>
  <PresentationFormat>Ευρεία οθόνη</PresentationFormat>
  <Paragraphs>26</Paragraphs>
  <Slides>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6</vt:i4>
      </vt:variant>
    </vt:vector>
  </HeadingPairs>
  <TitlesOfParts>
    <vt:vector size="10" baseType="lpstr">
      <vt:lpstr>Arial</vt:lpstr>
      <vt:lpstr>Calibri</vt:lpstr>
      <vt:lpstr>Calibri Light</vt:lpstr>
      <vt:lpstr>Ουράνιο</vt:lpstr>
      <vt:lpstr>Ηλιακό σύστημα και πλανήτες</vt:lpstr>
      <vt:lpstr>Τι είναι το ηλιακό σύστημα; </vt:lpstr>
      <vt:lpstr>Ο  Ήλιοσ  μας</vt:lpstr>
      <vt:lpstr>ΟΙ  ΠΛΑΝΉΤΕΣ</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TSANTOULI AIKATERINI-FANOURIA</dc:creator>
  <cp:lastModifiedBy>Κατερίνα Φανουρία Τσαντουλή</cp:lastModifiedBy>
  <cp:revision>2</cp:revision>
  <dcterms:created xsi:type="dcterms:W3CDTF">2025-12-04T12:03:26Z</dcterms:created>
  <dcterms:modified xsi:type="dcterms:W3CDTF">2025-12-13T11:11:08Z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0x010100C629C6732DB0B744811277A472F3DD62</vt:lpwstr>
  </property>
</Properties>
</file>