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64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2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7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7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7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6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7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09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6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77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87FC8-097E-48B9-B11C-6B2A7251FEE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ACDC-50A0-4279-819B-F4DC357D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5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85231"/>
          </a:xfrm>
        </p:spPr>
        <p:txBody>
          <a:bodyPr/>
          <a:lstStyle/>
          <a:p>
            <a:r>
              <a:rPr lang="el-GR" b="1" dirty="0" smtClean="0">
                <a:solidFill>
                  <a:srgbClr val="C00000"/>
                </a:solidFill>
              </a:rPr>
              <a:t>ΚΛΑΣΜΑΤΙΚΕΣ ΜΟΝΑΔΕΣ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440546" y="3721993"/>
            <a:ext cx="7310907" cy="1497169"/>
          </a:xfrm>
        </p:spPr>
        <p:txBody>
          <a:bodyPr>
            <a:normAutofit/>
          </a:bodyPr>
          <a:lstStyle/>
          <a:p>
            <a:r>
              <a:rPr lang="el-GR" sz="8000" dirty="0" smtClean="0">
                <a:solidFill>
                  <a:srgbClr val="92D050"/>
                </a:solidFill>
              </a:rPr>
              <a:t>1</a:t>
            </a:r>
            <a:r>
              <a:rPr lang="el-GR" sz="8000" dirty="0" smtClean="0">
                <a:solidFill>
                  <a:srgbClr val="002060"/>
                </a:solidFill>
              </a:rPr>
              <a:t>/</a:t>
            </a:r>
            <a:r>
              <a:rPr lang="el-GR" sz="8000" dirty="0" smtClean="0">
                <a:solidFill>
                  <a:srgbClr val="7030A0"/>
                </a:solidFill>
              </a:rPr>
              <a:t>2</a:t>
            </a:r>
            <a:r>
              <a:rPr lang="el-GR" sz="8000" dirty="0" smtClean="0">
                <a:solidFill>
                  <a:srgbClr val="002060"/>
                </a:solidFill>
              </a:rPr>
              <a:t> ,1/3 ,1/4</a:t>
            </a:r>
            <a:endParaRPr lang="en-US" sz="8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55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92439" y="637213"/>
            <a:ext cx="7083381" cy="1188412"/>
          </a:xfrm>
        </p:spPr>
        <p:txBody>
          <a:bodyPr>
            <a:normAutofit/>
          </a:bodyPr>
          <a:lstStyle/>
          <a:p>
            <a:pPr algn="ctr"/>
            <a:r>
              <a:rPr lang="el-GR" sz="4800" b="1" dirty="0" smtClean="0"/>
              <a:t>Σκέψου και απάντησε</a:t>
            </a:r>
            <a:endParaRPr lang="en-US" sz="4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996226" y="2636994"/>
            <a:ext cx="8178084" cy="2437282"/>
          </a:xfrm>
        </p:spPr>
        <p:txBody>
          <a:bodyPr>
            <a:normAutofit/>
          </a:bodyPr>
          <a:lstStyle/>
          <a:p>
            <a:r>
              <a:rPr lang="el-GR" sz="3600" dirty="0" smtClean="0"/>
              <a:t>Τι </a:t>
            </a:r>
            <a:r>
              <a:rPr lang="el-GR" sz="3600" dirty="0" smtClean="0">
                <a:solidFill>
                  <a:srgbClr val="00B050"/>
                </a:solidFill>
              </a:rPr>
              <a:t>κοινό</a:t>
            </a:r>
            <a:r>
              <a:rPr lang="el-GR" sz="3600" dirty="0" smtClean="0"/>
              <a:t> είχαν τα παραπάνω κλάσματα;</a:t>
            </a:r>
          </a:p>
          <a:p>
            <a:r>
              <a:rPr lang="el-GR" sz="3600" dirty="0" smtClean="0"/>
              <a:t>Τι </a:t>
            </a:r>
            <a:r>
              <a:rPr lang="el-GR" sz="3600" dirty="0" smtClean="0">
                <a:solidFill>
                  <a:srgbClr val="7030A0"/>
                </a:solidFill>
              </a:rPr>
              <a:t>διαφορετικό</a:t>
            </a:r>
            <a:r>
              <a:rPr lang="el-GR" sz="3600" dirty="0" smtClean="0"/>
              <a:t> είχαν;</a:t>
            </a:r>
            <a:endParaRPr lang="en-US" sz="3600" dirty="0"/>
          </a:p>
        </p:txBody>
      </p:sp>
      <p:sp>
        <p:nvSpPr>
          <p:cNvPr id="4" name="Ελλειψοειδής επεξήγηση 3"/>
          <p:cNvSpPr/>
          <p:nvPr/>
        </p:nvSpPr>
        <p:spPr>
          <a:xfrm flipH="1">
            <a:off x="1210614" y="225089"/>
            <a:ext cx="1938271" cy="8242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5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42434" y="365125"/>
            <a:ext cx="9156879" cy="1325563"/>
          </a:xfrm>
        </p:spPr>
        <p:txBody>
          <a:bodyPr/>
          <a:lstStyle/>
          <a:p>
            <a:pPr algn="ctr"/>
            <a:r>
              <a:rPr lang="el-GR" dirty="0" smtClean="0"/>
              <a:t>Τι είναι η </a:t>
            </a:r>
            <a:r>
              <a:rPr lang="el-GR" dirty="0" smtClean="0">
                <a:solidFill>
                  <a:srgbClr val="FF0000"/>
                </a:solidFill>
              </a:rPr>
              <a:t>κλασματική μονάδα</a:t>
            </a:r>
            <a:r>
              <a:rPr lang="el-GR" dirty="0" smtClean="0"/>
              <a:t>;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98114" y="2021983"/>
            <a:ext cx="9601200" cy="41549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dirty="0"/>
          </a:p>
          <a:p>
            <a:pPr marL="0" indent="0" algn="r">
              <a:buNone/>
            </a:pPr>
            <a:endParaRPr lang="el-GR" dirty="0" smtClean="0"/>
          </a:p>
          <a:p>
            <a:pPr marL="0" indent="0" algn="r">
              <a:buNone/>
            </a:pPr>
            <a:endParaRPr lang="el-GR" dirty="0"/>
          </a:p>
          <a:p>
            <a:pPr marL="0" indent="0" algn="r">
              <a:buNone/>
            </a:pPr>
            <a:endParaRPr lang="el-GR" dirty="0" smtClean="0"/>
          </a:p>
          <a:p>
            <a:pPr marL="0" indent="0" algn="r">
              <a:buNone/>
            </a:pPr>
            <a:r>
              <a:rPr lang="el-GR" dirty="0" smtClean="0"/>
              <a:t>Ας δούμε ένα παράδειγμα -&gt; </a:t>
            </a:r>
            <a:endParaRPr lang="en-US" dirty="0"/>
          </a:p>
        </p:txBody>
      </p:sp>
      <p:sp>
        <p:nvSpPr>
          <p:cNvPr id="5" name="Επεξήγηση με σύννεφο 4"/>
          <p:cNvSpPr/>
          <p:nvPr/>
        </p:nvSpPr>
        <p:spPr>
          <a:xfrm>
            <a:off x="998114" y="2021983"/>
            <a:ext cx="4655712" cy="2772133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l-GR" sz="2400" dirty="0">
                <a:solidFill>
                  <a:prstClr val="black"/>
                </a:solidFill>
              </a:rPr>
              <a:t>Κάθε κλάσμα που έχει </a:t>
            </a:r>
            <a:r>
              <a:rPr lang="el-GR" sz="2400" b="1" u="sng" dirty="0">
                <a:solidFill>
                  <a:srgbClr val="FF0000"/>
                </a:solidFill>
              </a:rPr>
              <a:t>αριθμητή την </a:t>
            </a:r>
            <a:r>
              <a:rPr lang="el-GR" sz="2400" b="1" u="sng" dirty="0" smtClean="0">
                <a:solidFill>
                  <a:srgbClr val="FF0000"/>
                </a:solidFill>
              </a:rPr>
              <a:t>μονάδα </a:t>
            </a:r>
            <a:r>
              <a:rPr lang="en-US" sz="2400" b="1" u="sng" dirty="0" err="1" smtClean="0">
                <a:solidFill>
                  <a:srgbClr val="FF0000"/>
                </a:solidFill>
              </a:rPr>
              <a:t>sos</a:t>
            </a:r>
            <a:r>
              <a:rPr lang="el-GR" sz="2400" b="1" u="sng" dirty="0" smtClean="0">
                <a:solidFill>
                  <a:srgbClr val="FF0000"/>
                </a:solidFill>
              </a:rPr>
              <a:t> </a:t>
            </a:r>
            <a:r>
              <a:rPr lang="el-GR" sz="2400" dirty="0">
                <a:solidFill>
                  <a:prstClr val="black"/>
                </a:solidFill>
              </a:rPr>
              <a:t>ονομάζεται </a:t>
            </a:r>
            <a:r>
              <a:rPr lang="el-GR" sz="2400" dirty="0" smtClean="0">
                <a:solidFill>
                  <a:prstClr val="black"/>
                </a:solidFill>
              </a:rPr>
              <a:t> </a:t>
            </a:r>
            <a:r>
              <a:rPr lang="el-GR" sz="2400" dirty="0">
                <a:solidFill>
                  <a:srgbClr val="FF0000"/>
                </a:solidFill>
              </a:rPr>
              <a:t>κλασματική μονάδα</a:t>
            </a:r>
            <a:r>
              <a:rPr lang="el-GR" sz="2400" dirty="0">
                <a:solidFill>
                  <a:prstClr val="black"/>
                </a:solidFill>
              </a:rPr>
              <a:t>.</a:t>
            </a:r>
            <a:endParaRPr lang="el-G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94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Ελλειψοειδής επεξήγηση 3"/>
          <p:cNvSpPr/>
          <p:nvPr/>
        </p:nvSpPr>
        <p:spPr>
          <a:xfrm>
            <a:off x="3090931" y="190734"/>
            <a:ext cx="2846231" cy="258620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l-GR" sz="2800" dirty="0">
                <a:solidFill>
                  <a:prstClr val="black"/>
                </a:solidFill>
              </a:rPr>
              <a:t>Παίρνω ένα κύκλο ή μια πίτσα αν </a:t>
            </a:r>
            <a:r>
              <a:rPr lang="el-GR" sz="2800" dirty="0" smtClean="0">
                <a:solidFill>
                  <a:prstClr val="black"/>
                </a:solidFill>
              </a:rPr>
              <a:t>προτιμάτε…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5" name="Έλλειψη 4"/>
          <p:cNvSpPr/>
          <p:nvPr/>
        </p:nvSpPr>
        <p:spPr>
          <a:xfrm>
            <a:off x="965917" y="1983665"/>
            <a:ext cx="2125014" cy="208637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Ελλειψοειδής επεξήγηση 5"/>
          <p:cNvSpPr/>
          <p:nvPr/>
        </p:nvSpPr>
        <p:spPr>
          <a:xfrm>
            <a:off x="7618928" y="1483837"/>
            <a:ext cx="3037266" cy="258620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l-GR" sz="2800" dirty="0" smtClean="0">
                <a:solidFill>
                  <a:prstClr val="black"/>
                </a:solidFill>
              </a:rPr>
              <a:t>…τον χωρίζω σε 4 ίσα μέρη και παίρνω το 1, δηλ. το 1/4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20" name="Διάγραμμα ροής: Λογικό &quot;Ή&quot; 19"/>
          <p:cNvSpPr/>
          <p:nvPr/>
        </p:nvSpPr>
        <p:spPr>
          <a:xfrm>
            <a:off x="6265574" y="4070043"/>
            <a:ext cx="2105694" cy="2086378"/>
          </a:xfrm>
          <a:prstGeom prst="flowChartOr">
            <a:avLst/>
          </a:prstGeom>
          <a:gradFill flip="none" rotWithShape="1">
            <a:gsLst>
              <a:gs pos="100000">
                <a:schemeClr val="bg2">
                  <a:lumMod val="38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0"/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l-GR" sz="4000" dirty="0" smtClean="0">
                <a:solidFill>
                  <a:prstClr val="black"/>
                </a:solidFill>
              </a:rPr>
              <a:t>¼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83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36372" y="365125"/>
            <a:ext cx="9414456" cy="1325563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rgbClr val="D60093"/>
                </a:solidFill>
              </a:rPr>
              <a:t>Τι φανερώνει </a:t>
            </a:r>
            <a:r>
              <a:rPr lang="el-GR" dirty="0" smtClean="0"/>
              <a:t>η </a:t>
            </a:r>
            <a:r>
              <a:rPr lang="el-GR" dirty="0" smtClean="0">
                <a:solidFill>
                  <a:srgbClr val="FF0000"/>
                </a:solidFill>
              </a:rPr>
              <a:t>κλασματική μονάδα</a:t>
            </a:r>
            <a:r>
              <a:rPr lang="el-GR" dirty="0" smtClean="0"/>
              <a:t>;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236372" y="2073499"/>
            <a:ext cx="9517487" cy="4103464"/>
          </a:xfrm>
        </p:spPr>
        <p:txBody>
          <a:bodyPr/>
          <a:lstStyle/>
          <a:p>
            <a:r>
              <a:rPr lang="el-GR" dirty="0" smtClean="0"/>
              <a:t>Η κλασματική μονάδα φανερώνει σε </a:t>
            </a:r>
            <a:r>
              <a:rPr lang="el-GR" dirty="0" smtClean="0">
                <a:solidFill>
                  <a:srgbClr val="D60093"/>
                </a:solidFill>
              </a:rPr>
              <a:t>πόσα ίσα μέρη χωρίστηκε μια ποσότητα.</a:t>
            </a:r>
          </a:p>
          <a:p>
            <a:pPr marL="0" indent="0">
              <a:buNone/>
            </a:pPr>
            <a:r>
              <a:rPr lang="el-GR" dirty="0" smtClean="0"/>
              <a:t>Π.χ. η κλασματική μονάδα 1/6 φανερώνει πως μια ποσότητα χωρίστηκε σε 6 μέρη.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14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60171" y="352246"/>
            <a:ext cx="9464899" cy="1450796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/>
              <a:t>Πως καταλαβαίνω πως μια </a:t>
            </a:r>
            <a:r>
              <a:rPr lang="el-GR" sz="4000" dirty="0" smtClean="0">
                <a:solidFill>
                  <a:srgbClr val="FF0000"/>
                </a:solidFill>
              </a:rPr>
              <a:t>κλασματική μονάδα</a:t>
            </a:r>
            <a:r>
              <a:rPr lang="el-GR" sz="4000" dirty="0" smtClean="0"/>
              <a:t> είναι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μεγαλύτερη</a:t>
            </a:r>
            <a:r>
              <a:rPr lang="el-G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ή </a:t>
            </a:r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μικρότερη</a:t>
            </a:r>
            <a:r>
              <a:rPr lang="el-GR" sz="4000" dirty="0" smtClean="0"/>
              <a:t>;</a:t>
            </a:r>
            <a:endParaRPr lang="en-US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60171" y="2215167"/>
            <a:ext cx="9464899" cy="991672"/>
          </a:xfrm>
        </p:spPr>
        <p:txBody>
          <a:bodyPr/>
          <a:lstStyle/>
          <a:p>
            <a:r>
              <a:rPr lang="el-GR" dirty="0" smtClean="0"/>
              <a:t>Όσο πιο μεγάλος ο </a:t>
            </a:r>
            <a:r>
              <a:rPr lang="el-GR" sz="3600" b="1" dirty="0" smtClean="0"/>
              <a:t>παρονομαστής</a:t>
            </a:r>
            <a:r>
              <a:rPr lang="el-GR" dirty="0" smtClean="0"/>
              <a:t>, τόσο πιο μικρό είναι το </a:t>
            </a:r>
            <a:r>
              <a:rPr lang="el-GR" sz="2400" dirty="0" smtClean="0"/>
              <a:t>κομμάτι</a:t>
            </a:r>
            <a:r>
              <a:rPr lang="el-GR" dirty="0" smtClean="0"/>
              <a:t> που παίρνω</a:t>
            </a:r>
          </a:p>
          <a:p>
            <a:endParaRPr lang="en-US" dirty="0"/>
          </a:p>
        </p:txBody>
      </p:sp>
      <p:sp>
        <p:nvSpPr>
          <p:cNvPr id="5" name="Ορθογώνιο 4"/>
          <p:cNvSpPr/>
          <p:nvPr/>
        </p:nvSpPr>
        <p:spPr>
          <a:xfrm>
            <a:off x="2435178" y="3451538"/>
            <a:ext cx="553792" cy="850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Ορθογώνιο 5"/>
          <p:cNvSpPr/>
          <p:nvPr/>
        </p:nvSpPr>
        <p:spPr>
          <a:xfrm>
            <a:off x="2988970" y="3451538"/>
            <a:ext cx="553792" cy="85000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Ορθογώνιο 6"/>
          <p:cNvSpPr/>
          <p:nvPr/>
        </p:nvSpPr>
        <p:spPr>
          <a:xfrm>
            <a:off x="3542762" y="3451538"/>
            <a:ext cx="553792" cy="85000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Ορθογώνιο 7"/>
          <p:cNvSpPr/>
          <p:nvPr/>
        </p:nvSpPr>
        <p:spPr>
          <a:xfrm flipH="1" flipV="1">
            <a:off x="7505163" y="3451538"/>
            <a:ext cx="1661376" cy="850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Ευθεία γραμμή σύνδεσης 9"/>
          <p:cNvCxnSpPr>
            <a:stCxn id="8" idx="2"/>
            <a:endCxn id="8" idx="0"/>
          </p:cNvCxnSpPr>
          <p:nvPr/>
        </p:nvCxnSpPr>
        <p:spPr>
          <a:xfrm>
            <a:off x="8335851" y="3451538"/>
            <a:ext cx="0" cy="85000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Θέση περιεχομένου 2"/>
          <p:cNvSpPr txBox="1">
            <a:spLocks/>
          </p:cNvSpPr>
          <p:nvPr/>
        </p:nvSpPr>
        <p:spPr>
          <a:xfrm>
            <a:off x="5074276" y="3451538"/>
            <a:ext cx="1404869" cy="850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5400" dirty="0" smtClean="0"/>
              <a:t>&lt;</a:t>
            </a:r>
            <a:endParaRPr lang="en-US" sz="5400" dirty="0"/>
          </a:p>
        </p:txBody>
      </p:sp>
      <p:sp>
        <p:nvSpPr>
          <p:cNvPr id="18" name="Θέση περιεχομένου 2"/>
          <p:cNvSpPr txBox="1">
            <a:spLocks/>
          </p:cNvSpPr>
          <p:nvPr/>
        </p:nvSpPr>
        <p:spPr>
          <a:xfrm>
            <a:off x="2379368" y="3661893"/>
            <a:ext cx="609601" cy="51730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dirty="0" smtClean="0"/>
              <a:t>1/3 </a:t>
            </a:r>
            <a:endParaRPr lang="en-US" dirty="0"/>
          </a:p>
        </p:txBody>
      </p:sp>
      <p:sp>
        <p:nvSpPr>
          <p:cNvPr id="20" name="Θέση περιεχομένου 2"/>
          <p:cNvSpPr txBox="1">
            <a:spLocks/>
          </p:cNvSpPr>
          <p:nvPr/>
        </p:nvSpPr>
        <p:spPr>
          <a:xfrm>
            <a:off x="7668295" y="3630770"/>
            <a:ext cx="667556" cy="57954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dirty="0" smtClean="0"/>
              <a:t>1/2 </a:t>
            </a:r>
            <a:endParaRPr lang="en-US" dirty="0"/>
          </a:p>
        </p:txBody>
      </p:sp>
      <p:sp>
        <p:nvSpPr>
          <p:cNvPr id="23" name="Ελλειψοειδής επεξήγηση 22"/>
          <p:cNvSpPr/>
          <p:nvPr/>
        </p:nvSpPr>
        <p:spPr>
          <a:xfrm flipV="1">
            <a:off x="8847784" y="4868215"/>
            <a:ext cx="2653049" cy="142955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Θέση περιεχομένου 2"/>
          <p:cNvSpPr txBox="1">
            <a:spLocks/>
          </p:cNvSpPr>
          <p:nvPr/>
        </p:nvSpPr>
        <p:spPr>
          <a:xfrm>
            <a:off x="9166539" y="5087155"/>
            <a:ext cx="2115354" cy="99167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dirty="0" smtClean="0"/>
              <a:t>Παράδειγμα με κομματάκια σοκολάτας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1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60171" y="352246"/>
            <a:ext cx="9464899" cy="1450796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/>
              <a:t>Πως καταλαβαίνω πως μια </a:t>
            </a:r>
            <a:r>
              <a:rPr lang="el-GR" sz="4000" dirty="0" smtClean="0">
                <a:solidFill>
                  <a:srgbClr val="FF0000"/>
                </a:solidFill>
              </a:rPr>
              <a:t>κλασματική μονάδα</a:t>
            </a:r>
            <a:r>
              <a:rPr lang="el-GR" sz="4000" dirty="0" smtClean="0"/>
              <a:t> είναι </a:t>
            </a:r>
            <a:r>
              <a:rPr lang="el-G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μεγαλύτερη ή μικρότερη</a:t>
            </a:r>
            <a:r>
              <a:rPr lang="el-GR" sz="4000" dirty="0" smtClean="0"/>
              <a:t>;</a:t>
            </a:r>
            <a:endParaRPr lang="en-US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60171" y="2215167"/>
            <a:ext cx="9464899" cy="991672"/>
          </a:xfrm>
        </p:spPr>
        <p:txBody>
          <a:bodyPr/>
          <a:lstStyle/>
          <a:p>
            <a:r>
              <a:rPr lang="el-GR" dirty="0" smtClean="0"/>
              <a:t>Όσο πιο μικρός ο </a:t>
            </a:r>
            <a:r>
              <a:rPr lang="el-GR" sz="2400" b="1" dirty="0" smtClean="0"/>
              <a:t>παρονομαστής</a:t>
            </a:r>
            <a:r>
              <a:rPr lang="el-GR" dirty="0" smtClean="0"/>
              <a:t>, τόσο πιο μεγάλο είναι το </a:t>
            </a:r>
            <a:r>
              <a:rPr lang="el-GR" sz="3200" b="1" dirty="0" smtClean="0"/>
              <a:t>κομμάτι</a:t>
            </a:r>
            <a:r>
              <a:rPr lang="el-GR" dirty="0" smtClean="0"/>
              <a:t> που παίρνω</a:t>
            </a:r>
          </a:p>
          <a:p>
            <a:endParaRPr lang="en-US" dirty="0"/>
          </a:p>
        </p:txBody>
      </p:sp>
      <p:sp>
        <p:nvSpPr>
          <p:cNvPr id="5" name="Ορθογώνιο 4"/>
          <p:cNvSpPr/>
          <p:nvPr/>
        </p:nvSpPr>
        <p:spPr>
          <a:xfrm>
            <a:off x="7725177" y="3451538"/>
            <a:ext cx="553792" cy="850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Ορθογώνιο 5"/>
          <p:cNvSpPr/>
          <p:nvPr/>
        </p:nvSpPr>
        <p:spPr>
          <a:xfrm>
            <a:off x="8287556" y="3451538"/>
            <a:ext cx="553792" cy="85000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Ορθογώνιο 6"/>
          <p:cNvSpPr/>
          <p:nvPr/>
        </p:nvSpPr>
        <p:spPr>
          <a:xfrm>
            <a:off x="8849935" y="3451538"/>
            <a:ext cx="553792" cy="85000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Ορθογώνιο 7"/>
          <p:cNvSpPr/>
          <p:nvPr/>
        </p:nvSpPr>
        <p:spPr>
          <a:xfrm flipH="1" flipV="1">
            <a:off x="2554308" y="3451538"/>
            <a:ext cx="1661376" cy="850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Ευθεία γραμμή σύνδεσης 9"/>
          <p:cNvCxnSpPr>
            <a:stCxn id="8" idx="2"/>
            <a:endCxn id="8" idx="0"/>
          </p:cNvCxnSpPr>
          <p:nvPr/>
        </p:nvCxnSpPr>
        <p:spPr>
          <a:xfrm>
            <a:off x="3384996" y="3451538"/>
            <a:ext cx="0" cy="85000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Θέση περιεχομένου 2"/>
          <p:cNvSpPr txBox="1">
            <a:spLocks/>
          </p:cNvSpPr>
          <p:nvPr/>
        </p:nvSpPr>
        <p:spPr>
          <a:xfrm>
            <a:off x="5074276" y="3451538"/>
            <a:ext cx="1404869" cy="850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5400" dirty="0" smtClean="0"/>
              <a:t>&gt;</a:t>
            </a:r>
            <a:endParaRPr lang="en-US" sz="5400" dirty="0"/>
          </a:p>
        </p:txBody>
      </p:sp>
      <p:sp>
        <p:nvSpPr>
          <p:cNvPr id="18" name="Θέση περιεχομένου 2"/>
          <p:cNvSpPr txBox="1">
            <a:spLocks/>
          </p:cNvSpPr>
          <p:nvPr/>
        </p:nvSpPr>
        <p:spPr>
          <a:xfrm>
            <a:off x="7669368" y="3729507"/>
            <a:ext cx="609601" cy="51730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dirty="0" smtClean="0"/>
              <a:t>1/3 </a:t>
            </a:r>
            <a:endParaRPr lang="en-US" dirty="0"/>
          </a:p>
        </p:txBody>
      </p:sp>
      <p:sp>
        <p:nvSpPr>
          <p:cNvPr id="20" name="Θέση περιεχομένου 2"/>
          <p:cNvSpPr txBox="1">
            <a:spLocks/>
          </p:cNvSpPr>
          <p:nvPr/>
        </p:nvSpPr>
        <p:spPr>
          <a:xfrm>
            <a:off x="2641239" y="3698382"/>
            <a:ext cx="667556" cy="57954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dirty="0" smtClean="0"/>
              <a:t>1/2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7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163</Words>
  <Application>Microsoft Office PowerPoint</Application>
  <PresentationFormat>Ευρεία οθόνη</PresentationFormat>
  <Paragraphs>29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ΚΛΑΣΜΑΤΙΚΕΣ ΜΟΝΑΔΕΣ</vt:lpstr>
      <vt:lpstr>Σκέψου και απάντησε</vt:lpstr>
      <vt:lpstr>Τι είναι η κλασματική μονάδα;</vt:lpstr>
      <vt:lpstr>Παρουσίαση του PowerPoint</vt:lpstr>
      <vt:lpstr>Τι φανερώνει η κλασματική μονάδα;</vt:lpstr>
      <vt:lpstr>Πως καταλαβαίνω πως μια κλασματική μονάδα είναι μεγαλύτερη ή μικρότερη;</vt:lpstr>
      <vt:lpstr>Πως καταλαβαίνω πως μια κλασματική μονάδα είναι μεγαλύτερη ή μικρότερη;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ΚΛΑΣΜΑΤΙΚΕΣ ΜΟΝΑΔΕΣ</dc:title>
  <dc:creator>user</dc:creator>
  <cp:lastModifiedBy>user</cp:lastModifiedBy>
  <cp:revision>14</cp:revision>
  <dcterms:created xsi:type="dcterms:W3CDTF">2025-12-28T13:17:32Z</dcterms:created>
  <dcterms:modified xsi:type="dcterms:W3CDTF">2025-12-28T14:45:39Z</dcterms:modified>
</cp:coreProperties>
</file>