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258" r:id="rId3"/>
    <p:sldId id="260" r:id="rId4"/>
    <p:sldId id="265" r:id="rId5"/>
    <p:sldId id="266" r:id="rId6"/>
    <p:sldId id="270" r:id="rId7"/>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79" d="100"/>
          <a:sy n="79" d="100"/>
        </p:scale>
        <p:origin x="600" y="96"/>
      </p:cViewPr>
      <p:guideLst/>
    </p:cSldViewPr>
  </p:slideViewPr>
  <p:notesTextViewPr>
    <p:cViewPr>
      <p:scale>
        <a:sx n="1" d="1"/>
        <a:sy n="1" d="1"/>
      </p:scale>
      <p:origin x="0" y="0"/>
    </p:cViewPr>
  </p:notesTextViewPr>
  <p:notesViewPr>
    <p:cSldViewPr snapToGrid="0">
      <p:cViewPr varScale="1">
        <p:scale>
          <a:sx n="90" d="100"/>
          <a:sy n="90" d="100"/>
        </p:scale>
        <p:origin x="88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2256D6B4-BFE5-4111-99B3-F4719341AA88}" type="datetime1">
              <a:rPr lang="el-GR" smtClean="0"/>
              <a:t>19/11/25</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l-GR"/>
              <a:pPr algn="r" rtl="0"/>
              <a:t>‹#›</a:t>
            </a:fld>
            <a:endParaRPr lang="el-GR"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43EA4EC4-518E-435A-A8AF-CFBB078CE5B5}" type="datetime1">
              <a:rPr lang="el-GR" smtClean="0"/>
              <a:pPr/>
              <a:t>19/11/25</a:t>
            </a:fld>
            <a:endParaRPr lang="el-GR"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el-GR" smtClean="0"/>
              <a:pPr/>
              <a:t>‹#›</a:t>
            </a:fld>
            <a:endParaRPr lang="el-GR"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hasCustomPrompt="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el-GR" dirty="0"/>
              <a:t>Στυλ κύριου υπότιτλου</a:t>
            </a: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Τρεις εικόνες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9066214" y="421594"/>
            <a:ext cx="2286000" cy="1885508"/>
          </a:xfrm>
        </p:spPr>
        <p:txBody>
          <a:bodyPr rtlCol="0">
            <a:normAutofit/>
          </a:bodyPr>
          <a:lstStyle>
            <a:lvl1pPr algn="l" rtl="0">
              <a:defRPr sz="2400"/>
            </a:lvl1pPr>
          </a:lstStyle>
          <a:p>
            <a:pPr rtl="0"/>
            <a:r>
              <a:rPr lang="el-GR"/>
              <a:t>Κάντε κλικ για να επεξεργαστείτε τον τίτλο υποδείγματος</a:t>
            </a:r>
            <a:endParaRPr lang="el-GR" dirty="0"/>
          </a:p>
        </p:txBody>
      </p:sp>
      <p:grpSp>
        <p:nvGrpSpPr>
          <p:cNvPr id="84" name="Ομάδα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6"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7"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8"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9"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0"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1"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2"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3"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4"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5"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6"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97"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grpSp>
        <p:nvGrpSpPr>
          <p:cNvPr id="98" name="Ομάδα 97"/>
          <p:cNvGrpSpPr/>
          <p:nvPr/>
        </p:nvGrpSpPr>
        <p:grpSpPr>
          <a:xfrm>
            <a:off x="5322489" y="319177"/>
            <a:ext cx="3389607" cy="2710838"/>
            <a:chOff x="895350" y="3313113"/>
            <a:chExt cx="3613151" cy="2790825"/>
          </a:xfrm>
          <a:solidFill>
            <a:schemeClr val="tx1">
              <a:lumMod val="50000"/>
            </a:schemeClr>
          </a:solidFill>
        </p:grpSpPr>
        <p:sp>
          <p:nvSpPr>
            <p:cNvPr id="99"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0"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1"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2"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3"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4"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5"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6"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7"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8"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9"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0"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111"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grpSp>
        <p:nvGrpSpPr>
          <p:cNvPr id="112" name="Ομάδα 111"/>
          <p:cNvGrpSpPr/>
          <p:nvPr/>
        </p:nvGrpSpPr>
        <p:grpSpPr>
          <a:xfrm>
            <a:off x="5322489" y="3245640"/>
            <a:ext cx="3389607" cy="2710838"/>
            <a:chOff x="895350" y="3313113"/>
            <a:chExt cx="3613151" cy="2790825"/>
          </a:xfrm>
          <a:solidFill>
            <a:schemeClr val="tx1">
              <a:lumMod val="50000"/>
            </a:schemeClr>
          </a:solidFill>
        </p:grpSpPr>
        <p:sp>
          <p:nvSpPr>
            <p:cNvPr id="11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125"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126" name="Σύμβολο κράτησης θέσης κειμένου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sp>
        <p:nvSpPr>
          <p:cNvPr id="8" name="Σύμβολο κράτησης αριθμού διαφάνειας 7"/>
          <p:cNvSpPr>
            <a:spLocks noGrp="1"/>
          </p:cNvSpPr>
          <p:nvPr>
            <p:ph type="sldNum" sz="quarter" idx="12"/>
          </p:nvPr>
        </p:nvSpPr>
        <p:spPr/>
        <p:txBody>
          <a:bodyPr rtlCol="0"/>
          <a:lstStyle/>
          <a:p>
            <a:pPr rtl="0"/>
            <a:fld id="{022B156B-59AE-415F-B24B-8756D48BB977}" type="slidenum">
              <a:rPr lang="el-GR"/>
              <a:pPr/>
              <a:t>‹#›</a:t>
            </a:fld>
            <a:endParaRPr lang="el-GR" dirty="0"/>
          </a:p>
        </p:txBody>
      </p:sp>
      <p:sp>
        <p:nvSpPr>
          <p:cNvPr id="7" name="Σύμβολο κράτησης υποσέλιδου 6"/>
          <p:cNvSpPr>
            <a:spLocks noGrp="1"/>
          </p:cNvSpPr>
          <p:nvPr>
            <p:ph type="ftr" sz="quarter" idx="11"/>
          </p:nvPr>
        </p:nvSpPr>
        <p:spPr/>
        <p:txBody>
          <a:bodyPr rtlCol="0"/>
          <a:lstStyle/>
          <a:p>
            <a:pPr rtl="0"/>
            <a:endParaRPr lang="el-GR" dirty="0"/>
          </a:p>
        </p:txBody>
      </p:sp>
      <p:sp>
        <p:nvSpPr>
          <p:cNvPr id="6" name="Σύμβολο κράτησης ημερομηνίας 5"/>
          <p:cNvSpPr>
            <a:spLocks noGrp="1"/>
          </p:cNvSpPr>
          <p:nvPr>
            <p:ph type="dt" sz="half" idx="10"/>
          </p:nvPr>
        </p:nvSpPr>
        <p:spPr/>
        <p:txBody>
          <a:bodyPr rtlCol="0"/>
          <a:lstStyle>
            <a:lvl1pPr>
              <a:defRPr/>
            </a:lvl1pPr>
          </a:lstStyle>
          <a:p>
            <a:fld id="{73A1C925-BC9F-46B5-8094-6C6723476B22}" type="datetime1">
              <a:rPr lang="el-GR" smtClean="0"/>
              <a:pPr/>
              <a:t>19/11/25</a:t>
            </a:fld>
            <a:endParaRPr lang="el-GR"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κειμένου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sp>
        <p:nvSpPr>
          <p:cNvPr id="7" name="Σύμβολο κράτησης θέσης αριθμού διαφάνειας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l-GR"/>
              <a:pPr/>
              <a:t>‹#›</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a:xfrm>
            <a:off x="8075611" y="6019801"/>
            <a:ext cx="1396260" cy="228600"/>
          </a:xfrm>
        </p:spPr>
        <p:txBody>
          <a:bodyPr rtlCol="0"/>
          <a:lstStyle>
            <a:lvl1pPr>
              <a:defRPr/>
            </a:lvl1pPr>
          </a:lstStyle>
          <a:p>
            <a:fld id="{2A78B982-0F0D-452A-A10E-823C1FC569E6}" type="datetime1">
              <a:rPr lang="el-GR" smtClean="0"/>
              <a:pPr/>
              <a:t>19/11/25</a:t>
            </a:fld>
            <a:endParaRPr lang="el-GR"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l-GR"/>
              <a:t>Κάντε κλικ για να επεξεργαστείτε τον τίτλο υποδείγματος</a:t>
            </a:r>
            <a:endParaRPr lang="el-GR" dirty="0"/>
          </a:p>
        </p:txBody>
      </p:sp>
      <p:grpSp>
        <p:nvGrpSpPr>
          <p:cNvPr id="8" name="Ομάδα 7"/>
          <p:cNvGrpSpPr/>
          <p:nvPr/>
        </p:nvGrpSpPr>
        <p:grpSpPr>
          <a:xfrm>
            <a:off x="595546" y="781398"/>
            <a:ext cx="6433398" cy="5053665"/>
            <a:chOff x="5162444" y="781398"/>
            <a:chExt cx="6433398" cy="5053665"/>
          </a:xfrm>
        </p:grpSpPr>
        <p:sp>
          <p:nvSpPr>
            <p:cNvPr id="9" name="Ελεύθερη σχεδίαση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 name="Ελεύθερη σχεδίαση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nvGrpSpPr>
            <p:cNvPr id="11" name="Ομάδα 10"/>
            <p:cNvGrpSpPr/>
            <p:nvPr/>
          </p:nvGrpSpPr>
          <p:grpSpPr>
            <a:xfrm>
              <a:off x="5814205" y="859113"/>
              <a:ext cx="5129146" cy="4880471"/>
              <a:chOff x="7856559" y="859113"/>
              <a:chExt cx="3086791" cy="4880471"/>
            </a:xfrm>
          </p:grpSpPr>
          <p:sp>
            <p:nvSpPr>
              <p:cNvPr id="20" name="Ελεύθερη σχεδίαση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1" name="Ελεύθερη σχεδίαση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12" name="Ελεύθερη σχεδίαση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3" name="Ελεύθερη σχεδίαση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4" name="Ελεύθερη σχεδίαση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5" name="Ελεύθερη σχεδίαση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6" name="Ελεύθερη σχεδίαση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7" name="Ελεύθερη σχεδίαση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8" name="Ελεύθερη σχεδίαση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9" name="Ελεύθερη σχεδίαση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sp>
        <p:nvSpPr>
          <p:cNvPr id="7" name="Σύμβολο κράτησης θέσης αριθμού διαφάνειας 6"/>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66ED60AB-0D1D-4770-B45D-95D65E5F03D0}" type="datetime1">
              <a:rPr lang="el-GR" smtClean="0"/>
              <a:pPr/>
              <a:t>19/11/25</a:t>
            </a:fld>
            <a:endParaRPr lang="el-GR"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35FD1C50-434F-4F7F-93F4-8391C3B1F159}" type="datetime1">
              <a:rPr lang="el-GR" smtClean="0"/>
              <a:pPr/>
              <a:t>19/11/25</a:t>
            </a:fld>
            <a:endParaRPr lang="el-GR"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624268" y="304800"/>
            <a:ext cx="1729531" cy="5676900"/>
          </a:xfrm>
        </p:spPr>
        <p:txBody>
          <a:bodyPr vert="eaVert"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838199" y="304800"/>
            <a:ext cx="8633671" cy="5676900"/>
          </a:xfrm>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EF97D3CD-D8C2-4C57-91BB-4DCC64FB1FCD}" type="datetime1">
              <a:rPr lang="el-GR" smtClean="0"/>
              <a:pPr/>
              <a:t>19/11/25</a:t>
            </a:fld>
            <a:endParaRPr lang="el-GR"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954959A9-CC84-4C8E-9F28-9FBFA0AC3D66}" type="datetime1">
              <a:rPr lang="el-GR" smtClean="0"/>
              <a:pPr/>
              <a:t>19/11/25</a:t>
            </a:fld>
            <a:endParaRPr lang="el-GR"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l-GR"/>
              <a:t>Στυλ κειμένου υποδείγματος</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sz="half" idx="1"/>
          </p:nvPr>
        </p:nvSpPr>
        <p:spPr>
          <a:xfrm>
            <a:off x="1065212" y="1825625"/>
            <a:ext cx="4954588" cy="4187952"/>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περιεχομένου 3"/>
          <p:cNvSpPr>
            <a:spLocks noGrp="1"/>
          </p:cNvSpPr>
          <p:nvPr>
            <p:ph sz="half" idx="2"/>
          </p:nvPr>
        </p:nvSpPr>
        <p:spPr>
          <a:xfrm>
            <a:off x="6172200" y="1825625"/>
            <a:ext cx="4951414" cy="4187952"/>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A79A085B-5A6A-4CB1-A3D3-363E75C16A8A}" type="datetime1">
              <a:rPr lang="el-GR" smtClean="0"/>
              <a:pPr/>
              <a:t>19/11/25</a:t>
            </a:fld>
            <a:endParaRPr lang="el-G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4" name="Σύμβολο κράτησης θέσης περιεχομένου 3"/>
          <p:cNvSpPr>
            <a:spLocks noGrp="1"/>
          </p:cNvSpPr>
          <p:nvPr>
            <p:ph sz="half" idx="2"/>
          </p:nvPr>
        </p:nvSpPr>
        <p:spPr>
          <a:xfrm>
            <a:off x="1069848" y="2505075"/>
            <a:ext cx="4956048" cy="3476625"/>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κειμένου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6" name="Σύμβολο κράτησης θέσης περιεχομένου 5"/>
          <p:cNvSpPr>
            <a:spLocks noGrp="1"/>
          </p:cNvSpPr>
          <p:nvPr>
            <p:ph sz="quarter" idx="4"/>
          </p:nvPr>
        </p:nvSpPr>
        <p:spPr>
          <a:xfrm>
            <a:off x="6172200" y="2505075"/>
            <a:ext cx="4956048" cy="3476625"/>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61822563-89D2-467C-84B2-32BC59CAF8E1}" type="datetime1">
              <a:rPr lang="el-GR" smtClean="0"/>
              <a:pPr/>
              <a:t>19/11/25</a:t>
            </a:fld>
            <a:endParaRPr lang="el-GR"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16CAAE9-FA31-4371-8478-AF23CD1FAA42}" type="datetime1">
              <a:rPr lang="el-GR" smtClean="0"/>
              <a:pPr/>
              <a:t>19/11/25</a:t>
            </a:fld>
            <a:endParaRPr lang="el-GR"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4" name="Σύμβολο κράτησης θέσης αριθμού διαφάνειας 3"/>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lvl1pPr>
              <a:defRPr/>
            </a:lvl1pPr>
          </a:lstStyle>
          <a:p>
            <a:fld id="{D1E6D1B6-CFF7-453E-AB63-5EAD99BA274F}" type="datetime1">
              <a:rPr lang="el-GR" smtClean="0"/>
              <a:pPr/>
              <a:t>19/11/25</a:t>
            </a:fld>
            <a:endParaRPr lang="el-GR"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Δύο εικόνες με λεζάντες">
    <p:spTree>
      <p:nvGrpSpPr>
        <p:cNvPr id="1" name=""/>
        <p:cNvGrpSpPr/>
        <p:nvPr/>
      </p:nvGrpSpPr>
      <p:grpSpPr>
        <a:xfrm>
          <a:off x="0" y="0"/>
          <a:ext cx="0" cy="0"/>
          <a:chOff x="0" y="0"/>
          <a:chExt cx="0" cy="0"/>
        </a:xfrm>
      </p:grpSpPr>
      <p:sp>
        <p:nvSpPr>
          <p:cNvPr id="2" name="Τίτλος 1"/>
          <p:cNvSpPr>
            <a:spLocks noGrp="1"/>
          </p:cNvSpPr>
          <p:nvPr>
            <p:ph type="title"/>
          </p:nvPr>
        </p:nvSpPr>
        <p:spPr>
          <a:xfrm>
            <a:off x="1065212" y="304799"/>
            <a:ext cx="10058402" cy="1216152"/>
          </a:xfrm>
        </p:spPr>
        <p:txBody>
          <a:bodyPr rtlCol="0"/>
          <a:lstStyle>
            <a:lvl1pPr algn="l" rtl="0">
              <a:defRPr/>
            </a:lvl1pPr>
          </a:lstStyle>
          <a:p>
            <a:pPr rtl="0"/>
            <a:r>
              <a:rPr lang="el-GR"/>
              <a:t>Κάντε κλικ για να επεξεργαστείτε τον τίτλο υποδείγματος</a:t>
            </a:r>
            <a:endParaRPr lang="el-GR" dirty="0"/>
          </a:p>
        </p:txBody>
      </p:sp>
      <p:grpSp>
        <p:nvGrpSpPr>
          <p:cNvPr id="9" name="Ομάδα 8"/>
          <p:cNvGrpSpPr/>
          <p:nvPr/>
        </p:nvGrpSpPr>
        <p:grpSpPr>
          <a:xfrm>
            <a:off x="1052422" y="1733550"/>
            <a:ext cx="4360503" cy="3050038"/>
            <a:chOff x="895350" y="3313113"/>
            <a:chExt cx="3613151" cy="2790825"/>
          </a:xfrm>
          <a:solidFill>
            <a:schemeClr val="tx1">
              <a:lumMod val="50000"/>
            </a:schemeClr>
          </a:solidFill>
        </p:grpSpPr>
        <p:sp>
          <p:nvSpPr>
            <p:cNvPr id="10"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3"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4"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5"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6"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7"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8"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9"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0"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1"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6"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39" name="Σύμβολο κράτησης θέσης κειμένου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grpSp>
        <p:nvGrpSpPr>
          <p:cNvPr id="22" name="Ομάδα 21"/>
          <p:cNvGrpSpPr/>
          <p:nvPr/>
        </p:nvGrpSpPr>
        <p:grpSpPr>
          <a:xfrm>
            <a:off x="6763111" y="1733550"/>
            <a:ext cx="4360503" cy="3050038"/>
            <a:chOff x="895350" y="3313113"/>
            <a:chExt cx="3613151" cy="2790825"/>
          </a:xfrm>
          <a:solidFill>
            <a:schemeClr val="tx1">
              <a:lumMod val="50000"/>
            </a:schemeClr>
          </a:solidFill>
        </p:grpSpPr>
        <p:sp>
          <p:nvSpPr>
            <p:cNvPr id="2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7"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40" name="Σύμβολο κράτησης θέσης κειμένου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sp>
        <p:nvSpPr>
          <p:cNvPr id="8" name="Σύμβολο κράτησης αριθμού διαφάνειας 7"/>
          <p:cNvSpPr>
            <a:spLocks noGrp="1"/>
          </p:cNvSpPr>
          <p:nvPr>
            <p:ph type="sldNum" sz="quarter" idx="12"/>
          </p:nvPr>
        </p:nvSpPr>
        <p:spPr/>
        <p:txBody>
          <a:bodyPr rtlCol="0"/>
          <a:lstStyle/>
          <a:p>
            <a:pPr rtl="0"/>
            <a:fld id="{022B156B-59AE-415F-B24B-8756D48BB977}" type="slidenum">
              <a:rPr lang="el-GR"/>
              <a:pPr/>
              <a:t>‹#›</a:t>
            </a:fld>
            <a:endParaRPr lang="el-GR" dirty="0"/>
          </a:p>
        </p:txBody>
      </p:sp>
      <p:sp>
        <p:nvSpPr>
          <p:cNvPr id="7" name="Σύμβολο κράτησης υποσέλιδου 6"/>
          <p:cNvSpPr>
            <a:spLocks noGrp="1"/>
          </p:cNvSpPr>
          <p:nvPr>
            <p:ph type="ftr" sz="quarter" idx="11"/>
          </p:nvPr>
        </p:nvSpPr>
        <p:spPr/>
        <p:txBody>
          <a:bodyPr rtlCol="0"/>
          <a:lstStyle/>
          <a:p>
            <a:pPr rtl="0"/>
            <a:endParaRPr lang="el-GR" dirty="0"/>
          </a:p>
        </p:txBody>
      </p:sp>
      <p:sp>
        <p:nvSpPr>
          <p:cNvPr id="6" name="Σύμβολο κράτησης ημερομηνίας 5"/>
          <p:cNvSpPr>
            <a:spLocks noGrp="1"/>
          </p:cNvSpPr>
          <p:nvPr>
            <p:ph type="dt" sz="half" idx="10"/>
          </p:nvPr>
        </p:nvSpPr>
        <p:spPr/>
        <p:txBody>
          <a:bodyPr rtlCol="0"/>
          <a:lstStyle>
            <a:lvl1pPr>
              <a:defRPr/>
            </a:lvl1pPr>
          </a:lstStyle>
          <a:p>
            <a:fld id="{FB7823DA-4471-44A3-BB91-8E092A59436F}" type="datetime1">
              <a:rPr lang="el-GR" smtClean="0"/>
              <a:pPr/>
              <a:t>19/11/25</a:t>
            </a:fld>
            <a:endParaRPr lang="el-GR"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Τρεις εικόνες με λεζάντε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grpSp>
        <p:nvGrpSpPr>
          <p:cNvPr id="52" name="Ομάδα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79"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81" name="Σύμβολο κράτησης θέσης κειμένου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grpSp>
        <p:nvGrpSpPr>
          <p:cNvPr id="84" name="Ομάδα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6"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7"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8"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9"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0"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1"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2"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3"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4"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5"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6"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78"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82" name="Σύμβολο κράτησης θέσης κειμένου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grpSp>
        <p:nvGrpSpPr>
          <p:cNvPr id="97" name="Ομάδα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9"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0"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1"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2"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3"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4"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5"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6"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7"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8"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9"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80"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83" name="Σύμβολο κράτησης θέσης κειμένου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sp>
        <p:nvSpPr>
          <p:cNvPr id="8" name="Σύμβολο κράτησης αριθμού διαφάνειας 7"/>
          <p:cNvSpPr>
            <a:spLocks noGrp="1"/>
          </p:cNvSpPr>
          <p:nvPr>
            <p:ph type="sldNum" sz="quarter" idx="12"/>
          </p:nvPr>
        </p:nvSpPr>
        <p:spPr/>
        <p:txBody>
          <a:bodyPr rtlCol="0"/>
          <a:lstStyle/>
          <a:p>
            <a:pPr rtl="0"/>
            <a:fld id="{022B156B-59AE-415F-B24B-8756D48BB977}" type="slidenum">
              <a:rPr lang="el-GR"/>
              <a:pPr/>
              <a:t>‹#›</a:t>
            </a:fld>
            <a:endParaRPr lang="el-GR" dirty="0"/>
          </a:p>
        </p:txBody>
      </p:sp>
      <p:sp>
        <p:nvSpPr>
          <p:cNvPr id="7" name="Σύμβολο κράτησης υποσέλιδου 6"/>
          <p:cNvSpPr>
            <a:spLocks noGrp="1"/>
          </p:cNvSpPr>
          <p:nvPr>
            <p:ph type="ftr" sz="quarter" idx="11"/>
          </p:nvPr>
        </p:nvSpPr>
        <p:spPr/>
        <p:txBody>
          <a:bodyPr rtlCol="0"/>
          <a:lstStyle/>
          <a:p>
            <a:pPr rtl="0"/>
            <a:endParaRPr lang="el-GR" dirty="0"/>
          </a:p>
        </p:txBody>
      </p:sp>
      <p:sp>
        <p:nvSpPr>
          <p:cNvPr id="6" name="Σύμβολο κράτησης ημερομηνίας 5"/>
          <p:cNvSpPr>
            <a:spLocks noGrp="1"/>
          </p:cNvSpPr>
          <p:nvPr>
            <p:ph type="dt" sz="half" idx="10"/>
          </p:nvPr>
        </p:nvSpPr>
        <p:spPr/>
        <p:txBody>
          <a:bodyPr rtlCol="0"/>
          <a:lstStyle>
            <a:lvl1pPr>
              <a:defRPr/>
            </a:lvl1pPr>
          </a:lstStyle>
          <a:p>
            <a:fld id="{F0FBDC1F-3043-4251-A21D-ECBD6D43714D}" type="datetime1">
              <a:rPr lang="el-GR" smtClean="0"/>
              <a:pPr/>
              <a:t>19/11/25</a:t>
            </a:fld>
            <a:endParaRPr lang="el-GR"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l-GR" dirty="0"/>
              <a:t>Στυλ κύριου τίτλου</a:t>
            </a:r>
          </a:p>
        </p:txBody>
      </p:sp>
      <p:sp>
        <p:nvSpPr>
          <p:cNvPr id="3" name="Σύμβολο κράτησης θέσης κειμένου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αριθμού διαφάνειας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l-GR" smtClean="0"/>
              <a:pPr/>
              <a:t>‹#›</a:t>
            </a:fld>
            <a:endParaRPr lang="el-GR" dirty="0"/>
          </a:p>
        </p:txBody>
      </p:sp>
      <p:sp>
        <p:nvSpPr>
          <p:cNvPr id="5" name="Σύμβολο κράτησης θέσης υποσέλιδου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9ADB283A-80A3-4181-99C4-CF1A94DEB135}" type="datetime1">
              <a:rPr lang="el-GR" smtClean="0"/>
              <a:pPr/>
              <a:t>19/11/25</a:t>
            </a:fld>
            <a:endParaRPr lang="el-GR"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a:t>Ρήματα </a:t>
            </a:r>
            <a:br>
              <a:rPr lang="el-GR" dirty="0"/>
            </a:br>
            <a:endParaRPr lang="el-GR" dirty="0"/>
          </a:p>
        </p:txBody>
      </p:sp>
      <p:sp>
        <p:nvSpPr>
          <p:cNvPr id="5" name="Υπότιτλος 4">
            <a:extLst>
              <a:ext uri="{FF2B5EF4-FFF2-40B4-BE49-F238E27FC236}">
                <a16:creationId xmlns:a16="http://schemas.microsoft.com/office/drawing/2014/main" id="{3B8A5AD3-982C-87BB-8A21-8B43435CA2EB}"/>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pPr rtl="0"/>
            <a:r>
              <a:rPr lang="el-GR" dirty="0"/>
              <a:t>Τι είναι ρήμα!</a:t>
            </a:r>
          </a:p>
        </p:txBody>
      </p:sp>
      <p:sp>
        <p:nvSpPr>
          <p:cNvPr id="14" name="Σύμβολο κράτησης θέσης περιεχομένου 13"/>
          <p:cNvSpPr>
            <a:spLocks noGrp="1"/>
          </p:cNvSpPr>
          <p:nvPr>
            <p:ph idx="1"/>
          </p:nvPr>
        </p:nvSpPr>
        <p:spPr/>
        <p:txBody>
          <a:bodyPr rtlCol="0"/>
          <a:lstStyle/>
          <a:p>
            <a:pPr rtl="0"/>
            <a:r>
              <a:rPr lang="el-GR" dirty="0"/>
              <a:t>Με γνωρίζετε παιδιά! Με λένε ρήμα. Ρήματα είναι οι λέξεις που μας δείχνουν</a:t>
            </a:r>
          </a:p>
          <a:p>
            <a:pPr rtl="0"/>
            <a:r>
              <a:rPr lang="el-GR" dirty="0"/>
              <a:t>τι κάνω π.χ παίζω,</a:t>
            </a:r>
          </a:p>
          <a:p>
            <a:pPr rtl="0"/>
            <a:r>
              <a:rPr lang="el-GR" dirty="0"/>
              <a:t>τι παθαίνω πχ. Καταστρέφομαι </a:t>
            </a:r>
          </a:p>
          <a:p>
            <a:pPr rtl="0"/>
            <a:r>
              <a:rPr lang="el-GR" dirty="0"/>
              <a:t>Ποια κατάσταση βρίσκομαι πχ. κοιμάμαι</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2999" y="234823"/>
            <a:ext cx="10058402" cy="1219200"/>
          </a:xfrm>
        </p:spPr>
        <p:txBody>
          <a:bodyPr rtlCol="0"/>
          <a:lstStyle/>
          <a:p>
            <a:pPr rtl="0"/>
            <a:r>
              <a:rPr lang="el-GR" dirty="0"/>
              <a:t>Φωνές ρημάτων</a:t>
            </a:r>
          </a:p>
        </p:txBody>
      </p:sp>
      <p:sp>
        <p:nvSpPr>
          <p:cNvPr id="3" name="Σύμβολο κράτησης θέσης περιεχομένου 2"/>
          <p:cNvSpPr>
            <a:spLocks noGrp="1"/>
          </p:cNvSpPr>
          <p:nvPr>
            <p:ph sz="half" idx="1"/>
          </p:nvPr>
        </p:nvSpPr>
        <p:spPr/>
        <p:txBody>
          <a:bodyPr rtlCol="0">
            <a:normAutofit lnSpcReduction="10000"/>
          </a:bodyPr>
          <a:lstStyle/>
          <a:p>
            <a:pPr rtl="0"/>
            <a:r>
              <a:rPr lang="el-GR" dirty="0"/>
              <a:t>Ενεργητική φωνή</a:t>
            </a:r>
            <a:r>
              <a:rPr lang="en-GB" dirty="0"/>
              <a:t>: </a:t>
            </a:r>
            <a:r>
              <a:rPr lang="el-GR" dirty="0"/>
              <a:t>Ανήκουν τα ρήματα που τελειώνουν σε -ω πχ. Τρέχω, παίζω ,γελώ .</a:t>
            </a:r>
          </a:p>
          <a:p>
            <a:pPr rtl="0"/>
            <a:endParaRPr lang="el-GR" dirty="0"/>
          </a:p>
          <a:p>
            <a:pPr rtl="0"/>
            <a:r>
              <a:rPr lang="el-GR" dirty="0"/>
              <a:t>Παθητική φωνή</a:t>
            </a:r>
            <a:r>
              <a:rPr lang="en-GB"/>
              <a:t>:  </a:t>
            </a:r>
            <a:r>
              <a:rPr lang="el-GR"/>
              <a:t>Ανήκουν </a:t>
            </a:r>
            <a:r>
              <a:rPr lang="el-GR" dirty="0"/>
              <a:t>τα ρήματα που τελειώνουν σε –</a:t>
            </a:r>
            <a:r>
              <a:rPr lang="el-GR" dirty="0" err="1"/>
              <a:t>μαι</a:t>
            </a:r>
            <a:r>
              <a:rPr lang="el-GR" dirty="0"/>
              <a:t> π.χ. Πλένομαι ,φοβάμαι , λούζομαι.</a:t>
            </a: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6799" y="-5241731"/>
            <a:ext cx="10058402" cy="6200710"/>
          </a:xfrm>
        </p:spPr>
        <p:txBody>
          <a:bodyPr rtlCol="0"/>
          <a:lstStyle/>
          <a:p>
            <a:pPr rtl="0"/>
            <a:r>
              <a:rPr lang="el-GR" dirty="0"/>
              <a:t>Χρόνοι των ρημάτων</a:t>
            </a:r>
          </a:p>
        </p:txBody>
      </p:sp>
      <p:sp>
        <p:nvSpPr>
          <p:cNvPr id="4" name="TextBox 3">
            <a:extLst>
              <a:ext uri="{FF2B5EF4-FFF2-40B4-BE49-F238E27FC236}">
                <a16:creationId xmlns:a16="http://schemas.microsoft.com/office/drawing/2014/main" id="{382ABD9B-9B58-B212-26D3-3CB9C8A0EE1E}"/>
              </a:ext>
            </a:extLst>
          </p:cNvPr>
          <p:cNvSpPr txBox="1"/>
          <p:nvPr/>
        </p:nvSpPr>
        <p:spPr>
          <a:xfrm>
            <a:off x="591963" y="2431628"/>
            <a:ext cx="10658670" cy="2308324"/>
          </a:xfrm>
          <a:prstGeom prst="rect">
            <a:avLst/>
          </a:prstGeom>
          <a:noFill/>
        </p:spPr>
        <p:txBody>
          <a:bodyPr wrap="square">
            <a:spAutoFit/>
          </a:bodyPr>
          <a:lstStyle/>
          <a:p>
            <a:pPr>
              <a:buNone/>
            </a:pPr>
            <a:r>
              <a:rPr lang="el-GR" b="1" dirty="0"/>
              <a:t>3. Χρόνοι των ρημάτων</a:t>
            </a:r>
          </a:p>
          <a:p>
            <a:pPr>
              <a:buNone/>
            </a:pPr>
            <a:br>
              <a:rPr lang="el-GR" dirty="0"/>
            </a:br>
            <a:endParaRPr lang="el-GR" dirty="0"/>
          </a:p>
          <a:p>
            <a:pPr>
              <a:buNone/>
            </a:pPr>
            <a:r>
              <a:rPr lang="el-GR" dirty="0"/>
              <a:t>Δείχνουν πότε γίνεται η ενέργεια:</a:t>
            </a:r>
          </a:p>
          <a:p>
            <a:pPr>
              <a:buFont typeface="Arial" panose="020B0604020202020204" pitchFamily="34" charset="0"/>
              <a:buChar char="•"/>
            </a:pPr>
            <a:r>
              <a:rPr lang="el-GR" dirty="0"/>
              <a:t>Ενεστώτας → τώρα (τρέχω)</a:t>
            </a:r>
          </a:p>
          <a:p>
            <a:pPr>
              <a:buFont typeface="Arial" panose="020B0604020202020204" pitchFamily="34" charset="0"/>
              <a:buChar char="•"/>
            </a:pPr>
            <a:r>
              <a:rPr lang="el-GR" dirty="0"/>
              <a:t>Παρατατικός → στο παρελθόν και διαρκεί (έτρεχα)</a:t>
            </a:r>
          </a:p>
          <a:p>
            <a:pPr>
              <a:buFont typeface="Arial" panose="020B0604020202020204" pitchFamily="34" charset="0"/>
              <a:buChar char="•"/>
            </a:pPr>
            <a:r>
              <a:rPr lang="el-GR" dirty="0"/>
              <a:t>Αόριστος → στο παρελθόν και τελειώνει (έτρεξα)</a:t>
            </a:r>
          </a:p>
          <a:p>
            <a:pPr>
              <a:buFont typeface="Arial" panose="020B0604020202020204" pitchFamily="34" charset="0"/>
              <a:buChar char="•"/>
            </a:pPr>
            <a:r>
              <a:rPr lang="el-GR" dirty="0"/>
              <a:t>Μέλλοντας → στο μέλλον (θα τρέξω)</a:t>
            </a: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78D8D4-0B6C-D555-E394-E20CCFF47219}"/>
              </a:ext>
            </a:extLst>
          </p:cNvPr>
          <p:cNvSpPr txBox="1"/>
          <p:nvPr/>
        </p:nvSpPr>
        <p:spPr>
          <a:xfrm>
            <a:off x="585630" y="1305341"/>
            <a:ext cx="6097530" cy="4247317"/>
          </a:xfrm>
          <a:prstGeom prst="rect">
            <a:avLst/>
          </a:prstGeom>
          <a:noFill/>
        </p:spPr>
        <p:txBody>
          <a:bodyPr wrap="square">
            <a:spAutoFit/>
          </a:bodyPr>
          <a:lstStyle/>
          <a:p>
            <a:pPr>
              <a:buNone/>
            </a:pPr>
            <a:r>
              <a:rPr lang="el-GR" dirty="0"/>
              <a:t>Τα ρήματα είναι μία από τις πιο βασικές κατηγορίες λέξεων, γιατί δείχνουν ενέργεια, κατάσταση ή διαδικασία. Με τα ρήματα καταλαβαίνουμε τι κάνει, τι αισθάνεται ή σε τι κατάσταση βρίσκεται το υποκείμενο. Αλλάζουν μορφή ανάλογα με το ποιος κάνει την πράξη (πρόσωπα), πότε γίνεται (χρόνοι) και πώς παρουσιάζεται η ενέργεια (εγκλίσεις). Οι χρονικές μορφές, όπως ο ενεστώτας, ο παρατατικός, ο αόριστος και ο μέλλοντας, βοηθούν τους μαθητές να τοποθετήσουν την πράξη στο χρόνο, ενώ οι εγκλίσεις (οριστική, προστακτική, υποτακτική) δείχνουν αν παρουσιάζουμε κάτι πραγματικό, πιθανό ή δίνουμε εντολή.</a:t>
            </a:r>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Σύμβολο κράτησης θέσης περιεχομένου 2"/>
          <p:cNvSpPr>
            <a:spLocks noGrp="1"/>
          </p:cNvSpPr>
          <p:nvPr>
            <p:ph idx="1"/>
          </p:nvPr>
        </p:nvSpPr>
        <p:spPr/>
        <p:txBody>
          <a:bodyPr rtlCol="0">
            <a:normAutofit fontScale="92500" lnSpcReduction="20000"/>
          </a:bodyPr>
          <a:lstStyle/>
          <a:p>
            <a:r>
              <a:rPr lang="el-GR" dirty="0"/>
              <a:t>Τα ρήματα επίσης χωρίζονται σε ενεργητική και παθητική φωνή, ανάλογα με το αν το υποκείμενο κάνει ή δέχεται την πράξη, κάτι που βοηθά τα παιδιά να κατανοήσουν καλύτερα τη δομή μιας πρότασης. Επιπλέον, ανήκουν σε δύο συζυγίες, την Α’ και τη Β’, που βοηθούν στο σωστό σχηματισμό των καταλήξεων. Οι μαθητές μπορούν να εντοπίζουν λέξεις–κλειδιά όπως κάνω, είμαι, έχω, μπορώ, παίζω, που τους βοηθούν να αναγνωρίζουν εύκολα τα ρήματα σε ένα κείμενο. Έτσι, τα ρήματα γίνονται ένας “οδηγός δράσης” μέσα στην πρόταση και βοηθούν στη σωστή κατανόηση και παραγωγή λόγου.</a:t>
            </a:r>
          </a:p>
          <a:p>
            <a:pPr rtl="0"/>
            <a:endParaRPr lang="el-GR" dirty="0"/>
          </a:p>
        </p:txBody>
      </p:sp>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Εικόνα φύσης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35_TF03431377_TF03431377" id="{04C6ABFF-6D7E-4294-B6F1-7B6614CA4C9E}" vid="{B1B1264E-53AD-4047-85DA-3732DAEA85B1}"/>
    </a:ext>
  </a:extLst>
</a:theme>
</file>

<file path=ppt/theme/theme2.xml><?xml version="1.0" encoding="utf-8"?>
<a:theme xmlns:a="http://schemas.openxmlformats.org/drawingml/2006/main" name="Θέμα του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TotalTime>
  <Words>127</Words>
  <Application>Microsoft Office PowerPoint</Application>
  <PresentationFormat>Ευρεία οθόνη</PresentationFormat>
  <Paragraphs>41</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Εικόνα φύσης 16x9</vt:lpstr>
      <vt:lpstr>Ρήματα  </vt:lpstr>
      <vt:lpstr>Τι είναι ρήμα!</vt:lpstr>
      <vt:lpstr>Φωνές ρημάτων</vt:lpstr>
      <vt:lpstr>Χρόνοι των ρημάτων</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Διάταξη τίτλου</dc:title>
  <dc:creator>STATHARA CHRISTINA-ANNA</dc:creator>
  <cp:lastModifiedBy>STATHARA CHRISTINA-ANNA</cp:lastModifiedBy>
  <cp:revision>2</cp:revision>
  <dcterms:created xsi:type="dcterms:W3CDTF">2025-11-18T22:37:11Z</dcterms:created>
  <dcterms:modified xsi:type="dcterms:W3CDTF">2025-11-18T22:55:24Z</dcterms:modified>
</cp:coreProperties>
</file>