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67" d="100"/>
          <a:sy n="67" d="100"/>
        </p:scale>
        <p:origin x="8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0CF1898-4213-4F24-8168-AB900D7AAC29}" type="datetimeFigureOut">
              <a:rPr lang="el-GR" smtClean="0"/>
              <a:t>20/11/2025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386972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0CF1898-4213-4F24-8168-AB900D7AAC29}" type="datetimeFigureOut">
              <a:rPr lang="el-GR" smtClean="0"/>
              <a:t>20/11/2025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126207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0CF1898-4213-4F24-8168-AB900D7AAC29}" type="datetimeFigureOut">
              <a:rPr lang="el-GR" smtClean="0"/>
              <a:t>20/11/2025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A87A48-66A1-4DE1-907F-710931FE72EC}" type="slidenum">
              <a:rPr lang="el-GR" smtClean="0"/>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12580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0CF1898-4213-4F24-8168-AB900D7AAC29}" type="datetimeFigureOut">
              <a:rPr lang="el-GR" smtClean="0"/>
              <a:t>20/11/2025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1055667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0CF1898-4213-4F24-8168-AB900D7AAC29}" type="datetimeFigureOut">
              <a:rPr lang="el-GR" smtClean="0"/>
              <a:t>20/11/2025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A87A48-66A1-4DE1-907F-710931FE72EC}"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33764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0CF1898-4213-4F24-8168-AB900D7AAC29}" type="datetimeFigureOut">
              <a:rPr lang="el-GR" smtClean="0"/>
              <a:t>20/11/2025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14412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0CF1898-4213-4F24-8168-AB900D7AAC29}" type="datetimeFigureOut">
              <a:rPr lang="el-GR" smtClean="0"/>
              <a:t>20/11/2025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3326036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0CF1898-4213-4F24-8168-AB900D7AAC29}" type="datetimeFigureOut">
              <a:rPr lang="el-GR" smtClean="0"/>
              <a:t>20/11/2025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406144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0CF1898-4213-4F24-8168-AB900D7AAC29}" type="datetimeFigureOut">
              <a:rPr lang="el-GR" smtClean="0"/>
              <a:t>20/11/2025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222489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0CF1898-4213-4F24-8168-AB900D7AAC29}" type="datetimeFigureOut">
              <a:rPr lang="el-GR" smtClean="0"/>
              <a:t>20/11/2025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113932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0CF1898-4213-4F24-8168-AB900D7AAC29}" type="datetimeFigureOut">
              <a:rPr lang="el-GR" smtClean="0"/>
              <a:t>20/11/2025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352567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0CF1898-4213-4F24-8168-AB900D7AAC29}" type="datetimeFigureOut">
              <a:rPr lang="el-GR" smtClean="0"/>
              <a:t>20/11/2025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403989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0CF1898-4213-4F24-8168-AB900D7AAC29}" type="datetimeFigureOut">
              <a:rPr lang="el-GR" smtClean="0"/>
              <a:t>20/11/2025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413222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F1898-4213-4F24-8168-AB900D7AAC29}" type="datetimeFigureOut">
              <a:rPr lang="el-GR" smtClean="0"/>
              <a:t>20/11/2025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392394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0CF1898-4213-4F24-8168-AB900D7AAC29}" type="datetimeFigureOut">
              <a:rPr lang="el-GR" smtClean="0"/>
              <a:t>20/11/2025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217918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0CF1898-4213-4F24-8168-AB900D7AAC29}" type="datetimeFigureOut">
              <a:rPr lang="el-GR" smtClean="0"/>
              <a:t>20/11/2025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2A87A48-66A1-4DE1-907F-710931FE72EC}" type="slidenum">
              <a:rPr lang="el-GR" smtClean="0"/>
              <a:t>‹#›</a:t>
            </a:fld>
            <a:endParaRPr lang="el-GR"/>
          </a:p>
        </p:txBody>
      </p:sp>
    </p:spTree>
    <p:extLst>
      <p:ext uri="{BB962C8B-B14F-4D97-AF65-F5344CB8AC3E}">
        <p14:creationId xmlns:p14="http://schemas.microsoft.com/office/powerpoint/2010/main" val="263104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CF1898-4213-4F24-8168-AB900D7AAC29}" type="datetimeFigureOut">
              <a:rPr lang="el-GR" smtClean="0"/>
              <a:t>20/11/2025</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A87A48-66A1-4DE1-907F-710931FE72EC}" type="slidenum">
              <a:rPr lang="el-GR" smtClean="0"/>
              <a:t>‹#›</a:t>
            </a:fld>
            <a:endParaRPr lang="el-GR"/>
          </a:p>
        </p:txBody>
      </p:sp>
    </p:spTree>
    <p:extLst>
      <p:ext uri="{BB962C8B-B14F-4D97-AF65-F5344CB8AC3E}">
        <p14:creationId xmlns:p14="http://schemas.microsoft.com/office/powerpoint/2010/main" val="2737525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98AC4A-55BB-D7C9-E2AA-C8E936297C38}"/>
              </a:ext>
            </a:extLst>
          </p:cNvPr>
          <p:cNvSpPr>
            <a:spLocks noGrp="1"/>
          </p:cNvSpPr>
          <p:nvPr>
            <p:ph type="ctrTitle"/>
          </p:nvPr>
        </p:nvSpPr>
        <p:spPr>
          <a:xfrm>
            <a:off x="1678517" y="764052"/>
            <a:ext cx="7766936" cy="2664948"/>
          </a:xfrm>
        </p:spPr>
        <p:txBody>
          <a:bodyPr/>
          <a:lstStyle/>
          <a:p>
            <a:pPr algn="ctr"/>
            <a:r>
              <a:rPr lang="el-GR" sz="3600" dirty="0">
                <a:solidFill>
                  <a:schemeClr val="tx1"/>
                </a:solidFill>
                <a:latin typeface="Arial" panose="020B0604020202020204" pitchFamily="34" charset="0"/>
                <a:cs typeface="Arial" panose="020B0604020202020204" pitchFamily="34" charset="0"/>
              </a:rPr>
              <a:t>ΕΞΟΙΚΟΝΟΜΗΣΗ ΕΝΕΡΓΕΙΑΣ</a:t>
            </a:r>
            <a:br>
              <a:rPr lang="el-GR" dirty="0"/>
            </a:br>
            <a:endParaRPr lang="el-GR" dirty="0"/>
          </a:p>
        </p:txBody>
      </p:sp>
      <p:sp>
        <p:nvSpPr>
          <p:cNvPr id="3" name="Υπότιτλος 2">
            <a:extLst>
              <a:ext uri="{FF2B5EF4-FFF2-40B4-BE49-F238E27FC236}">
                <a16:creationId xmlns:a16="http://schemas.microsoft.com/office/drawing/2014/main" id="{670B1BE0-AF1F-BC2E-A3E7-7B8F3D65A01D}"/>
              </a:ext>
            </a:extLst>
          </p:cNvPr>
          <p:cNvSpPr>
            <a:spLocks noGrp="1"/>
          </p:cNvSpPr>
          <p:nvPr>
            <p:ph type="subTitle" idx="1"/>
          </p:nvPr>
        </p:nvSpPr>
        <p:spPr>
          <a:xfrm>
            <a:off x="1678517" y="3122146"/>
            <a:ext cx="7766936" cy="1096899"/>
          </a:xfrm>
        </p:spPr>
        <p:txBody>
          <a:bodyPr/>
          <a:lstStyle/>
          <a:p>
            <a:pPr algn="ctr"/>
            <a:r>
              <a:rPr lang="el-GR" dirty="0">
                <a:solidFill>
                  <a:schemeClr val="tx1"/>
                </a:solidFill>
                <a:latin typeface="Arial" panose="020B0604020202020204" pitchFamily="34" charset="0"/>
                <a:cs typeface="Arial" panose="020B0604020202020204" pitchFamily="34" charset="0"/>
              </a:rPr>
              <a:t>΄΄ Σώζω ενέργεια, σώζω τον πλανήτη!΄΄ </a:t>
            </a:r>
          </a:p>
        </p:txBody>
      </p:sp>
      <p:pic>
        <p:nvPicPr>
          <p:cNvPr id="4" name="Εικόνα 3">
            <a:extLst>
              <a:ext uri="{FF2B5EF4-FFF2-40B4-BE49-F238E27FC236}">
                <a16:creationId xmlns:a16="http://schemas.microsoft.com/office/drawing/2014/main" id="{EA0B42CB-1829-9EB0-7BDE-AB2A04AFE896}"/>
              </a:ext>
            </a:extLst>
          </p:cNvPr>
          <p:cNvPicPr>
            <a:picLocks noChangeAspect="1"/>
          </p:cNvPicPr>
          <p:nvPr/>
        </p:nvPicPr>
        <p:blipFill>
          <a:blip r:embed="rId2"/>
          <a:stretch>
            <a:fillRect/>
          </a:stretch>
        </p:blipFill>
        <p:spPr>
          <a:xfrm>
            <a:off x="4007251" y="3886200"/>
            <a:ext cx="3109468" cy="2332101"/>
          </a:xfrm>
          <a:prstGeom prst="rect">
            <a:avLst/>
          </a:prstGeom>
        </p:spPr>
      </p:pic>
    </p:spTree>
    <p:extLst>
      <p:ext uri="{BB962C8B-B14F-4D97-AF65-F5344CB8AC3E}">
        <p14:creationId xmlns:p14="http://schemas.microsoft.com/office/powerpoint/2010/main" val="149526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2682F3-7B94-7C63-E908-E6463F1E9B19}"/>
              </a:ext>
            </a:extLst>
          </p:cNvPr>
          <p:cNvSpPr>
            <a:spLocks noGrp="1"/>
          </p:cNvSpPr>
          <p:nvPr>
            <p:ph type="title"/>
          </p:nvPr>
        </p:nvSpPr>
        <p:spPr>
          <a:xfrm>
            <a:off x="334434" y="218016"/>
            <a:ext cx="3854528" cy="1278466"/>
          </a:xfrm>
        </p:spPr>
        <p:txBody>
          <a:bodyPr>
            <a:normAutofit/>
          </a:bodyPr>
          <a:lstStyle/>
          <a:p>
            <a:r>
              <a:rPr lang="el-GR" sz="2800" dirty="0">
                <a:solidFill>
                  <a:schemeClr val="tx1"/>
                </a:solidFill>
                <a:latin typeface="Arial" panose="020B0604020202020204" pitchFamily="34" charset="0"/>
                <a:cs typeface="Arial" panose="020B0604020202020204" pitchFamily="34" charset="0"/>
              </a:rPr>
              <a:t>Τι είναι η ενέργεια και πως εξοικονομείται; </a:t>
            </a:r>
          </a:p>
        </p:txBody>
      </p:sp>
      <p:sp>
        <p:nvSpPr>
          <p:cNvPr id="4" name="Θέση κειμένου 3">
            <a:extLst>
              <a:ext uri="{FF2B5EF4-FFF2-40B4-BE49-F238E27FC236}">
                <a16:creationId xmlns:a16="http://schemas.microsoft.com/office/drawing/2014/main" id="{24858531-DD6F-53FB-83D1-2181C8FEB79D}"/>
              </a:ext>
            </a:extLst>
          </p:cNvPr>
          <p:cNvSpPr>
            <a:spLocks noGrp="1"/>
          </p:cNvSpPr>
          <p:nvPr>
            <p:ph type="body" sz="half" idx="2"/>
          </p:nvPr>
        </p:nvSpPr>
        <p:spPr>
          <a:xfrm>
            <a:off x="334434" y="1985917"/>
            <a:ext cx="3854528" cy="4243433"/>
          </a:xfrm>
        </p:spPr>
        <p:txBody>
          <a:bodyPr>
            <a:normAutofit lnSpcReduction="10000"/>
          </a:bodyPr>
          <a:lstStyle/>
          <a:p>
            <a:r>
              <a:rPr lang="el-GR" sz="1900" dirty="0">
                <a:latin typeface="Arial" panose="020B0604020202020204" pitchFamily="34" charset="0"/>
                <a:cs typeface="Arial" panose="020B0604020202020204" pitchFamily="34" charset="0"/>
              </a:rPr>
              <a:t>Ενέργεια είναι η </a:t>
            </a:r>
            <a:r>
              <a:rPr lang="el-GR" sz="1900" b="1" dirty="0">
                <a:solidFill>
                  <a:schemeClr val="accent4"/>
                </a:solidFill>
                <a:latin typeface="Arial" panose="020B0604020202020204" pitchFamily="34" charset="0"/>
                <a:cs typeface="Arial" panose="020B0604020202020204" pitchFamily="34" charset="0"/>
              </a:rPr>
              <a:t>δύναμη</a:t>
            </a:r>
            <a:r>
              <a:rPr lang="el-GR" sz="1900" dirty="0">
                <a:latin typeface="Arial" panose="020B0604020202020204" pitchFamily="34" charset="0"/>
                <a:cs typeface="Arial" panose="020B0604020202020204" pitchFamily="34" charset="0"/>
              </a:rPr>
              <a:t> που κάνει τα πράγματα να κινούνται, να ζεσταίνονται, να φωτίζουν και να δουλεύουν. Για παράδειγμα, η ηλεκτρική ενέργεια παράγει ενέργεια για να λειτουργούν οι ηλεκτρικές συσκευές.</a:t>
            </a:r>
          </a:p>
          <a:p>
            <a:r>
              <a:rPr lang="el-GR" sz="1900" dirty="0">
                <a:latin typeface="Arial" panose="020B0604020202020204" pitchFamily="34" charset="0"/>
                <a:cs typeface="Arial" panose="020B0604020202020204" pitchFamily="34" charset="0"/>
              </a:rPr>
              <a:t>Εξοικονόμηση ενέργειας αντίστοιχα  σημαίνει να </a:t>
            </a:r>
            <a:r>
              <a:rPr lang="el-GR" sz="1900" b="1" dirty="0">
                <a:solidFill>
                  <a:schemeClr val="accent4"/>
                </a:solidFill>
                <a:latin typeface="Arial" panose="020B0604020202020204" pitchFamily="34" charset="0"/>
                <a:cs typeface="Arial" panose="020B0604020202020204" pitchFamily="34" charset="0"/>
              </a:rPr>
              <a:t>μην ξοδεύουμε ρεύμα και καύσιμα άσκοπα</a:t>
            </a:r>
            <a:r>
              <a:rPr lang="el-GR" sz="1900" dirty="0">
                <a:latin typeface="Arial" panose="020B0604020202020204" pitchFamily="34" charset="0"/>
                <a:cs typeface="Arial" panose="020B0604020202020204" pitchFamily="34" charset="0"/>
              </a:rPr>
              <a:t>, ώστε να μην επιβαρύνεται το περιβάλλον. </a:t>
            </a:r>
          </a:p>
          <a:p>
            <a:r>
              <a:rPr lang="el-GR" dirty="0"/>
              <a:t> </a:t>
            </a:r>
          </a:p>
          <a:p>
            <a:r>
              <a:rPr lang="el-GR" dirty="0"/>
              <a:t> </a:t>
            </a:r>
          </a:p>
        </p:txBody>
      </p:sp>
      <p:pic>
        <p:nvPicPr>
          <p:cNvPr id="1026" name="Picture 2" descr="Ενέργεια - ΨΗΦΙΑΚΗ ΤΑΞΗ">
            <a:extLst>
              <a:ext uri="{FF2B5EF4-FFF2-40B4-BE49-F238E27FC236}">
                <a16:creationId xmlns:a16="http://schemas.microsoft.com/office/drawing/2014/main" id="{267603D2-F6EB-C66A-AB3A-638CD7E930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5212" y="2549072"/>
            <a:ext cx="4717647" cy="21515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52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A0AAF4-EC2B-953A-783F-F69BB485D910}"/>
              </a:ext>
            </a:extLst>
          </p:cNvPr>
          <p:cNvSpPr>
            <a:spLocks noGrp="1"/>
          </p:cNvSpPr>
          <p:nvPr>
            <p:ph type="title"/>
          </p:nvPr>
        </p:nvSpPr>
        <p:spPr>
          <a:xfrm>
            <a:off x="491596" y="514924"/>
            <a:ext cx="3854528" cy="1278466"/>
          </a:xfrm>
        </p:spPr>
        <p:txBody>
          <a:bodyPr>
            <a:noAutofit/>
          </a:bodyPr>
          <a:lstStyle/>
          <a:p>
            <a:r>
              <a:rPr lang="el-GR" sz="2800" dirty="0">
                <a:solidFill>
                  <a:schemeClr val="tx1"/>
                </a:solidFill>
                <a:latin typeface="Arial" panose="020B0604020202020204" pitchFamily="34" charset="0"/>
                <a:cs typeface="Arial" panose="020B0604020202020204" pitchFamily="34" charset="0"/>
              </a:rPr>
              <a:t>Πως μπορούμε να εξοικονομήσουμε στο σχολείο; </a:t>
            </a:r>
          </a:p>
        </p:txBody>
      </p:sp>
      <p:pic>
        <p:nvPicPr>
          <p:cNvPr id="5" name="Θέση περιεχομένου 4">
            <a:extLst>
              <a:ext uri="{FF2B5EF4-FFF2-40B4-BE49-F238E27FC236}">
                <a16:creationId xmlns:a16="http://schemas.microsoft.com/office/drawing/2014/main" id="{DEEAF40A-FE54-F524-34FE-81BFC555CC49}"/>
              </a:ext>
            </a:extLst>
          </p:cNvPr>
          <p:cNvPicPr>
            <a:picLocks noGrp="1" noChangeAspect="1"/>
          </p:cNvPicPr>
          <p:nvPr>
            <p:ph idx="1"/>
          </p:nvPr>
        </p:nvPicPr>
        <p:blipFill>
          <a:blip r:embed="rId2"/>
          <a:stretch>
            <a:fillRect/>
          </a:stretch>
        </p:blipFill>
        <p:spPr>
          <a:xfrm>
            <a:off x="4918075" y="2353665"/>
            <a:ext cx="4814636" cy="2704110"/>
          </a:xfrm>
          <a:prstGeom prst="rect">
            <a:avLst/>
          </a:prstGeom>
          <a:ln>
            <a:noFill/>
          </a:ln>
          <a:effectLst>
            <a:softEdge rad="112500"/>
          </a:effectLst>
        </p:spPr>
      </p:pic>
      <p:sp>
        <p:nvSpPr>
          <p:cNvPr id="4" name="Θέση κειμένου 3">
            <a:extLst>
              <a:ext uri="{FF2B5EF4-FFF2-40B4-BE49-F238E27FC236}">
                <a16:creationId xmlns:a16="http://schemas.microsoft.com/office/drawing/2014/main" id="{D89AE8C8-3185-52EE-54D2-D352B65BC8C0}"/>
              </a:ext>
            </a:extLst>
          </p:cNvPr>
          <p:cNvSpPr>
            <a:spLocks noGrp="1"/>
          </p:cNvSpPr>
          <p:nvPr>
            <p:ph type="body" sz="half" idx="2"/>
          </p:nvPr>
        </p:nvSpPr>
        <p:spPr>
          <a:xfrm>
            <a:off x="532025" y="2234145"/>
            <a:ext cx="3854528" cy="3680881"/>
          </a:xfrm>
        </p:spPr>
        <p:txBody>
          <a:bodyPr>
            <a:noAutofit/>
          </a:bodyPr>
          <a:lstStyle/>
          <a:p>
            <a:r>
              <a:rPr lang="el-GR" sz="1800" dirty="0">
                <a:latin typeface="Arial" panose="020B0604020202020204" pitchFamily="34" charset="0"/>
                <a:cs typeface="Arial" panose="020B0604020202020204" pitchFamily="34" charset="0"/>
              </a:rPr>
              <a:t>Μπορούμε να εξοικονομήσου ενέργεια με τους ακόλουθους τρόπους: </a:t>
            </a:r>
            <a:endParaRPr lang="el-GR" sz="1800" dirty="0">
              <a:solidFill>
                <a:schemeClr val="tx1"/>
              </a:solidFill>
              <a:latin typeface="Arial" panose="020B0604020202020204" pitchFamily="34" charset="0"/>
              <a:cs typeface="Arial" panose="020B0604020202020204" pitchFamily="34" charset="0"/>
            </a:endParaRPr>
          </a:p>
          <a:p>
            <a:pPr marL="342900" indent="-342900">
              <a:buAutoNum type="arabicParenR"/>
            </a:pPr>
            <a:r>
              <a:rPr lang="el-GR" sz="1600" b="1" dirty="0">
                <a:solidFill>
                  <a:schemeClr val="accent4"/>
                </a:solidFill>
                <a:latin typeface="Arial" panose="020B0604020202020204" pitchFamily="34" charset="0"/>
                <a:cs typeface="Arial" panose="020B0604020202020204" pitchFamily="34" charset="0"/>
              </a:rPr>
              <a:t>φωτισμός. </a:t>
            </a:r>
            <a:r>
              <a:rPr lang="el-GR" sz="1600" dirty="0">
                <a:solidFill>
                  <a:schemeClr val="tx1"/>
                </a:solidFill>
                <a:latin typeface="Arial" panose="020B0604020202020204" pitchFamily="34" charset="0"/>
                <a:cs typeface="Arial" panose="020B0604020202020204" pitchFamily="34" charset="0"/>
              </a:rPr>
              <a:t>Χρησιμοποιούμε όσο το δυνατόν περισσότερο τον φυσικό φωτισμό, ανοίγοντας τις κουρτίνες και τα παράθυρα.  Αντικαθιστάμε τις λάμπες με λαμπτήρες </a:t>
            </a:r>
            <a:r>
              <a:rPr lang="en-US" sz="1600" dirty="0">
                <a:solidFill>
                  <a:schemeClr val="tx1"/>
                </a:solidFill>
                <a:latin typeface="Arial" panose="020B0604020202020204" pitchFamily="34" charset="0"/>
                <a:cs typeface="Arial" panose="020B0604020202020204" pitchFamily="34" charset="0"/>
              </a:rPr>
              <a:t>LED</a:t>
            </a:r>
            <a:r>
              <a:rPr lang="el-GR" sz="1600" dirty="0">
                <a:solidFill>
                  <a:schemeClr val="tx1"/>
                </a:solidFill>
                <a:latin typeface="Arial" panose="020B0604020202020204" pitchFamily="34" charset="0"/>
                <a:cs typeface="Arial" panose="020B0604020202020204" pitchFamily="34" charset="0"/>
              </a:rPr>
              <a:t>.</a:t>
            </a:r>
          </a:p>
          <a:p>
            <a:pPr marL="342900" indent="-342900">
              <a:buAutoNum type="arabicParenR"/>
            </a:pPr>
            <a:r>
              <a:rPr lang="el-GR" sz="1600" b="1" dirty="0">
                <a:solidFill>
                  <a:schemeClr val="accent4"/>
                </a:solidFill>
                <a:latin typeface="Arial" panose="020B0604020202020204" pitchFamily="34" charset="0"/>
                <a:cs typeface="Arial" panose="020B0604020202020204" pitchFamily="34" charset="0"/>
              </a:rPr>
              <a:t>Ηλεκτρονικές συσκευές</a:t>
            </a:r>
            <a:r>
              <a:rPr lang="el-GR" sz="1600" dirty="0">
                <a:solidFill>
                  <a:schemeClr val="tx1"/>
                </a:solidFill>
                <a:latin typeface="Arial" panose="020B0604020202020204" pitchFamily="34" charset="0"/>
                <a:cs typeface="Arial" panose="020B0604020202020204" pitchFamily="34" charset="0"/>
              </a:rPr>
              <a:t>. Σβήνουμε και αφαιρούμε από την πρίζα τις συσκευές που δεν χρησιμοποιούμαι. </a:t>
            </a:r>
          </a:p>
          <a:p>
            <a:pPr marL="342900" indent="-342900">
              <a:buAutoNum type="arabicParenR"/>
            </a:pPr>
            <a:r>
              <a:rPr lang="el-GR" sz="1600" b="1" dirty="0">
                <a:solidFill>
                  <a:schemeClr val="accent4"/>
                </a:solidFill>
                <a:latin typeface="Arial" panose="020B0604020202020204" pitchFamily="34" charset="0"/>
                <a:cs typeface="Arial" panose="020B0604020202020204" pitchFamily="34" charset="0"/>
              </a:rPr>
              <a:t>Θέρμανση</a:t>
            </a:r>
            <a:r>
              <a:rPr lang="el-GR" sz="1600" dirty="0">
                <a:solidFill>
                  <a:schemeClr val="tx1"/>
                </a:solidFill>
                <a:latin typeface="Arial" panose="020B0604020202020204" pitchFamily="34" charset="0"/>
                <a:cs typeface="Arial" panose="020B0604020202020204" pitchFamily="34" charset="0"/>
              </a:rPr>
              <a:t>. Κλείνουμε τα παράθυρα και τις πόρτες όταν είναι ανοιχτό το καλοριφέρ. </a:t>
            </a:r>
          </a:p>
          <a:p>
            <a:pPr marL="342900" indent="-342900">
              <a:buAutoNum type="arabicParenR"/>
            </a:pPr>
            <a:endParaRPr lang="el-GR" sz="1800" dirty="0">
              <a:solidFill>
                <a:schemeClr val="tx1"/>
              </a:solidFill>
            </a:endParaRPr>
          </a:p>
          <a:p>
            <a:pPr marL="342900" indent="-342900">
              <a:buAutoNum type="arabicParenR"/>
            </a:pPr>
            <a:endParaRPr lang="el-GR" sz="1800" dirty="0"/>
          </a:p>
        </p:txBody>
      </p:sp>
    </p:spTree>
    <p:extLst>
      <p:ext uri="{BB962C8B-B14F-4D97-AF65-F5344CB8AC3E}">
        <p14:creationId xmlns:p14="http://schemas.microsoft.com/office/powerpoint/2010/main" val="2771864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EFD74D-0669-8C31-87BA-473185D299D8}"/>
              </a:ext>
            </a:extLst>
          </p:cNvPr>
          <p:cNvSpPr>
            <a:spLocks noGrp="1"/>
          </p:cNvSpPr>
          <p:nvPr>
            <p:ph type="title"/>
          </p:nvPr>
        </p:nvSpPr>
        <p:spPr>
          <a:xfrm>
            <a:off x="420159" y="169866"/>
            <a:ext cx="3854528" cy="1278466"/>
          </a:xfrm>
        </p:spPr>
        <p:txBody>
          <a:bodyPr>
            <a:noAutofit/>
          </a:bodyPr>
          <a:lstStyle/>
          <a:p>
            <a:r>
              <a:rPr lang="el-GR" sz="2800" dirty="0">
                <a:solidFill>
                  <a:schemeClr val="tx1"/>
                </a:solidFill>
                <a:latin typeface="Arial" panose="020B0604020202020204" pitchFamily="34" charset="0"/>
                <a:cs typeface="Arial" panose="020B0604020202020204" pitchFamily="34" charset="0"/>
              </a:rPr>
              <a:t>Πώς μπορούμε να εξοικονομήσουμε ενέργεια στο σπίτι; </a:t>
            </a:r>
          </a:p>
        </p:txBody>
      </p:sp>
      <p:pic>
        <p:nvPicPr>
          <p:cNvPr id="5" name="Θέση περιεχομένου 4">
            <a:extLst>
              <a:ext uri="{FF2B5EF4-FFF2-40B4-BE49-F238E27FC236}">
                <a16:creationId xmlns:a16="http://schemas.microsoft.com/office/drawing/2014/main" id="{362927B4-8FF3-51C1-2EFB-D83804B89E8C}"/>
              </a:ext>
            </a:extLst>
          </p:cNvPr>
          <p:cNvPicPr>
            <a:picLocks noGrp="1" noChangeAspect="1"/>
          </p:cNvPicPr>
          <p:nvPr>
            <p:ph idx="1"/>
          </p:nvPr>
        </p:nvPicPr>
        <p:blipFill>
          <a:blip r:embed="rId2"/>
          <a:stretch>
            <a:fillRect/>
          </a:stretch>
        </p:blipFill>
        <p:spPr>
          <a:xfrm>
            <a:off x="4760912" y="1795577"/>
            <a:ext cx="4897437" cy="3266845"/>
          </a:xfrm>
          <a:prstGeom prst="rect">
            <a:avLst/>
          </a:prstGeom>
          <a:ln>
            <a:noFill/>
          </a:ln>
          <a:effectLst>
            <a:softEdge rad="112500"/>
          </a:effectLst>
        </p:spPr>
      </p:pic>
      <p:sp>
        <p:nvSpPr>
          <p:cNvPr id="4" name="Θέση κειμένου 3">
            <a:extLst>
              <a:ext uri="{FF2B5EF4-FFF2-40B4-BE49-F238E27FC236}">
                <a16:creationId xmlns:a16="http://schemas.microsoft.com/office/drawing/2014/main" id="{57980092-8F19-134E-3791-FA4B55E13C11}"/>
              </a:ext>
            </a:extLst>
          </p:cNvPr>
          <p:cNvSpPr>
            <a:spLocks noGrp="1"/>
          </p:cNvSpPr>
          <p:nvPr>
            <p:ph type="body" sz="half" idx="2"/>
          </p:nvPr>
        </p:nvSpPr>
        <p:spPr>
          <a:xfrm>
            <a:off x="420159" y="1549927"/>
            <a:ext cx="3854528" cy="4836585"/>
          </a:xfrm>
        </p:spPr>
        <p:txBody>
          <a:bodyPr>
            <a:noAutofit/>
          </a:bodyPr>
          <a:lstStyle/>
          <a:p>
            <a:r>
              <a:rPr lang="el-GR" dirty="0">
                <a:latin typeface="Arial" panose="020B0604020202020204" pitchFamily="34" charset="0"/>
                <a:cs typeface="Arial" panose="020B0604020202020204" pitchFamily="34" charset="0"/>
              </a:rPr>
              <a:t>Μπορούμε να εξοικονομήσουμε ενέργεια με τους ακόλουθους τρόπους: </a:t>
            </a:r>
          </a:p>
          <a:p>
            <a:pPr marL="342900" indent="-342900">
              <a:buAutoNum type="arabicParenR"/>
            </a:pPr>
            <a:r>
              <a:rPr lang="el-GR" b="1" dirty="0">
                <a:solidFill>
                  <a:schemeClr val="accent4"/>
                </a:solidFill>
                <a:latin typeface="Arial" panose="020B0604020202020204" pitchFamily="34" charset="0"/>
                <a:cs typeface="Arial" panose="020B0604020202020204" pitchFamily="34" charset="0"/>
              </a:rPr>
              <a:t>φωτισμός</a:t>
            </a:r>
            <a:r>
              <a:rPr lang="el-GR" dirty="0">
                <a:latin typeface="Arial" panose="020B0604020202020204" pitchFamily="34" charset="0"/>
                <a:cs typeface="Arial" panose="020B0604020202020204" pitchFamily="34" charset="0"/>
              </a:rPr>
              <a:t>. Χρησιμοποιούμε φυσικούς φωτισμούς, κλείνουμε το φως όταν δεν βρισκόμαστε στο δωμάτιο ή ν]αλλάζουμε χώρο. </a:t>
            </a:r>
          </a:p>
          <a:p>
            <a:pPr marL="342900" indent="-342900">
              <a:buAutoNum type="arabicParenR"/>
            </a:pPr>
            <a:r>
              <a:rPr lang="el-GR" b="1" dirty="0">
                <a:solidFill>
                  <a:schemeClr val="accent4"/>
                </a:solidFill>
                <a:latin typeface="Arial" panose="020B0604020202020204" pitchFamily="34" charset="0"/>
                <a:cs typeface="Arial" panose="020B0604020202020204" pitchFamily="34" charset="0"/>
              </a:rPr>
              <a:t>Θέρμανση</a:t>
            </a:r>
            <a:r>
              <a:rPr lang="el-GR" dirty="0">
                <a:latin typeface="Arial" panose="020B0604020202020204" pitchFamily="34" charset="0"/>
                <a:cs typeface="Arial" panose="020B0604020202020204" pitchFamily="34" charset="0"/>
              </a:rPr>
              <a:t>. Κλείνουμε τα παράθυρα και τις πόρτες όταν έχουμε ανοιχτό κλιματιστικό. Αν δεν έχει πολύ κρύο προτιμάμε πιο χοντρά ρούχα ώστε να μην χρειαστεί να ανοίξουμε θέρμανση. </a:t>
            </a:r>
          </a:p>
          <a:p>
            <a:pPr marL="342900" indent="-342900">
              <a:buAutoNum type="arabicParenR"/>
            </a:pPr>
            <a:r>
              <a:rPr lang="el-GR" b="1" dirty="0">
                <a:solidFill>
                  <a:schemeClr val="accent4"/>
                </a:solidFill>
                <a:latin typeface="Arial" panose="020B0604020202020204" pitchFamily="34" charset="0"/>
                <a:cs typeface="Arial" panose="020B0604020202020204" pitchFamily="34" charset="0"/>
              </a:rPr>
              <a:t>Νερό</a:t>
            </a:r>
            <a:r>
              <a:rPr lang="el-GR" dirty="0">
                <a:latin typeface="Arial" panose="020B0604020202020204" pitchFamily="34" charset="0"/>
                <a:cs typeface="Arial" panose="020B0604020202020204" pitchFamily="34" charset="0"/>
              </a:rPr>
              <a:t>.  Δεν αφήνουμε την βρύση να τρέχει όσο βουρτσίζουμε τα δόντια ή πλένουμε τα </a:t>
            </a:r>
            <a:r>
              <a:rPr lang="el-GR" dirty="0" err="1">
                <a:latin typeface="Arial" panose="020B0604020202020204" pitchFamily="34" charset="0"/>
                <a:cs typeface="Arial" panose="020B0604020202020204" pitchFamily="34" charset="0"/>
              </a:rPr>
              <a:t>πίατα</a:t>
            </a:r>
            <a:r>
              <a:rPr lang="el-GR" dirty="0">
                <a:latin typeface="Arial" panose="020B0604020202020204" pitchFamily="34" charset="0"/>
                <a:cs typeface="Arial" panose="020B0604020202020204" pitchFamily="34" charset="0"/>
              </a:rPr>
              <a:t>. </a:t>
            </a:r>
          </a:p>
          <a:p>
            <a:pPr marL="342900" indent="-342900">
              <a:buAutoNum type="arabicParenR"/>
            </a:pPr>
            <a:r>
              <a:rPr lang="el-GR" b="1" dirty="0">
                <a:solidFill>
                  <a:schemeClr val="accent4"/>
                </a:solidFill>
                <a:latin typeface="Arial" panose="020B0604020202020204" pitchFamily="34" charset="0"/>
                <a:cs typeface="Arial" panose="020B0604020202020204" pitchFamily="34" charset="0"/>
              </a:rPr>
              <a:t>Συσκευές</a:t>
            </a:r>
            <a:r>
              <a:rPr lang="el-GR" dirty="0">
                <a:latin typeface="Arial" panose="020B0604020202020204" pitchFamily="34" charset="0"/>
                <a:cs typeface="Arial" panose="020B0604020202020204" pitchFamily="34" charset="0"/>
              </a:rPr>
              <a:t>. Όταν δεν χρησιμοποιούμε κάποια συσκευή την κλείνουμε και την βράζουμε από την πρίζα. </a:t>
            </a:r>
          </a:p>
          <a:p>
            <a:pPr marL="342900" indent="-342900">
              <a:buAutoNum type="arabicParenR"/>
            </a:pPr>
            <a:r>
              <a:rPr lang="el-GR" b="1" dirty="0">
                <a:solidFill>
                  <a:schemeClr val="accent4"/>
                </a:solidFill>
                <a:latin typeface="Arial" panose="020B0604020202020204" pitchFamily="34" charset="0"/>
                <a:cs typeface="Arial" panose="020B0604020202020204" pitchFamily="34" charset="0"/>
              </a:rPr>
              <a:t>Ανακύκλωση</a:t>
            </a:r>
            <a:r>
              <a:rPr lang="el-GR" dirty="0">
                <a:latin typeface="Arial" panose="020B0604020202020204" pitchFamily="34" charset="0"/>
                <a:cs typeface="Arial" panose="020B0604020202020204" pitchFamily="34" charset="0"/>
              </a:rPr>
              <a:t>. Μειώνουμε την ενέργεια που χρειάζονται τα εργοστάσια για παραγωγή νέων προϊόντων. </a:t>
            </a:r>
          </a:p>
        </p:txBody>
      </p:sp>
    </p:spTree>
    <p:extLst>
      <p:ext uri="{BB962C8B-B14F-4D97-AF65-F5344CB8AC3E}">
        <p14:creationId xmlns:p14="http://schemas.microsoft.com/office/powerpoint/2010/main" val="416186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BEDA1C-61C9-4772-A6A0-DCDE388F246F}"/>
              </a:ext>
            </a:extLst>
          </p:cNvPr>
          <p:cNvSpPr>
            <a:spLocks noGrp="1"/>
          </p:cNvSpPr>
          <p:nvPr>
            <p:ph type="ctrTitle"/>
          </p:nvPr>
        </p:nvSpPr>
        <p:spPr>
          <a:xfrm>
            <a:off x="1664230" y="1782698"/>
            <a:ext cx="7766936" cy="1646302"/>
          </a:xfrm>
        </p:spPr>
        <p:txBody>
          <a:bodyPr/>
          <a:lstStyle/>
          <a:p>
            <a:pPr algn="ctr"/>
            <a:r>
              <a:rPr lang="el-GR" sz="3600" dirty="0">
                <a:solidFill>
                  <a:schemeClr val="tx1"/>
                </a:solidFill>
                <a:latin typeface="Arial" panose="020B0604020202020204" pitchFamily="34" charset="0"/>
                <a:cs typeface="Arial" panose="020B0604020202020204" pitchFamily="34" charset="0"/>
              </a:rPr>
              <a:t>ΔΡΑΣΤΙΡΙΟΤΗΤΑ </a:t>
            </a:r>
          </a:p>
        </p:txBody>
      </p:sp>
      <p:sp>
        <p:nvSpPr>
          <p:cNvPr id="3" name="Υπότιτλος 2">
            <a:extLst>
              <a:ext uri="{FF2B5EF4-FFF2-40B4-BE49-F238E27FC236}">
                <a16:creationId xmlns:a16="http://schemas.microsoft.com/office/drawing/2014/main" id="{F28BB021-D62B-D9B5-C4B9-E8707DC2D660}"/>
              </a:ext>
            </a:extLst>
          </p:cNvPr>
          <p:cNvSpPr>
            <a:spLocks noGrp="1"/>
          </p:cNvSpPr>
          <p:nvPr>
            <p:ph type="subTitle" idx="1"/>
          </p:nvPr>
        </p:nvSpPr>
        <p:spPr/>
        <p:txBody>
          <a:bodyPr/>
          <a:lstStyle/>
          <a:p>
            <a:r>
              <a:rPr lang="el-GR" dirty="0">
                <a:solidFill>
                  <a:schemeClr val="tx1"/>
                </a:solidFill>
                <a:latin typeface="Arial" panose="020B0604020202020204" pitchFamily="34" charset="0"/>
                <a:cs typeface="Arial" panose="020B0604020202020204" pitchFamily="34" charset="0"/>
              </a:rPr>
              <a:t>Σε ένα φύλλο χαρτί σημειώστε ό,τι απορίες έχετε σχετικά με την ενότητα. Έπειτα σημειώστε ποια σημεία σας δυσκόλεψαν περισσότερο και θέλετε να τα δούμε ξανά και ποια σημεία σας φάνηκαν πιο εύκολα</a:t>
            </a:r>
            <a:r>
              <a:rPr lang="el-GR" dirty="0"/>
              <a:t>. </a:t>
            </a:r>
          </a:p>
        </p:txBody>
      </p:sp>
    </p:spTree>
    <p:extLst>
      <p:ext uri="{BB962C8B-B14F-4D97-AF65-F5344CB8AC3E}">
        <p14:creationId xmlns:p14="http://schemas.microsoft.com/office/powerpoint/2010/main" val="3105746131"/>
      </p:ext>
    </p:extLst>
  </p:cSld>
  <p:clrMapOvr>
    <a:masterClrMapping/>
  </p:clrMapOvr>
</p:sld>
</file>

<file path=ppt/theme/theme1.xml><?xml version="1.0" encoding="utf-8"?>
<a:theme xmlns:a="http://schemas.openxmlformats.org/drawingml/2006/main" name="Όψη">
  <a:themeElements>
    <a:clrScheme name="Κίτρινο">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43</TotalTime>
  <Words>297</Words>
  <Application>Microsoft Office PowerPoint</Application>
  <PresentationFormat>Ευρεία οθόνη</PresentationFormat>
  <Paragraphs>21</Paragraphs>
  <Slides>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vt:i4>
      </vt:variant>
    </vt:vector>
  </HeadingPairs>
  <TitlesOfParts>
    <vt:vector size="9" baseType="lpstr">
      <vt:lpstr>Arial</vt:lpstr>
      <vt:lpstr>Trebuchet MS</vt:lpstr>
      <vt:lpstr>Wingdings 3</vt:lpstr>
      <vt:lpstr>Όψη</vt:lpstr>
      <vt:lpstr>ΕΞΟΙΚΟΝΟΜΗΣΗ ΕΝΕΡΓΕΙΑΣ </vt:lpstr>
      <vt:lpstr>Τι είναι η ενέργεια και πως εξοικονομείται; </vt:lpstr>
      <vt:lpstr>Πως μπορούμε να εξοικονομήσουμε στο σχολείο; </vt:lpstr>
      <vt:lpstr>Πώς μπορούμε να εξοικονομήσουμε ενέργεια στο σπίτι; </vt:lpstr>
      <vt:lpstr>ΔΡΑΣΤΙΡΙΟΤΗΤΑ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5</cp:revision>
  <dcterms:created xsi:type="dcterms:W3CDTF">2025-11-20T14:17:13Z</dcterms:created>
  <dcterms:modified xsi:type="dcterms:W3CDTF">2025-11-20T19:09:20Z</dcterms:modified>
</cp:coreProperties>
</file>