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57" r:id="rId4"/>
    <p:sldId id="259" r:id="rId5"/>
    <p:sldId id="260" r:id="rId6"/>
    <p:sldId id="261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91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031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6791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986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0969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7776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4052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008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939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19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32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33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892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911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267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51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D59CB-942B-4B10-A93E-BE9048298CA4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F1BF6C-3581-4FF4-92FD-E65D965FE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77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CE5A5B-AC3D-E878-4AD8-0E5C05833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954" y="875115"/>
            <a:ext cx="7766936" cy="2150598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ΑΝΑΚΥΚΛΩΣΗ</a:t>
            </a:r>
            <a:r>
              <a:rPr lang="el-G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306B091-4F8C-5DE8-E9D2-19756AD33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9954" y="3429000"/>
            <a:ext cx="7766936" cy="1096899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΄΄ Δίνω δεύτερη ζωή στα σκουπίδια μου</a:t>
            </a:r>
            <a:r>
              <a:rPr lang="el-GR" dirty="0">
                <a:solidFill>
                  <a:schemeClr val="tx1"/>
                </a:solidFill>
              </a:rPr>
              <a:t>΄΄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86826AB-AFB6-FC2F-FB6F-C093F395E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097" y="4157937"/>
            <a:ext cx="3072650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4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F122A8-6284-004A-455B-89EEC31D4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Λίστα ελέγχου μαθητή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195F15-80F2-8B7B-AD5B-EE3350707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την μελέτη μου: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έχω κάτσει στη θέση μου με όλα τα απαραίτητα βιβλία και τετράδια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Διαβάζω τους στόχους του μαθήματος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Διαβάζω αρχικά από το σχολικό μου βιβλίο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Έπειτα διαβάζω τις διαφάνειας μου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Σημειώνω τυχόν απορίες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Λύνω το φύλλο αξιολόγησης που θα βρω στο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 class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βάση της μελέτης μου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Συνεργάζομαι με συμμαθητές μου για την τελική δραστηριότητα </a:t>
            </a:r>
          </a:p>
        </p:txBody>
      </p:sp>
      <p:pic>
        <p:nvPicPr>
          <p:cNvPr id="4098" name="Picture 2" descr="Cheklist clipboard vector icon. Check list symbol isolated">
            <a:extLst>
              <a:ext uri="{FF2B5EF4-FFF2-40B4-BE49-F238E27FC236}">
                <a16:creationId xmlns:a16="http://schemas.microsoft.com/office/drawing/2014/main" id="{63184A3C-24BB-FEC5-1FC1-302D9826A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61" y="1166019"/>
            <a:ext cx="1319213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9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F1550E-8D24-5E6D-023E-150233F3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29" y="1152955"/>
            <a:ext cx="3854528" cy="1278466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είναι η ανακύκλωση; 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2F5B09FC-72D2-7033-61D2-AEE47EEC1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021556"/>
            <a:ext cx="4513262" cy="4513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CE19C64-6023-E5E4-3D46-4CC9F2A09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5884" y="2950369"/>
            <a:ext cx="3854528" cy="2584449"/>
          </a:xfrm>
        </p:spPr>
        <p:txBody>
          <a:bodyPr>
            <a:normAutofit/>
          </a:bodyPr>
          <a:lstStyle/>
          <a:p>
            <a:r>
              <a:rPr lang="el-GR" sz="1800" dirty="0"/>
              <a:t>Ανακύκλωση είναι η διαδικασία κατά την οποία 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</a:rPr>
              <a:t>χωρίζουμε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 τα 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</a:rPr>
              <a:t>σκουπίδια</a:t>
            </a:r>
            <a:r>
              <a:rPr lang="el-GR" sz="1800" dirty="0"/>
              <a:t> μας σε ειδικούς κάδους, ώστε τα υλικά τα οποία μπορούν να 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</a:rPr>
              <a:t>επαναχρησιμοποιηθούν</a:t>
            </a:r>
            <a:r>
              <a:rPr lang="el-GR" sz="1800" dirty="0"/>
              <a:t> να μεταφερθούν σε εργοστάσια και να μετατραπούν σε κάτι 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</a:rPr>
              <a:t>νέο</a:t>
            </a:r>
            <a:r>
              <a:rPr lang="el-GR" sz="1800" dirty="0"/>
              <a:t>.  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EF4628F-40D7-1DF6-EDF4-BC9B144A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5" y="1323182"/>
            <a:ext cx="585788" cy="5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5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AE640F-F3C2-5B91-57A0-6ECA9195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0" y="171450"/>
            <a:ext cx="3854528" cy="1278466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Ποια υλικά μπορούμε να ανακυκλώσουμε; 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54DA216-70EF-64CB-8A3D-7956F3C52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1737" y="827352"/>
            <a:ext cx="2168525" cy="216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7200807-1C3C-0A0A-9774-27C0AC650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861" y="1563642"/>
            <a:ext cx="3854528" cy="4893160"/>
          </a:xfrm>
        </p:spPr>
        <p:txBody>
          <a:bodyPr>
            <a:noAutofit/>
          </a:bodyPr>
          <a:lstStyle/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Μπορούμε να ανακυκλώσουμε πολλά υλικά που συναντάμε στην καθημερινότητα μας. Τα βασικά από αυτά είναι τα εξής: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Πλαστικό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(πχ. Σακούλες, μπουκάλια, απορρυπαντικά)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Χαρτί- χαρτόνι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(πχ. Συσκευασίες, εφημερίδες, κουτιά, τετράδια)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Γυαλί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(πχ. Γυάλινα μπουκάλια, δοχεία, βάζα)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Μέταλλα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(πχ. Κονσέρβες, αλουμινόχαρτο, τενεκεδάκια)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Ηλεκτρικές και ηλεκτρονικές συσκευές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(πχ.  Μπαταρίες, καλώδια, υπολογιστές)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3C340F0-18C6-AF8A-B9AF-C996A55A1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47" y="57724"/>
            <a:ext cx="570028" cy="53440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CF0BD8A-020C-5245-7F27-1C5775FC3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042" y="3588411"/>
            <a:ext cx="1500188" cy="150018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939FF35C-C44B-6F7E-7E8A-1808535ED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287" y="3862124"/>
            <a:ext cx="2452951" cy="2452951"/>
          </a:xfrm>
          <a:prstGeom prst="rect">
            <a:avLst/>
          </a:prstGeom>
        </p:spPr>
      </p:pic>
      <p:pic>
        <p:nvPicPr>
          <p:cNvPr id="1026" name="Picture 2" descr="Blog - AmGlass">
            <a:extLst>
              <a:ext uri="{FF2B5EF4-FFF2-40B4-BE49-F238E27FC236}">
                <a16:creationId xmlns:a16="http://schemas.microsoft.com/office/drawing/2014/main" id="{30A6DB93-9909-1168-455A-473696F4B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648" y="1449916"/>
            <a:ext cx="1704976" cy="1714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943AB1D-7AFC-DF46-5439-A24ECD29EF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37" y="3429000"/>
            <a:ext cx="1300163" cy="7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1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326AB9-56EB-4FC5-796E-7083C119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984254"/>
            <a:ext cx="3854528" cy="1278466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ποιους κάδους τοποθετούμε το κάθε υλικό;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C11B16C-F9BD-9058-3579-201BC8649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258" y="2519895"/>
            <a:ext cx="3854528" cy="3495143"/>
          </a:xfrm>
        </p:spPr>
        <p:txBody>
          <a:bodyPr>
            <a:noAutofit/>
          </a:bodyPr>
          <a:lstStyle/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Συνολικά έχουμε 3 κάδους, στον κάθε ένα από τους όποιους τοποθετούμε τα υλικά με τον παρακάτω τρόπο: </a:t>
            </a:r>
          </a:p>
          <a:p>
            <a:r>
              <a:rPr lang="el-G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Μπλε κάδος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: πετάμε τα πλαστικά, τα χάρτινα, τα αλουμίνια και τα γυαλιά</a:t>
            </a:r>
          </a:p>
          <a:p>
            <a:r>
              <a:rPr lang="el-GR" sz="1800" b="1" dirty="0">
                <a:solidFill>
                  <a:srgbClr val="7752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Καφέ κάδος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: πετάμε τα οργανικά σκουπίδια όπως φλούδες και υπολείμματα φαγητού.</a:t>
            </a:r>
          </a:p>
          <a:p>
            <a:r>
              <a:rPr lang="el-G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Πράσινος κάδος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: πετάμε μπαταρίες, ηλεκτρικές συσκευές </a:t>
            </a:r>
          </a:p>
          <a:p>
            <a:endParaRPr lang="el-GR" sz="18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5BF7113-FE18-1590-C6CF-AD7DFA2A9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44" y="514924"/>
            <a:ext cx="570028" cy="534401"/>
          </a:xfrm>
          <a:prstGeom prst="rect">
            <a:avLst/>
          </a:prstGeom>
        </p:spPr>
      </p:pic>
      <p:pic>
        <p:nvPicPr>
          <p:cNvPr id="2050" name="Picture 2" descr="Ανακύκλωση Χαρτιού | ΔΗΜΟΣ ΗΡΑΚΛΕΙΟΥ ΑΤΤΙΚΗΣ">
            <a:extLst>
              <a:ext uri="{FF2B5EF4-FFF2-40B4-BE49-F238E27FC236}">
                <a16:creationId xmlns:a16="http://schemas.microsoft.com/office/drawing/2014/main" id="{6FE8B2F0-058B-07D2-B258-58BF030033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2031481"/>
            <a:ext cx="4513262" cy="279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2C9A98-E07A-6170-CEAE-CF462A0C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72" y="114299"/>
            <a:ext cx="3854528" cy="2048407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Πως μπορούμε εμείς να επαναχρησιμοποιήσουμε τα ανακυκλώσιμα υλικά;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D46D0CD-FC2B-D510-D1FB-B569605BC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6428" y="2287267"/>
            <a:ext cx="3854528" cy="3966632"/>
          </a:xfrm>
        </p:spPr>
        <p:txBody>
          <a:bodyPr>
            <a:normAutofit lnSpcReduction="10000"/>
          </a:bodyPr>
          <a:lstStyle/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Ένας εύκολος και διασκεδαστικός τρόπος να επαναχρησιμοποιήσουμε τα υλικά αυτά είναι να τα αντιμετωπίσουμε σαν </a:t>
            </a:r>
            <a:r>
              <a:rPr lang="el-G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παιχνίδι.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Πολλά από τα υλικά αυτά μπορούμε να τα αξιοποιήσουμε για την </a:t>
            </a:r>
            <a:r>
              <a:rPr lang="el-G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δημιουργία κατασκευών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στο σχολείο ή στο σπίτι. </a:t>
            </a:r>
          </a:p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Δείτε μερικές ιδέες παρακάτω. </a:t>
            </a:r>
          </a:p>
          <a:p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i="1" dirty="0">
                <a:latin typeface="Arial" panose="020B0604020202020204" pitchFamily="34" charset="0"/>
                <a:cs typeface="Arial" panose="020B0604020202020204" pitchFamily="34" charset="0"/>
              </a:rPr>
              <a:t>Οχήματα από πλαστικά μπουκάλια</a:t>
            </a:r>
          </a:p>
          <a:p>
            <a:r>
              <a:rPr lang="el-GR" sz="1800" i="1" dirty="0">
                <a:latin typeface="Arial" panose="020B0604020202020204" pitchFamily="34" charset="0"/>
                <a:cs typeface="Arial" panose="020B0604020202020204" pitchFamily="34" charset="0"/>
              </a:rPr>
              <a:t>Σπιτάκια από χάρτινες συσκευασίες</a:t>
            </a:r>
          </a:p>
          <a:p>
            <a:r>
              <a:rPr lang="el-GR" sz="1800" i="1" dirty="0">
                <a:latin typeface="Arial" panose="020B0604020202020204" pitchFamily="34" charset="0"/>
                <a:cs typeface="Arial" panose="020B0604020202020204" pitchFamily="34" charset="0"/>
              </a:rPr>
              <a:t>Ρομπότ από τσίγκινες συσκευασίες 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7CBA5D1-7B98-5DBD-39EB-2F4815792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65" y="604101"/>
            <a:ext cx="570028" cy="534401"/>
          </a:xfrm>
          <a:prstGeom prst="rect">
            <a:avLst/>
          </a:prstGeom>
        </p:spPr>
      </p:pic>
      <p:pic>
        <p:nvPicPr>
          <p:cNvPr id="3074" name="Picture 2" descr="100+ Κατασκευές για παιδιά από Ανακυκλώσιμα Υλικά">
            <a:extLst>
              <a:ext uri="{FF2B5EF4-FFF2-40B4-BE49-F238E27FC236}">
                <a16:creationId xmlns:a16="http://schemas.microsoft.com/office/drawing/2014/main" id="{D648912C-552F-483F-BF53-BB74D9EA4A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00" y="114299"/>
            <a:ext cx="2899227" cy="2170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BDE90FB-62BC-7523-50BD-41FBC2CA5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627" y="2248431"/>
            <a:ext cx="2899227" cy="217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F3B1C18-2AF7-9A58-99A9-556BA5E6B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400" y="3786188"/>
            <a:ext cx="2700338" cy="270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814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01CD0C-389E-49C5-54DA-A92D8E4D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734" y="0"/>
            <a:ext cx="3854528" cy="1278466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τι μας χρησιμεύει η ανακύκλωση;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C9564C4-B892-CA23-B4B6-D36B8EDB6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3034" y="1278466"/>
            <a:ext cx="3854528" cy="6479647"/>
          </a:xfrm>
        </p:spPr>
        <p:txBody>
          <a:bodyPr>
            <a:noAutofit/>
          </a:bodyPr>
          <a:lstStyle/>
          <a:p>
            <a:r>
              <a:rPr lang="el-GR" sz="1700" dirty="0">
                <a:latin typeface="Arial" panose="020B0604020202020204" pitchFamily="34" charset="0"/>
                <a:cs typeface="Arial" panose="020B0604020202020204" pitchFamily="34" charset="0"/>
              </a:rPr>
              <a:t>Η ανακύκλωση είναι απαραίτητη για πάρα πολλούς λόγους που αναγράφονται συνοπτικά παρακάτω: 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700" dirty="0">
                <a:latin typeface="Arial" panose="020B0604020202020204" pitchFamily="34" charset="0"/>
                <a:cs typeface="Arial" panose="020B0604020202020204" pitchFamily="34" charset="0"/>
              </a:rPr>
              <a:t>Βοηθάει στην </a:t>
            </a:r>
            <a:r>
              <a:rPr lang="el-GR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προστασία του πλανήτη.</a:t>
            </a:r>
            <a:r>
              <a:rPr lang="el-GR" sz="1700" dirty="0">
                <a:latin typeface="Arial" panose="020B0604020202020204" pitchFamily="34" charset="0"/>
                <a:cs typeface="Arial" panose="020B0604020202020204" pitchFamily="34" charset="0"/>
              </a:rPr>
              <a:t> Τα υλικά ξανά παίρνουν ζωή και ο πλανήτης δεν γεμίζει με σκουπίδια με αποτέλεσμα να </a:t>
            </a:r>
            <a:r>
              <a:rPr lang="el-GR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παραμένει καθαρός </a:t>
            </a:r>
            <a:r>
              <a:rPr lang="el-GR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700" dirty="0">
                <a:latin typeface="Arial" panose="020B0604020202020204" pitchFamily="34" charset="0"/>
                <a:cs typeface="Arial" panose="020B0604020202020204" pitchFamily="34" charset="0"/>
              </a:rPr>
              <a:t>Βοηθάμε τα ζώα και το περιβάλλον. Λιγότερα σκουπίδια σημαίνει πιο καθαρές θάλασσες, δάση και πόλεις, άρα πιο υγιής και </a:t>
            </a:r>
            <a:r>
              <a:rPr lang="el-GR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ασφαλές περιβάλλον για τα ζώα και για εμάς.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700" dirty="0">
                <a:latin typeface="Arial" panose="020B0604020202020204" pitchFamily="34" charset="0"/>
                <a:cs typeface="Arial" panose="020B0604020202020204" pitchFamily="34" charset="0"/>
              </a:rPr>
              <a:t>  γινόμαστε </a:t>
            </a:r>
            <a:r>
              <a:rPr lang="el-GR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δημιουργικοί</a:t>
            </a:r>
            <a:r>
              <a:rPr lang="el-GR" sz="1700" dirty="0">
                <a:latin typeface="Arial" panose="020B0604020202020204" pitchFamily="34" charset="0"/>
                <a:cs typeface="Arial" panose="020B0604020202020204" pitchFamily="34" charset="0"/>
              </a:rPr>
              <a:t> καθώς εφευρίσκουμε τρόπους να επαναχρησιμοποιήσουμε τα σκουπίδια μας.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E65241D-8F6C-D56E-CC7E-4DB77EA80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2" y="164103"/>
            <a:ext cx="570028" cy="534401"/>
          </a:xfrm>
          <a:prstGeom prst="rect">
            <a:avLst/>
          </a:prstGeom>
        </p:spPr>
      </p:pic>
      <p:pic>
        <p:nvPicPr>
          <p:cNvPr id="5122" name="Picture 2" descr="Ανακύκλωση θα πει ζωή από την αρχή». - Χαρούμενες δραστηριότητες - Παιδικός  σταθμός - Νηπιαγωγείο στο Ρίο Πάτρας - ΓΕΩΡΜΑ ΚΑΤΕΡΙΝΑ">
            <a:extLst>
              <a:ext uri="{FF2B5EF4-FFF2-40B4-BE49-F238E27FC236}">
                <a16:creationId xmlns:a16="http://schemas.microsoft.com/office/drawing/2014/main" id="{214E3174-A36F-5262-0EFB-1A4859122D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97" y="1501736"/>
            <a:ext cx="3854528" cy="38545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2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E73DE9-B698-200D-4157-0E66696A8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75734"/>
            <a:ext cx="7766936" cy="1646302"/>
          </a:xfrm>
        </p:spPr>
        <p:txBody>
          <a:bodyPr/>
          <a:lstStyle/>
          <a:p>
            <a:pPr algn="ctr"/>
            <a:r>
              <a:rPr lang="el-G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ΔΡΑΣΤΙΡΙΟΤΗΤΑ</a:t>
            </a:r>
            <a:r>
              <a:rPr lang="el-GR" dirty="0"/>
              <a:t>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2FD342C-244B-6B0E-F8DE-7CD93B9B5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2804" y="2750670"/>
            <a:ext cx="7766936" cy="1096899"/>
          </a:xfrm>
        </p:spPr>
        <p:txBody>
          <a:bodyPr>
            <a:normAutofit lnSpcReduction="10000"/>
          </a:bodyPr>
          <a:lstStyle/>
          <a:p>
            <a:pPr algn="l"/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Χωρίζομαι σε ομάδες και δημιουργώ. Επιλέγω ένα ή παραπάνω ανακυκλώσιμα υλικά, δημιουργώ κάτι από την αρχή και το παρουσιάζω με την ομάδα στην τάξη μου. Μπορώ να αντλήσω ιδέες από την προηγούμενη διαφάνεια.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664BE16-005E-8CE1-00B5-26DDBCFF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653" y="4057650"/>
            <a:ext cx="3433763" cy="211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7209322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Μπλε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442</Words>
  <Application>Microsoft Office PowerPoint</Application>
  <PresentationFormat>Ευρεία οθόνη</PresentationFormat>
  <Paragraphs>39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Όψη</vt:lpstr>
      <vt:lpstr>ΑΝΑΚΥΚΛΩΣΗ </vt:lpstr>
      <vt:lpstr>Λίστα ελέγχου μαθητή </vt:lpstr>
      <vt:lpstr>Τι είναι η ανακύκλωση; </vt:lpstr>
      <vt:lpstr>Ποια υλικά μπορούμε να ανακυκλώσουμε; </vt:lpstr>
      <vt:lpstr>Σε ποιους κάδους τοποθετούμε το κάθε υλικό; </vt:lpstr>
      <vt:lpstr>Πως μπορούμε εμείς να επαναχρησιμοποιήσουμε τα ανακυκλώσιμα υλικά; </vt:lpstr>
      <vt:lpstr>Σε τι μας χρησιμεύει η ανακύκλωση; </vt:lpstr>
      <vt:lpstr>ΔΡΑΣΤΙΡΙΟΤΗΤΑ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6</cp:revision>
  <dcterms:created xsi:type="dcterms:W3CDTF">2025-11-18T14:19:56Z</dcterms:created>
  <dcterms:modified xsi:type="dcterms:W3CDTF">2025-11-18T15:58:54Z</dcterms:modified>
</cp:coreProperties>
</file>