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494"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grpSp>
        <p:nvGrpSpPr>
          <p:cNvPr id="10" name="Group 9"/>
          <p:cNvGrpSpPr/>
          <p:nvPr/>
        </p:nvGrpSpPr>
        <p:grpSpPr>
          <a:xfrm>
            <a:off x="0" y="0"/>
            <a:ext cx="12188825" cy="6872226"/>
            <a:chOff x="0" y="0"/>
            <a:chExt cx="12188825" cy="6872226"/>
          </a:xfrm>
        </p:grpSpPr>
        <p:pic>
          <p:nvPicPr>
            <p:cNvPr id="9" name="Picture 8" descr="HD-PanelTitle-V.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18" name="Picture 17"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l-GR" smtClean="0"/>
              <a:t>Στυλ κύριου τίτλου</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11/12/2025</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B61BEF0D-F0BB-DE4B-95CE-6DB70DBA9567}" type="datetimeFigureOut">
              <a:rPr lang="en-US" dirty="0"/>
              <a:pPr/>
              <a:t>11/12/2025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l-GR" smtClean="0"/>
              <a:t>Στυλ κύριου τίτλου</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B61BEF0D-F0BB-DE4B-95CE-6DB70DBA9567}" type="datetimeFigureOut">
              <a:rPr lang="en-US" dirty="0"/>
              <a:pPr/>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l-GR" smtClean="0"/>
              <a:t>Στυλ κύριου τίτλου</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smtClean="0"/>
              <a:t>Στυλ υποδείγματος κειμένου</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B61BEF0D-F0BB-DE4B-95CE-6DB70DBA9567}" type="datetimeFigureOut">
              <a:rPr lang="en-US" dirty="0"/>
              <a:pPr/>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l-GR" smtClean="0"/>
              <a:t>Στυλ κύριου τίτλου</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B61BEF0D-F0BB-DE4B-95CE-6DB70DBA9567}" type="datetimeFigureOut">
              <a:rPr lang="en-US" dirty="0"/>
              <a:pPr/>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l-GR" smtClean="0"/>
              <a:t>Στυλ κύριου τίτλου</a:t>
            </a:r>
            <a:endParaRPr lang="en-US" dirty="0"/>
          </a:p>
        </p:txBody>
      </p:sp>
      <p:sp>
        <p:nvSpPr>
          <p:cNvPr id="16"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B61BEF0D-F0BB-DE4B-95CE-6DB70DBA9567}" type="datetimeFigureOut">
              <a:rPr lang="en-US" dirty="0"/>
              <a:pPr/>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l-GR" smtClean="0"/>
              <a:t>Στυλ κύριου τίτλου</a:t>
            </a:r>
            <a:endParaRPr lang="en-US" dirty="0"/>
          </a:p>
        </p:txBody>
      </p:sp>
      <p:sp>
        <p:nvSpPr>
          <p:cNvPr id="14"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B61BEF0D-F0BB-DE4B-95CE-6DB70DBA9567}" type="datetimeFigureOut">
              <a:rPr lang="en-US" dirty="0"/>
              <a:pPr/>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dirty="0"/>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l-GR" smtClean="0"/>
              <a:t>Στυλ κύριου τίτλου</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B61BEF0D-F0BB-DE4B-95CE-6DB70DBA9567}" type="datetimeFigureOut">
              <a:rPr lang="en-US" dirty="0"/>
              <a:pPr/>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11/12/2025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11/12/2025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11/12/2025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11/12/2025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l-GR" smtClean="0"/>
              <a:t>Στυλ κύριου τίτλου</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B61BEF0D-F0BB-DE4B-95CE-6DB70DBA9567}" type="datetimeFigureOut">
              <a:rPr lang="en-US" dirty="0"/>
              <a:pPr/>
              <a:t>11/12/2025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l-GR" smtClean="0"/>
              <a:t>Στυλ κύριου τίτλου</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B61BEF0D-F0BB-DE4B-95CE-6DB70DBA9567}" type="datetimeFigureOut">
              <a:rPr lang="en-US" dirty="0"/>
              <a:pPr/>
              <a:t>11/12/2025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8825" cy="6856215"/>
            <a:chOff x="0" y="0"/>
            <a:chExt cx="12188825" cy="6856215"/>
          </a:xfrm>
        </p:grpSpPr>
        <p:pic>
          <p:nvPicPr>
            <p:cNvPr id="8" name="Picture 7" descr="HD-PanelContent-V.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l-GR" smtClean="0"/>
              <a:t>Στυλ κύριου τίτλου</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11/12/2025</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p:txBody>
          <a:bodyPr/>
          <a:lstStyle/>
          <a:p>
            <a:r>
              <a:rPr lang="el-GR" sz="6000" b="1" dirty="0">
                <a:ln>
                  <a:noFill/>
                </a:ln>
                <a:solidFill>
                  <a:prstClr val="black"/>
                </a:solidFill>
                <a:effectLst>
                  <a:outerShdw blurRad="38100" dist="38100" dir="2700000" algn="tl">
                    <a:srgbClr val="000000">
                      <a:alpha val="43137"/>
                    </a:srgbClr>
                  </a:outerShdw>
                </a:effectLst>
                <a:latin typeface="Ink Free" panose="03080402000500000000" pitchFamily="66" charset="0"/>
              </a:rPr>
              <a:t>ΑΓΙΑ ΓΡΑΦΗ</a:t>
            </a:r>
            <a:endParaRPr lang="el-GR" dirty="0">
              <a:effectLst>
                <a:outerShdw blurRad="38100" dist="38100" dir="2700000" algn="tl">
                  <a:srgbClr val="000000">
                    <a:alpha val="43137"/>
                  </a:srgbClr>
                </a:outerShdw>
              </a:effectLst>
              <a:latin typeface="Ink Free" panose="03080402000500000000" pitchFamily="66" charset="0"/>
            </a:endParaRPr>
          </a:p>
        </p:txBody>
      </p:sp>
      <p:sp>
        <p:nvSpPr>
          <p:cNvPr id="3" name="Υπότιτλος 2"/>
          <p:cNvSpPr>
            <a:spLocks noGrp="1"/>
          </p:cNvSpPr>
          <p:nvPr>
            <p:ph type="subTitle" idx="1"/>
          </p:nvPr>
        </p:nvSpPr>
        <p:spPr/>
        <p:txBody>
          <a:bodyPr/>
          <a:lstStyle/>
          <a:p>
            <a:pPr lvl="0">
              <a:buClr>
                <a:srgbClr val="83992A"/>
              </a:buClr>
            </a:pPr>
            <a:r>
              <a:rPr lang="el-GR" sz="2400" b="1" dirty="0">
                <a:solidFill>
                  <a:prstClr val="black"/>
                </a:solidFill>
                <a:effectLst>
                  <a:outerShdw blurRad="38100" dist="38100" dir="2700000" algn="tl">
                    <a:srgbClr val="000000">
                      <a:alpha val="43137"/>
                    </a:srgbClr>
                  </a:outerShdw>
                </a:effectLst>
                <a:latin typeface="Ink Free" panose="03080402000500000000" pitchFamily="66" charset="0"/>
              </a:rPr>
              <a:t>Η συνάντηση Θεού και ανθρώπου καταγράφεται σε κείμενα</a:t>
            </a:r>
          </a:p>
          <a:p>
            <a:endParaRPr lang="el-GR" dirty="0"/>
          </a:p>
        </p:txBody>
      </p:sp>
    </p:spTree>
    <p:extLst>
      <p:ext uri="{BB962C8B-B14F-4D97-AF65-F5344CB8AC3E}">
        <p14:creationId xmlns:p14="http://schemas.microsoft.com/office/powerpoint/2010/main" val="3094243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pPr lvl="0" defTabSz="914400">
              <a:spcBef>
                <a:spcPts val="0"/>
              </a:spcBef>
              <a:defRPr/>
            </a:pPr>
            <a:r>
              <a:rPr lang="el-GR" sz="3600" b="1" kern="0" dirty="0" smtClean="0">
                <a:solidFill>
                  <a:prstClr val="black">
                    <a:lumMod val="85000"/>
                    <a:lumOff val="15000"/>
                  </a:prstClr>
                </a:solidFill>
                <a:effectLst>
                  <a:outerShdw blurRad="38100" dist="38100" dir="2700000" algn="tl">
                    <a:srgbClr val="000000">
                      <a:alpha val="43137"/>
                    </a:srgbClr>
                  </a:outerShdw>
                </a:effectLst>
                <a:latin typeface="Ink Free" panose="03080402000500000000" pitchFamily="66" charset="0"/>
                <a:ea typeface="+mn-ea"/>
                <a:cs typeface="+mn-cs"/>
              </a:rPr>
              <a:t/>
            </a:r>
            <a:br>
              <a:rPr lang="el-GR" sz="3600" b="1" kern="0" dirty="0" smtClean="0">
                <a:solidFill>
                  <a:prstClr val="black">
                    <a:lumMod val="85000"/>
                    <a:lumOff val="15000"/>
                  </a:prstClr>
                </a:solidFill>
                <a:effectLst>
                  <a:outerShdw blurRad="38100" dist="38100" dir="2700000" algn="tl">
                    <a:srgbClr val="000000">
                      <a:alpha val="43137"/>
                    </a:srgbClr>
                  </a:outerShdw>
                </a:effectLst>
                <a:latin typeface="Ink Free" panose="03080402000500000000" pitchFamily="66" charset="0"/>
                <a:ea typeface="+mn-ea"/>
                <a:cs typeface="+mn-cs"/>
              </a:rPr>
            </a:br>
            <a:r>
              <a:rPr lang="el-GR" sz="3600" b="1" kern="0" dirty="0" smtClean="0">
                <a:solidFill>
                  <a:prstClr val="black">
                    <a:lumMod val="85000"/>
                    <a:lumOff val="15000"/>
                  </a:prstClr>
                </a:solidFill>
                <a:effectLst>
                  <a:outerShdw blurRad="38100" dist="38100" dir="2700000" algn="tl">
                    <a:srgbClr val="000000">
                      <a:alpha val="43137"/>
                    </a:srgbClr>
                  </a:outerShdw>
                </a:effectLst>
                <a:latin typeface="Ink Free" panose="03080402000500000000" pitchFamily="66" charset="0"/>
                <a:ea typeface="+mn-ea"/>
                <a:cs typeface="+mn-cs"/>
              </a:rPr>
              <a:t>Ποια </a:t>
            </a:r>
            <a:r>
              <a:rPr lang="el-GR" sz="3600" b="1" kern="0" dirty="0">
                <a:solidFill>
                  <a:prstClr val="black">
                    <a:lumMod val="85000"/>
                    <a:lumOff val="15000"/>
                  </a:prstClr>
                </a:solidFill>
                <a:effectLst>
                  <a:outerShdw blurRad="38100" dist="38100" dir="2700000" algn="tl">
                    <a:srgbClr val="000000">
                      <a:alpha val="43137"/>
                    </a:srgbClr>
                  </a:outerShdw>
                </a:effectLst>
                <a:latin typeface="Ink Free" panose="03080402000500000000" pitchFamily="66" charset="0"/>
                <a:ea typeface="+mn-ea"/>
                <a:cs typeface="+mn-cs"/>
              </a:rPr>
              <a:t>είναι η θέση της ΑΓ στη ζωή των χριστιανών;</a:t>
            </a:r>
            <a:r>
              <a:rPr lang="el-GR" sz="1800" kern="0" dirty="0">
                <a:ln>
                  <a:noFill/>
                </a:ln>
                <a:solidFill>
                  <a:sysClr val="windowText" lastClr="000000"/>
                </a:solidFill>
                <a:effectLst>
                  <a:outerShdw blurRad="38100" dist="38100" dir="2700000" algn="tl">
                    <a:srgbClr val="000000">
                      <a:alpha val="43137"/>
                    </a:srgbClr>
                  </a:outerShdw>
                </a:effectLst>
                <a:latin typeface="Ink Free" panose="03080402000500000000" pitchFamily="66" charset="0"/>
                <a:ea typeface="+mn-ea"/>
                <a:cs typeface="+mn-cs"/>
              </a:rPr>
              <a:t/>
            </a:r>
            <a:br>
              <a:rPr lang="el-GR" sz="1800" kern="0" dirty="0">
                <a:ln>
                  <a:noFill/>
                </a:ln>
                <a:solidFill>
                  <a:sysClr val="windowText" lastClr="000000"/>
                </a:solidFill>
                <a:effectLst>
                  <a:outerShdw blurRad="38100" dist="38100" dir="2700000" algn="tl">
                    <a:srgbClr val="000000">
                      <a:alpha val="43137"/>
                    </a:srgbClr>
                  </a:outerShdw>
                </a:effectLst>
                <a:latin typeface="Ink Free" panose="03080402000500000000" pitchFamily="66" charset="0"/>
                <a:ea typeface="+mn-ea"/>
                <a:cs typeface="+mn-cs"/>
              </a:rPr>
            </a:br>
            <a:endParaRPr lang="el-GR" dirty="0">
              <a:effectLst>
                <a:outerShdw blurRad="38100" dist="38100" dir="2700000" algn="tl">
                  <a:srgbClr val="000000">
                    <a:alpha val="43137"/>
                  </a:srgbClr>
                </a:outerShdw>
              </a:effectLst>
              <a:latin typeface="Ink Free" panose="03080402000500000000" pitchFamily="66" charset="0"/>
            </a:endParaRPr>
          </a:p>
        </p:txBody>
      </p:sp>
      <p:sp>
        <p:nvSpPr>
          <p:cNvPr id="3" name="Θέση περιεχομένου 2"/>
          <p:cNvSpPr>
            <a:spLocks noGrp="1"/>
          </p:cNvSpPr>
          <p:nvPr>
            <p:ph idx="1"/>
          </p:nvPr>
        </p:nvSpPr>
        <p:spPr/>
        <p:txBody>
          <a:bodyPr>
            <a:normAutofit lnSpcReduction="10000"/>
          </a:bodyPr>
          <a:lstStyle/>
          <a:p>
            <a:pPr lvl="0">
              <a:buClr>
                <a:srgbClr val="83992A"/>
              </a:buClr>
            </a:pPr>
            <a:r>
              <a:rPr lang="el-GR" dirty="0">
                <a:solidFill>
                  <a:prstClr val="black">
                    <a:lumMod val="85000"/>
                    <a:lumOff val="15000"/>
                  </a:prstClr>
                </a:solidFill>
                <a:latin typeface="Ink Free" panose="03080402000500000000" pitchFamily="66" charset="0"/>
              </a:rPr>
              <a:t>Για τους χριστιανούς όλου του κόσμου η Βίβλος είναι το ιερό τους βιβλίο. </a:t>
            </a:r>
          </a:p>
          <a:p>
            <a:pPr lvl="0">
              <a:buClr>
                <a:srgbClr val="83992A"/>
              </a:buClr>
            </a:pPr>
            <a:r>
              <a:rPr lang="el-GR" dirty="0">
                <a:solidFill>
                  <a:prstClr val="black">
                    <a:lumMod val="85000"/>
                    <a:lumOff val="15000"/>
                  </a:prstClr>
                </a:solidFill>
                <a:latin typeface="Ink Free" panose="03080402000500000000" pitchFamily="66" charset="0"/>
              </a:rPr>
              <a:t>Μια φράση που συχνά χρησιμοποιούμε γι’ αυτήν είναι «ο λόγος του Θεού».</a:t>
            </a:r>
          </a:p>
          <a:p>
            <a:pPr lvl="0">
              <a:buClr>
                <a:srgbClr val="83992A"/>
              </a:buClr>
            </a:pPr>
            <a:r>
              <a:rPr lang="el-GR" dirty="0">
                <a:solidFill>
                  <a:prstClr val="black">
                    <a:lumMod val="85000"/>
                    <a:lumOff val="15000"/>
                  </a:prstClr>
                </a:solidFill>
                <a:latin typeface="Ink Free" panose="03080402000500000000" pitchFamily="66" charset="0"/>
              </a:rPr>
              <a:t>Η ΑΓ είναι η «συνομιλία» και η σχέση του Θεού με τους ανθρώπους.</a:t>
            </a:r>
          </a:p>
          <a:p>
            <a:pPr lvl="0" algn="just">
              <a:buClr>
                <a:srgbClr val="83992A"/>
              </a:buClr>
            </a:pPr>
            <a:r>
              <a:rPr lang="el-GR" dirty="0">
                <a:solidFill>
                  <a:prstClr val="black">
                    <a:lumMod val="85000"/>
                    <a:lumOff val="15000"/>
                  </a:prstClr>
                </a:solidFill>
                <a:latin typeface="Ink Free" panose="03080402000500000000" pitchFamily="66" charset="0"/>
              </a:rPr>
              <a:t>Ο Θεός αναζητά με αγάπη τον άνθρωπο μέσα στην καθημερινή του ζωή, του δείχνει την αλήθεια, τον στηρίζει, τον θεραπεύει από το κακό. Από την άλλη ο άνθρωπος προσπαθεί να καταλάβει τις ενέργειες του Θεού, να ανταποκριθεί θετικά και να αλλάξει τη ζωή του βελτιώνοντας έτσι και ολόκληρο τον κόσμο.</a:t>
            </a:r>
          </a:p>
          <a:p>
            <a:pPr algn="just"/>
            <a:endParaRPr lang="el-GR" dirty="0">
              <a:latin typeface="Ink Free" panose="03080402000500000000" pitchFamily="66" charset="0"/>
            </a:endParaRPr>
          </a:p>
        </p:txBody>
      </p:sp>
    </p:spTree>
    <p:extLst>
      <p:ext uri="{BB962C8B-B14F-4D97-AF65-F5344CB8AC3E}">
        <p14:creationId xmlns:p14="http://schemas.microsoft.com/office/powerpoint/2010/main" val="721866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l-GR" sz="3200" b="1" kern="0" dirty="0">
                <a:solidFill>
                  <a:prstClr val="black">
                    <a:lumMod val="85000"/>
                    <a:lumOff val="15000"/>
                  </a:prstClr>
                </a:solidFill>
                <a:effectLst>
                  <a:outerShdw blurRad="38100" dist="38100" dir="2700000" algn="tl">
                    <a:srgbClr val="000000">
                      <a:alpha val="43137"/>
                    </a:srgbClr>
                  </a:outerShdw>
                </a:effectLst>
                <a:latin typeface="Ink Free" panose="03080402000500000000" pitchFamily="66" charset="0"/>
              </a:rPr>
              <a:t/>
            </a:r>
            <a:br>
              <a:rPr lang="el-GR" sz="3200" b="1" kern="0" dirty="0">
                <a:solidFill>
                  <a:prstClr val="black">
                    <a:lumMod val="85000"/>
                    <a:lumOff val="15000"/>
                  </a:prstClr>
                </a:solidFill>
                <a:effectLst>
                  <a:outerShdw blurRad="38100" dist="38100" dir="2700000" algn="tl">
                    <a:srgbClr val="000000">
                      <a:alpha val="43137"/>
                    </a:srgbClr>
                  </a:outerShdw>
                </a:effectLst>
                <a:latin typeface="Ink Free" panose="03080402000500000000" pitchFamily="66" charset="0"/>
              </a:rPr>
            </a:br>
            <a:r>
              <a:rPr lang="el-GR" sz="3200" b="1" kern="0" dirty="0">
                <a:solidFill>
                  <a:prstClr val="black">
                    <a:lumMod val="85000"/>
                    <a:lumOff val="15000"/>
                  </a:prstClr>
                </a:solidFill>
                <a:effectLst>
                  <a:outerShdw blurRad="38100" dist="38100" dir="2700000" algn="tl">
                    <a:srgbClr val="000000">
                      <a:alpha val="43137"/>
                    </a:srgbClr>
                  </a:outerShdw>
                </a:effectLst>
                <a:latin typeface="Ink Free" panose="03080402000500000000" pitchFamily="66" charset="0"/>
              </a:rPr>
              <a:t>Ποια είναι η θέση της ΑΓ στη ζωή των χριστιανών;</a:t>
            </a:r>
            <a:r>
              <a:rPr lang="el-GR" sz="1600" kern="0" dirty="0">
                <a:ln>
                  <a:noFill/>
                </a:ln>
                <a:solidFill>
                  <a:sysClr val="windowText" lastClr="000000"/>
                </a:solidFill>
                <a:effectLst>
                  <a:outerShdw blurRad="38100" dist="38100" dir="2700000" algn="tl">
                    <a:srgbClr val="000000">
                      <a:alpha val="43137"/>
                    </a:srgbClr>
                  </a:outerShdw>
                </a:effectLst>
                <a:latin typeface="Ink Free" panose="03080402000500000000" pitchFamily="66" charset="0"/>
              </a:rPr>
              <a:t/>
            </a:r>
            <a:br>
              <a:rPr lang="el-GR" sz="1600" kern="0" dirty="0">
                <a:ln>
                  <a:noFill/>
                </a:ln>
                <a:solidFill>
                  <a:sysClr val="windowText" lastClr="000000"/>
                </a:solidFill>
                <a:effectLst>
                  <a:outerShdw blurRad="38100" dist="38100" dir="2700000" algn="tl">
                    <a:srgbClr val="000000">
                      <a:alpha val="43137"/>
                    </a:srgbClr>
                  </a:outerShdw>
                </a:effectLst>
                <a:latin typeface="Ink Free" panose="03080402000500000000" pitchFamily="66" charset="0"/>
              </a:rPr>
            </a:br>
            <a:endParaRPr lang="el-GR" dirty="0"/>
          </a:p>
        </p:txBody>
      </p:sp>
      <p:sp>
        <p:nvSpPr>
          <p:cNvPr id="3" name="Θέση περιεχομένου 2"/>
          <p:cNvSpPr>
            <a:spLocks noGrp="1"/>
          </p:cNvSpPr>
          <p:nvPr>
            <p:ph idx="1"/>
          </p:nvPr>
        </p:nvSpPr>
        <p:spPr/>
        <p:txBody>
          <a:bodyPr/>
          <a:lstStyle/>
          <a:p>
            <a:pPr marL="0" lvl="0" indent="0" algn="just">
              <a:buClr>
                <a:srgbClr val="83992A"/>
              </a:buClr>
              <a:buNone/>
            </a:pPr>
            <a:r>
              <a:rPr lang="el-GR" dirty="0">
                <a:solidFill>
                  <a:prstClr val="black">
                    <a:lumMod val="85000"/>
                    <a:lumOff val="15000"/>
                  </a:prstClr>
                </a:solidFill>
                <a:latin typeface="Ink Free" panose="03080402000500000000" pitchFamily="66" charset="0"/>
              </a:rPr>
              <a:t>Αυ</a:t>
            </a:r>
            <a:r>
              <a:rPr lang="el-GR" sz="2800" dirty="0">
                <a:solidFill>
                  <a:prstClr val="black">
                    <a:lumMod val="85000"/>
                    <a:lumOff val="15000"/>
                  </a:prstClr>
                </a:solidFill>
                <a:latin typeface="Ink Free" panose="03080402000500000000" pitchFamily="66" charset="0"/>
              </a:rPr>
              <a:t>τή η σχέση του Θεού με τους ανθρώπους είναι γεμάτη περιπέτειες. Κι αυτή ακριβώς τη σχέση περιγράφουν οι συγγραφείς της Αγίας Γραφής στα κείμενά τους με πολλούς και διαφορετικούς τρόπους. Έτσι μπορούμε να λέμε ότι για τους χριστιανούς η Αγία Γραφή είναι ο «λόγος του Θεού», δοσμένος όμως με τα λόγια των ανθρώπων (= των συγγραφέων)</a:t>
            </a:r>
          </a:p>
          <a:p>
            <a:endParaRPr lang="el-GR" dirty="0"/>
          </a:p>
        </p:txBody>
      </p:sp>
    </p:spTree>
    <p:extLst>
      <p:ext uri="{BB962C8B-B14F-4D97-AF65-F5344CB8AC3E}">
        <p14:creationId xmlns:p14="http://schemas.microsoft.com/office/powerpoint/2010/main" val="1029242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l-GR" sz="3200" b="1" kern="0" dirty="0">
                <a:solidFill>
                  <a:prstClr val="black">
                    <a:lumMod val="85000"/>
                    <a:lumOff val="15000"/>
                  </a:prstClr>
                </a:solidFill>
                <a:effectLst>
                  <a:outerShdw blurRad="38100" dist="38100" dir="2700000" algn="tl">
                    <a:srgbClr val="000000">
                      <a:alpha val="43137"/>
                    </a:srgbClr>
                  </a:outerShdw>
                </a:effectLst>
                <a:latin typeface="Ink Free" panose="03080402000500000000" pitchFamily="66" charset="0"/>
              </a:rPr>
              <a:t/>
            </a:r>
            <a:br>
              <a:rPr lang="el-GR" sz="3200" b="1" kern="0" dirty="0">
                <a:solidFill>
                  <a:prstClr val="black">
                    <a:lumMod val="85000"/>
                    <a:lumOff val="15000"/>
                  </a:prstClr>
                </a:solidFill>
                <a:effectLst>
                  <a:outerShdw blurRad="38100" dist="38100" dir="2700000" algn="tl">
                    <a:srgbClr val="000000">
                      <a:alpha val="43137"/>
                    </a:srgbClr>
                  </a:outerShdw>
                </a:effectLst>
                <a:latin typeface="Ink Free" panose="03080402000500000000" pitchFamily="66" charset="0"/>
              </a:rPr>
            </a:br>
            <a:r>
              <a:rPr lang="el-GR" sz="3200" b="1" kern="0" dirty="0">
                <a:solidFill>
                  <a:prstClr val="black">
                    <a:lumMod val="85000"/>
                    <a:lumOff val="15000"/>
                  </a:prstClr>
                </a:solidFill>
                <a:effectLst>
                  <a:outerShdw blurRad="38100" dist="38100" dir="2700000" algn="tl">
                    <a:srgbClr val="000000">
                      <a:alpha val="43137"/>
                    </a:srgbClr>
                  </a:outerShdw>
                </a:effectLst>
                <a:latin typeface="Ink Free" panose="03080402000500000000" pitchFamily="66" charset="0"/>
              </a:rPr>
              <a:t>Ποια είναι η θέση της ΑΓ στη ζωή των χριστιανών;</a:t>
            </a:r>
            <a:r>
              <a:rPr lang="el-GR" sz="1600" kern="0" dirty="0">
                <a:ln>
                  <a:noFill/>
                </a:ln>
                <a:solidFill>
                  <a:sysClr val="windowText" lastClr="000000"/>
                </a:solidFill>
                <a:effectLst>
                  <a:outerShdw blurRad="38100" dist="38100" dir="2700000" algn="tl">
                    <a:srgbClr val="000000">
                      <a:alpha val="43137"/>
                    </a:srgbClr>
                  </a:outerShdw>
                </a:effectLst>
                <a:latin typeface="Ink Free" panose="03080402000500000000" pitchFamily="66" charset="0"/>
              </a:rPr>
              <a:t/>
            </a:r>
            <a:br>
              <a:rPr lang="el-GR" sz="1600" kern="0" dirty="0">
                <a:ln>
                  <a:noFill/>
                </a:ln>
                <a:solidFill>
                  <a:sysClr val="windowText" lastClr="000000"/>
                </a:solidFill>
                <a:effectLst>
                  <a:outerShdw blurRad="38100" dist="38100" dir="2700000" algn="tl">
                    <a:srgbClr val="000000">
                      <a:alpha val="43137"/>
                    </a:srgbClr>
                  </a:outerShdw>
                </a:effectLst>
                <a:latin typeface="Ink Free" panose="03080402000500000000" pitchFamily="66" charset="0"/>
              </a:rPr>
            </a:br>
            <a:endParaRPr lang="el-GR" sz="4800" dirty="0"/>
          </a:p>
        </p:txBody>
      </p:sp>
      <p:sp>
        <p:nvSpPr>
          <p:cNvPr id="3" name="Θέση περιεχομένου 2"/>
          <p:cNvSpPr>
            <a:spLocks noGrp="1"/>
          </p:cNvSpPr>
          <p:nvPr>
            <p:ph idx="1"/>
          </p:nvPr>
        </p:nvSpPr>
        <p:spPr/>
        <p:txBody>
          <a:bodyPr/>
          <a:lstStyle/>
          <a:p>
            <a:pPr marL="0" lvl="0" indent="0" algn="just">
              <a:buClr>
                <a:srgbClr val="83992A"/>
              </a:buClr>
              <a:buNone/>
            </a:pPr>
            <a:r>
              <a:rPr lang="el-GR" sz="2800" dirty="0">
                <a:solidFill>
                  <a:prstClr val="black">
                    <a:lumMod val="85000"/>
                    <a:lumOff val="15000"/>
                  </a:prstClr>
                </a:solidFill>
                <a:latin typeface="Ink Free" panose="03080402000500000000" pitchFamily="66" charset="0"/>
              </a:rPr>
              <a:t>Τώρα μπορούμε να καταλάβουμε γιατί οι χριστιανοί τη θεωρούν το ιερό τους βιβλίο. Το σεβασμό τους τον δείχνουν με πολλούς τρόπους: τη τοποθετούν στην Αγία Τράπεζα των ναών, διαβάζουν αποσπάσματά της στη Θεία Λειτουργία, αλλά και σε όλες τις Ιερές Ακολουθίες, τη φυλάσσουν στο σπίτι τους και τη μελετούν.</a:t>
            </a:r>
          </a:p>
          <a:p>
            <a:endParaRPr lang="el-GR" dirty="0"/>
          </a:p>
        </p:txBody>
      </p:sp>
    </p:spTree>
    <p:extLst>
      <p:ext uri="{BB962C8B-B14F-4D97-AF65-F5344CB8AC3E}">
        <p14:creationId xmlns:p14="http://schemas.microsoft.com/office/powerpoint/2010/main" val="2521100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862149" y="840679"/>
            <a:ext cx="4868091" cy="4832092"/>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l-GR" sz="2800" b="1" i="0" u="none" strike="noStrike" kern="0" cap="none" spc="0" normalizeH="0" baseline="0" noProof="0" dirty="0" smtClean="0">
                <a:ln>
                  <a:noFill/>
                </a:ln>
                <a:solidFill>
                  <a:prstClr val="black"/>
                </a:solidFill>
                <a:effectLst/>
                <a:uLnTx/>
                <a:uFillTx/>
                <a:latin typeface="Ink Free" panose="03080402000500000000" pitchFamily="66" charset="0"/>
              </a:rPr>
              <a:t>Η Αγία Γραφή ή αλλιώς Βίβλος είναι το πρώτο βιβλίο που τυπώθηκε, όταν εφευρέθηκε η τυπογραφία από τον Γουτεμβέργιο το 15</a:t>
            </a:r>
            <a:r>
              <a:rPr kumimoji="0" lang="el-GR" sz="2800" b="1" i="0" u="none" strike="noStrike" kern="0" cap="none" spc="0" normalizeH="0" baseline="30000" noProof="0" dirty="0" smtClean="0">
                <a:ln>
                  <a:noFill/>
                </a:ln>
                <a:solidFill>
                  <a:prstClr val="black"/>
                </a:solidFill>
                <a:effectLst/>
                <a:uLnTx/>
                <a:uFillTx/>
                <a:latin typeface="Ink Free" panose="03080402000500000000" pitchFamily="66" charset="0"/>
              </a:rPr>
              <a:t>ο</a:t>
            </a:r>
            <a:r>
              <a:rPr kumimoji="0" lang="el-GR" sz="2800" b="1" i="0" u="none" strike="noStrike" kern="0" cap="none" spc="0" normalizeH="0" baseline="0" noProof="0" dirty="0" smtClean="0">
                <a:ln>
                  <a:noFill/>
                </a:ln>
                <a:solidFill>
                  <a:prstClr val="black"/>
                </a:solidFill>
                <a:effectLst/>
                <a:uLnTx/>
                <a:uFillTx/>
                <a:latin typeface="Ink Free" panose="03080402000500000000" pitchFamily="66" charset="0"/>
              </a:rPr>
              <a:t> αι. συγχρόνως είναι το πιο πολυδιαβασμένο βιβλίο στον κόσμο</a:t>
            </a: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2800" b="1" i="0" u="none" strike="noStrike" kern="0" cap="none" spc="0" normalizeH="0" baseline="0" noProof="0" dirty="0" smtClean="0">
                <a:ln>
                  <a:noFill/>
                </a:ln>
                <a:solidFill>
                  <a:prstClr val="black"/>
                </a:solidFill>
                <a:effectLst/>
                <a:uLnTx/>
                <a:uFillTx/>
                <a:latin typeface="Ink Free" panose="03080402000500000000" pitchFamily="66" charset="0"/>
              </a:rPr>
              <a:t>Έχει μεταφραστεί σε 1.600 γλώσσες και συνεχίζει να μεταφράζεται!</a:t>
            </a:r>
            <a:endParaRPr kumimoji="0" lang="el-GR" sz="2800" b="1" i="0" u="none" strike="noStrike" kern="0" cap="none" spc="0" normalizeH="0" baseline="0" noProof="0" dirty="0">
              <a:ln>
                <a:noFill/>
              </a:ln>
              <a:solidFill>
                <a:prstClr val="black"/>
              </a:solidFill>
              <a:effectLst/>
              <a:uLnTx/>
              <a:uFillTx/>
              <a:latin typeface="Ink Free" panose="03080402000500000000" pitchFamily="66" charset="0"/>
            </a:endParaRPr>
          </a:p>
        </p:txBody>
      </p:sp>
      <p:pic>
        <p:nvPicPr>
          <p:cNvPr id="3" name="Εικόνα 2"/>
          <p:cNvPicPr>
            <a:picLocks noChangeAspect="1"/>
          </p:cNvPicPr>
          <p:nvPr/>
        </p:nvPicPr>
        <p:blipFill>
          <a:blip r:embed="rId2"/>
          <a:stretch>
            <a:fillRect/>
          </a:stretch>
        </p:blipFill>
        <p:spPr>
          <a:xfrm>
            <a:off x="6020880" y="504142"/>
            <a:ext cx="5218628" cy="5505165"/>
          </a:xfrm>
          <a:prstGeom prst="rect">
            <a:avLst/>
          </a:prstGeom>
        </p:spPr>
      </p:pic>
    </p:spTree>
    <p:extLst>
      <p:ext uri="{BB962C8B-B14F-4D97-AF65-F5344CB8AC3E}">
        <p14:creationId xmlns:p14="http://schemas.microsoft.com/office/powerpoint/2010/main" val="2322853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pPr lvl="0" defTabSz="914400">
              <a:spcBef>
                <a:spcPts val="0"/>
              </a:spcBef>
              <a:defRPr/>
            </a:pPr>
            <a:r>
              <a:rPr lang="el-GR" sz="3600" b="1" kern="0" dirty="0" smtClean="0">
                <a:solidFill>
                  <a:prstClr val="black">
                    <a:lumMod val="85000"/>
                    <a:lumOff val="15000"/>
                  </a:prstClr>
                </a:solidFill>
                <a:effectLst>
                  <a:outerShdw blurRad="38100" dist="38100" dir="2700000" algn="tl">
                    <a:srgbClr val="000000">
                      <a:alpha val="43137"/>
                    </a:srgbClr>
                  </a:outerShdw>
                </a:effectLst>
                <a:latin typeface="Ink Free" panose="03080402000500000000" pitchFamily="66" charset="0"/>
                <a:ea typeface="+mn-ea"/>
                <a:cs typeface="+mn-cs"/>
              </a:rPr>
              <a:t/>
            </a:r>
            <a:br>
              <a:rPr lang="el-GR" sz="3600" b="1" kern="0" dirty="0" smtClean="0">
                <a:solidFill>
                  <a:prstClr val="black">
                    <a:lumMod val="85000"/>
                    <a:lumOff val="15000"/>
                  </a:prstClr>
                </a:solidFill>
                <a:effectLst>
                  <a:outerShdw blurRad="38100" dist="38100" dir="2700000" algn="tl">
                    <a:srgbClr val="000000">
                      <a:alpha val="43137"/>
                    </a:srgbClr>
                  </a:outerShdw>
                </a:effectLst>
                <a:latin typeface="Ink Free" panose="03080402000500000000" pitchFamily="66" charset="0"/>
                <a:ea typeface="+mn-ea"/>
                <a:cs typeface="+mn-cs"/>
              </a:rPr>
            </a:br>
            <a:r>
              <a:rPr lang="el-GR" sz="3600" b="1" kern="0" dirty="0" smtClean="0">
                <a:solidFill>
                  <a:prstClr val="black">
                    <a:lumMod val="85000"/>
                    <a:lumOff val="15000"/>
                  </a:prstClr>
                </a:solidFill>
                <a:effectLst>
                  <a:outerShdw blurRad="38100" dist="38100" dir="2700000" algn="tl">
                    <a:srgbClr val="000000">
                      <a:alpha val="43137"/>
                    </a:srgbClr>
                  </a:outerShdw>
                </a:effectLst>
                <a:latin typeface="Ink Free" panose="03080402000500000000" pitchFamily="66" charset="0"/>
                <a:ea typeface="+mn-ea"/>
                <a:cs typeface="+mn-cs"/>
              </a:rPr>
              <a:t>Η </a:t>
            </a:r>
            <a:r>
              <a:rPr lang="el-GR" sz="3600" b="1" kern="0" dirty="0">
                <a:solidFill>
                  <a:prstClr val="black">
                    <a:lumMod val="85000"/>
                    <a:lumOff val="15000"/>
                  </a:prstClr>
                </a:solidFill>
                <a:effectLst>
                  <a:outerShdw blurRad="38100" dist="38100" dir="2700000" algn="tl">
                    <a:srgbClr val="000000">
                      <a:alpha val="43137"/>
                    </a:srgbClr>
                  </a:outerShdw>
                </a:effectLst>
                <a:latin typeface="Ink Free" panose="03080402000500000000" pitchFamily="66" charset="0"/>
                <a:ea typeface="+mn-ea"/>
                <a:cs typeface="+mn-cs"/>
              </a:rPr>
              <a:t>θέση της Βίβλου στον παγκόσμιο πολιτισμό</a:t>
            </a:r>
            <a:r>
              <a:rPr lang="el-GR" sz="1800" b="1" kern="0" dirty="0">
                <a:ln>
                  <a:noFill/>
                </a:ln>
                <a:solidFill>
                  <a:sysClr val="windowText" lastClr="000000"/>
                </a:solidFill>
                <a:effectLst>
                  <a:outerShdw blurRad="38100" dist="38100" dir="2700000" algn="tl">
                    <a:srgbClr val="000000">
                      <a:alpha val="43137"/>
                    </a:srgbClr>
                  </a:outerShdw>
                </a:effectLst>
                <a:latin typeface="Ink Free" panose="03080402000500000000" pitchFamily="66" charset="0"/>
                <a:ea typeface="+mn-ea"/>
                <a:cs typeface="+mn-cs"/>
              </a:rPr>
              <a:t/>
            </a:r>
            <a:br>
              <a:rPr lang="el-GR" sz="1800" b="1" kern="0" dirty="0">
                <a:ln>
                  <a:noFill/>
                </a:ln>
                <a:solidFill>
                  <a:sysClr val="windowText" lastClr="000000"/>
                </a:solidFill>
                <a:effectLst>
                  <a:outerShdw blurRad="38100" dist="38100" dir="2700000" algn="tl">
                    <a:srgbClr val="000000">
                      <a:alpha val="43137"/>
                    </a:srgbClr>
                  </a:outerShdw>
                </a:effectLst>
                <a:latin typeface="Ink Free" panose="03080402000500000000" pitchFamily="66" charset="0"/>
                <a:ea typeface="+mn-ea"/>
                <a:cs typeface="+mn-cs"/>
              </a:rPr>
            </a:br>
            <a:endParaRPr lang="el-GR" b="1" dirty="0">
              <a:effectLst>
                <a:outerShdw blurRad="38100" dist="38100" dir="2700000" algn="tl">
                  <a:srgbClr val="000000">
                    <a:alpha val="43137"/>
                  </a:srgbClr>
                </a:outerShdw>
              </a:effectLst>
              <a:latin typeface="Ink Free" panose="03080402000500000000" pitchFamily="66" charset="0"/>
            </a:endParaRPr>
          </a:p>
        </p:txBody>
      </p:sp>
      <p:sp>
        <p:nvSpPr>
          <p:cNvPr id="3" name="Θέση περιεχομένου 2"/>
          <p:cNvSpPr>
            <a:spLocks noGrp="1"/>
          </p:cNvSpPr>
          <p:nvPr>
            <p:ph idx="1"/>
          </p:nvPr>
        </p:nvSpPr>
        <p:spPr/>
        <p:txBody>
          <a:bodyPr>
            <a:normAutofit fontScale="92500" lnSpcReduction="20000"/>
          </a:bodyPr>
          <a:lstStyle/>
          <a:p>
            <a:pPr lvl="0" algn="just">
              <a:buClr>
                <a:srgbClr val="83992A"/>
              </a:buClr>
            </a:pPr>
            <a:r>
              <a:rPr lang="el-GR" sz="3200" dirty="0">
                <a:solidFill>
                  <a:prstClr val="black">
                    <a:lumMod val="85000"/>
                    <a:lumOff val="15000"/>
                  </a:prstClr>
                </a:solidFill>
                <a:latin typeface="Ink Free" panose="03080402000500000000" pitchFamily="66" charset="0"/>
              </a:rPr>
              <a:t>Όποιο μουσείο και να επισκεφτούμε στην Ελλάδα, στην Ευρώπη αλλά και σ’ όλο τον κόσμο, θα διαπιστώσουμε ότι πολλοί ζωγράφοι και γλύπτες έχουν εμπνευστεί από τις ιστορίες και τα πρόσωπα της Βίβλου. Το ίδιο ισχύει και για τα άλλα είδη τέχνης: τη λογοτεχνία, τη μουσική, το θέατρο, τον κινηματογράφο. </a:t>
            </a:r>
            <a:endParaRPr lang="en-US" sz="3200" dirty="0">
              <a:solidFill>
                <a:prstClr val="black">
                  <a:lumMod val="85000"/>
                  <a:lumOff val="15000"/>
                </a:prstClr>
              </a:solidFill>
              <a:latin typeface="Ink Free" panose="03080402000500000000" pitchFamily="66" charset="0"/>
            </a:endParaRPr>
          </a:p>
          <a:p>
            <a:pPr lvl="0" algn="just">
              <a:buClr>
                <a:srgbClr val="83992A"/>
              </a:buClr>
            </a:pPr>
            <a:r>
              <a:rPr lang="en-US" sz="3200" dirty="0">
                <a:solidFill>
                  <a:prstClr val="black">
                    <a:lumMod val="85000"/>
                    <a:lumOff val="15000"/>
                  </a:prstClr>
                </a:solidFill>
                <a:latin typeface="Ink Free" panose="03080402000500000000" pitchFamily="66" charset="0"/>
              </a:rPr>
              <a:t>H </a:t>
            </a:r>
            <a:r>
              <a:rPr lang="el-GR" sz="3200" dirty="0">
                <a:solidFill>
                  <a:prstClr val="black">
                    <a:lumMod val="85000"/>
                    <a:lumOff val="15000"/>
                  </a:prstClr>
                </a:solidFill>
                <a:latin typeface="Ink Free" panose="03080402000500000000" pitchFamily="66" charset="0"/>
              </a:rPr>
              <a:t>μεγάλη επίδραση της Βίβλου στην τέχνη συνεχίζεται και στις μέρες μας.</a:t>
            </a:r>
          </a:p>
          <a:p>
            <a:endParaRPr lang="el-GR" dirty="0"/>
          </a:p>
        </p:txBody>
      </p:sp>
    </p:spTree>
    <p:extLst>
      <p:ext uri="{BB962C8B-B14F-4D97-AF65-F5344CB8AC3E}">
        <p14:creationId xmlns:p14="http://schemas.microsoft.com/office/powerpoint/2010/main" val="2455835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448175" y="849710"/>
            <a:ext cx="9166824" cy="4532187"/>
          </a:xfrm>
          <a:prstGeom prst="rect">
            <a:avLst/>
          </a:prstGeom>
        </p:spPr>
      </p:pic>
      <p:sp>
        <p:nvSpPr>
          <p:cNvPr id="3" name="Ορθογώνιο 2"/>
          <p:cNvSpPr/>
          <p:nvPr/>
        </p:nvSpPr>
        <p:spPr>
          <a:xfrm>
            <a:off x="1448175" y="5381897"/>
            <a:ext cx="9166824" cy="646331"/>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l-GR" sz="1800" b="1" u="none" strike="noStrike" kern="0" cap="none" spc="0" normalizeH="0" baseline="0" noProof="0" dirty="0" smtClean="0">
                <a:ln>
                  <a:noFill/>
                </a:ln>
                <a:solidFill>
                  <a:prstClr val="black"/>
                </a:solidFill>
                <a:effectLst/>
                <a:uLnTx/>
                <a:uFillTx/>
                <a:latin typeface="Ink Free" panose="03080402000500000000" pitchFamily="66" charset="0"/>
              </a:rPr>
              <a:t>Ο Θεός δημιουργεί τον Αδάμ, τοιχογραφία του Μιχαήλ Αγγέλου στην Καπέλα </a:t>
            </a:r>
            <a:r>
              <a:rPr kumimoji="0" lang="el-GR" sz="1800" b="1" u="none" strike="noStrike" kern="0" cap="none" spc="0" normalizeH="0" baseline="0" noProof="0" dirty="0" err="1" smtClean="0">
                <a:ln>
                  <a:noFill/>
                </a:ln>
                <a:solidFill>
                  <a:prstClr val="black"/>
                </a:solidFill>
                <a:effectLst/>
                <a:uLnTx/>
                <a:uFillTx/>
                <a:latin typeface="Ink Free" panose="03080402000500000000" pitchFamily="66" charset="0"/>
              </a:rPr>
              <a:t>Σιξτινα</a:t>
            </a:r>
            <a:r>
              <a:rPr kumimoji="0" lang="el-GR" sz="1800" b="1" u="none" strike="noStrike" kern="0" cap="none" spc="0" normalizeH="0" baseline="0" noProof="0" dirty="0" smtClean="0">
                <a:ln>
                  <a:noFill/>
                </a:ln>
                <a:solidFill>
                  <a:prstClr val="black"/>
                </a:solidFill>
                <a:effectLst/>
                <a:uLnTx/>
                <a:uFillTx/>
                <a:latin typeface="Ink Free" panose="03080402000500000000" pitchFamily="66" charset="0"/>
              </a:rPr>
              <a:t>, 16</a:t>
            </a:r>
            <a:r>
              <a:rPr kumimoji="0" lang="el-GR" sz="1800" b="1" u="none" strike="noStrike" kern="0" cap="none" spc="0" normalizeH="0" baseline="30000" noProof="0" dirty="0" smtClean="0">
                <a:ln>
                  <a:noFill/>
                </a:ln>
                <a:solidFill>
                  <a:prstClr val="black"/>
                </a:solidFill>
                <a:effectLst/>
                <a:uLnTx/>
                <a:uFillTx/>
                <a:latin typeface="Ink Free" panose="03080402000500000000" pitchFamily="66" charset="0"/>
              </a:rPr>
              <a:t>ος</a:t>
            </a:r>
            <a:r>
              <a:rPr kumimoji="0" lang="el-GR" sz="1800" b="1" u="none" strike="noStrike" kern="0" cap="none" spc="0" normalizeH="0" baseline="0" noProof="0" dirty="0" smtClean="0">
                <a:ln>
                  <a:noFill/>
                </a:ln>
                <a:solidFill>
                  <a:prstClr val="black"/>
                </a:solidFill>
                <a:effectLst/>
                <a:uLnTx/>
                <a:uFillTx/>
                <a:latin typeface="Ink Free" panose="03080402000500000000" pitchFamily="66" charset="0"/>
              </a:rPr>
              <a:t> αι. Βατικανό</a:t>
            </a:r>
            <a:endParaRPr kumimoji="0" lang="el-GR" sz="1800" b="1" u="none" strike="noStrike" kern="0" cap="none" spc="0" normalizeH="0" baseline="0" noProof="0" dirty="0">
              <a:ln>
                <a:noFill/>
              </a:ln>
              <a:solidFill>
                <a:prstClr val="black"/>
              </a:solidFill>
              <a:effectLst/>
              <a:uLnTx/>
              <a:uFillTx/>
              <a:latin typeface="Ink Free" panose="03080402000500000000" pitchFamily="66" charset="0"/>
            </a:endParaRPr>
          </a:p>
        </p:txBody>
      </p:sp>
    </p:spTree>
    <p:extLst>
      <p:ext uri="{BB962C8B-B14F-4D97-AF65-F5344CB8AC3E}">
        <p14:creationId xmlns:p14="http://schemas.microsoft.com/office/powerpoint/2010/main" val="20090602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394183" y="817052"/>
            <a:ext cx="9475809" cy="4730308"/>
          </a:xfrm>
          <a:prstGeom prst="rect">
            <a:avLst/>
          </a:prstGeom>
        </p:spPr>
      </p:pic>
      <p:sp>
        <p:nvSpPr>
          <p:cNvPr id="3" name="Ορθογώνιο 2"/>
          <p:cNvSpPr/>
          <p:nvPr/>
        </p:nvSpPr>
        <p:spPr>
          <a:xfrm>
            <a:off x="3663302" y="5547360"/>
            <a:ext cx="4937570"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1800" b="1" u="none" strike="noStrike" kern="0" cap="none" spc="0" normalizeH="0" baseline="0" noProof="0" dirty="0" smtClean="0">
                <a:ln>
                  <a:noFill/>
                </a:ln>
                <a:solidFill>
                  <a:prstClr val="black"/>
                </a:solidFill>
                <a:effectLst/>
                <a:uLnTx/>
                <a:uFillTx/>
                <a:latin typeface="Ink Free" panose="03080402000500000000" pitchFamily="66" charset="0"/>
              </a:rPr>
              <a:t>Ο κατακλυσμός, </a:t>
            </a:r>
            <a:r>
              <a:rPr kumimoji="0" lang="el-GR" sz="1800" b="1" u="none" strike="noStrike" kern="0" cap="none" spc="0" normalizeH="0" baseline="0" noProof="0" dirty="0" err="1" smtClean="0">
                <a:ln>
                  <a:noFill/>
                </a:ln>
                <a:solidFill>
                  <a:prstClr val="black"/>
                </a:solidFill>
                <a:effectLst/>
                <a:uLnTx/>
                <a:uFillTx/>
                <a:latin typeface="Ink Free" panose="03080402000500000000" pitchFamily="66" charset="0"/>
              </a:rPr>
              <a:t>Μιαχαήλ</a:t>
            </a:r>
            <a:r>
              <a:rPr kumimoji="0" lang="el-GR" sz="1800" b="1" u="none" strike="noStrike" kern="0" cap="none" spc="0" normalizeH="0" baseline="0" noProof="0" dirty="0" smtClean="0">
                <a:ln>
                  <a:noFill/>
                </a:ln>
                <a:solidFill>
                  <a:prstClr val="black"/>
                </a:solidFill>
                <a:effectLst/>
                <a:uLnTx/>
                <a:uFillTx/>
                <a:latin typeface="Ink Free" panose="03080402000500000000" pitchFamily="66" charset="0"/>
              </a:rPr>
              <a:t> Άγγελος, Καπέλα </a:t>
            </a:r>
            <a:r>
              <a:rPr kumimoji="0" lang="el-GR" sz="1800" b="1" u="none" strike="noStrike" kern="0" cap="none" spc="0" normalizeH="0" baseline="0" noProof="0" dirty="0" err="1" smtClean="0">
                <a:ln>
                  <a:noFill/>
                </a:ln>
                <a:solidFill>
                  <a:prstClr val="black"/>
                </a:solidFill>
                <a:effectLst/>
                <a:uLnTx/>
                <a:uFillTx/>
                <a:latin typeface="Ink Free" panose="03080402000500000000" pitchFamily="66" charset="0"/>
              </a:rPr>
              <a:t>Σιξτίνα</a:t>
            </a:r>
            <a:endParaRPr kumimoji="0" lang="el-GR" sz="1800" b="1" u="none" strike="noStrike" kern="0" cap="none" spc="0" normalizeH="0" baseline="0" noProof="0" dirty="0">
              <a:ln>
                <a:noFill/>
              </a:ln>
              <a:solidFill>
                <a:prstClr val="black"/>
              </a:solidFill>
              <a:effectLst/>
              <a:uLnTx/>
              <a:uFillTx/>
              <a:latin typeface="Ink Free" panose="03080402000500000000" pitchFamily="66" charset="0"/>
            </a:endParaRPr>
          </a:p>
        </p:txBody>
      </p:sp>
    </p:spTree>
    <p:extLst>
      <p:ext uri="{BB962C8B-B14F-4D97-AF65-F5344CB8AC3E}">
        <p14:creationId xmlns:p14="http://schemas.microsoft.com/office/powerpoint/2010/main" val="25355094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pPr lvl="0" defTabSz="914400">
              <a:spcBef>
                <a:spcPts val="0"/>
              </a:spcBef>
              <a:defRPr/>
            </a:pPr>
            <a:r>
              <a:rPr lang="el-GR" sz="3600" b="1" kern="0" dirty="0" smtClean="0">
                <a:solidFill>
                  <a:prstClr val="black">
                    <a:lumMod val="85000"/>
                    <a:lumOff val="15000"/>
                  </a:prstClr>
                </a:solidFill>
                <a:effectLst>
                  <a:outerShdw blurRad="38100" dist="38100" dir="2700000" algn="tl">
                    <a:srgbClr val="000000">
                      <a:alpha val="43137"/>
                    </a:srgbClr>
                  </a:outerShdw>
                </a:effectLst>
                <a:latin typeface="Ink Free" panose="03080402000500000000" pitchFamily="66" charset="0"/>
                <a:ea typeface="+mn-ea"/>
                <a:cs typeface="+mn-cs"/>
              </a:rPr>
              <a:t/>
            </a:r>
            <a:br>
              <a:rPr lang="el-GR" sz="3600" b="1" kern="0" dirty="0" smtClean="0">
                <a:solidFill>
                  <a:prstClr val="black">
                    <a:lumMod val="85000"/>
                    <a:lumOff val="15000"/>
                  </a:prstClr>
                </a:solidFill>
                <a:effectLst>
                  <a:outerShdw blurRad="38100" dist="38100" dir="2700000" algn="tl">
                    <a:srgbClr val="000000">
                      <a:alpha val="43137"/>
                    </a:srgbClr>
                  </a:outerShdw>
                </a:effectLst>
                <a:latin typeface="Ink Free" panose="03080402000500000000" pitchFamily="66" charset="0"/>
                <a:ea typeface="+mn-ea"/>
                <a:cs typeface="+mn-cs"/>
              </a:rPr>
            </a:br>
            <a:r>
              <a:rPr lang="el-GR" sz="3600" b="1" kern="0" dirty="0" smtClean="0">
                <a:solidFill>
                  <a:prstClr val="black">
                    <a:lumMod val="85000"/>
                    <a:lumOff val="15000"/>
                  </a:prstClr>
                </a:solidFill>
                <a:effectLst>
                  <a:outerShdw blurRad="38100" dist="38100" dir="2700000" algn="tl">
                    <a:srgbClr val="000000">
                      <a:alpha val="43137"/>
                    </a:srgbClr>
                  </a:outerShdw>
                </a:effectLst>
                <a:latin typeface="Ink Free" panose="03080402000500000000" pitchFamily="66" charset="0"/>
                <a:ea typeface="+mn-ea"/>
                <a:cs typeface="+mn-cs"/>
              </a:rPr>
              <a:t>Η </a:t>
            </a:r>
            <a:r>
              <a:rPr lang="el-GR" sz="3600" b="1" kern="0" dirty="0">
                <a:solidFill>
                  <a:prstClr val="black">
                    <a:lumMod val="85000"/>
                    <a:lumOff val="15000"/>
                  </a:prstClr>
                </a:solidFill>
                <a:effectLst>
                  <a:outerShdw blurRad="38100" dist="38100" dir="2700000" algn="tl">
                    <a:srgbClr val="000000">
                      <a:alpha val="43137"/>
                    </a:srgbClr>
                  </a:outerShdw>
                </a:effectLst>
                <a:latin typeface="Ink Free" panose="03080402000500000000" pitchFamily="66" charset="0"/>
                <a:ea typeface="+mn-ea"/>
                <a:cs typeface="+mn-cs"/>
              </a:rPr>
              <a:t>θέση της Βίβλου στον παγκόσμιο πολιτισμό</a:t>
            </a:r>
            <a:r>
              <a:rPr lang="el-GR" sz="1800" kern="0" dirty="0">
                <a:ln>
                  <a:noFill/>
                </a:ln>
                <a:solidFill>
                  <a:sysClr val="windowText" lastClr="000000"/>
                </a:solidFill>
                <a:effectLst>
                  <a:outerShdw blurRad="38100" dist="38100" dir="2700000" algn="tl">
                    <a:srgbClr val="000000">
                      <a:alpha val="43137"/>
                    </a:srgbClr>
                  </a:outerShdw>
                </a:effectLst>
                <a:latin typeface="Ink Free" panose="03080402000500000000" pitchFamily="66" charset="0"/>
                <a:ea typeface="+mn-ea"/>
                <a:cs typeface="+mn-cs"/>
              </a:rPr>
              <a:t/>
            </a:r>
            <a:br>
              <a:rPr lang="el-GR" sz="1800" kern="0" dirty="0">
                <a:ln>
                  <a:noFill/>
                </a:ln>
                <a:solidFill>
                  <a:sysClr val="windowText" lastClr="000000"/>
                </a:solidFill>
                <a:effectLst>
                  <a:outerShdw blurRad="38100" dist="38100" dir="2700000" algn="tl">
                    <a:srgbClr val="000000">
                      <a:alpha val="43137"/>
                    </a:srgbClr>
                  </a:outerShdw>
                </a:effectLst>
                <a:latin typeface="Ink Free" panose="03080402000500000000" pitchFamily="66" charset="0"/>
                <a:ea typeface="+mn-ea"/>
                <a:cs typeface="+mn-cs"/>
              </a:rPr>
            </a:br>
            <a:endParaRPr lang="el-GR" dirty="0">
              <a:effectLst>
                <a:outerShdw blurRad="38100" dist="38100" dir="2700000" algn="tl">
                  <a:srgbClr val="000000">
                    <a:alpha val="43137"/>
                  </a:srgbClr>
                </a:outerShdw>
              </a:effectLst>
              <a:latin typeface="Ink Free" panose="03080402000500000000" pitchFamily="66" charset="0"/>
            </a:endParaRPr>
          </a:p>
        </p:txBody>
      </p:sp>
      <p:sp>
        <p:nvSpPr>
          <p:cNvPr id="3" name="Θέση περιεχομένου 2"/>
          <p:cNvSpPr>
            <a:spLocks noGrp="1"/>
          </p:cNvSpPr>
          <p:nvPr>
            <p:ph idx="1"/>
          </p:nvPr>
        </p:nvSpPr>
        <p:spPr/>
        <p:txBody>
          <a:bodyPr>
            <a:normAutofit fontScale="77500" lnSpcReduction="20000"/>
          </a:bodyPr>
          <a:lstStyle/>
          <a:p>
            <a:pPr lvl="0" algn="just">
              <a:buClr>
                <a:srgbClr val="83992A"/>
              </a:buClr>
            </a:pPr>
            <a:r>
              <a:rPr lang="el-GR" sz="2800" dirty="0">
                <a:solidFill>
                  <a:prstClr val="black">
                    <a:lumMod val="85000"/>
                    <a:lumOff val="15000"/>
                  </a:prstClr>
                </a:solidFill>
                <a:latin typeface="Ink Free" panose="03080402000500000000" pitchFamily="66" charset="0"/>
              </a:rPr>
              <a:t>Εκτός από την τέχνη και τα μνημεία πολιτισμού </a:t>
            </a:r>
            <a:r>
              <a:rPr lang="el-GR" sz="2800" b="1" i="1" dirty="0">
                <a:solidFill>
                  <a:prstClr val="black">
                    <a:lumMod val="85000"/>
                    <a:lumOff val="15000"/>
                  </a:prstClr>
                </a:solidFill>
                <a:latin typeface="Ink Free" panose="03080402000500000000" pitchFamily="66" charset="0"/>
              </a:rPr>
              <a:t>η Βίβλος έχει επηρεάσει και την καθημερινή ζωή και συμπεριφορά των ανθρώπων,</a:t>
            </a:r>
            <a:r>
              <a:rPr lang="el-GR" sz="2800" dirty="0">
                <a:solidFill>
                  <a:prstClr val="black">
                    <a:lumMod val="85000"/>
                    <a:lumOff val="15000"/>
                  </a:prstClr>
                </a:solidFill>
                <a:latin typeface="Ink Free" panose="03080402000500000000" pitchFamily="66" charset="0"/>
              </a:rPr>
              <a:t> κυρίως των χριστιανών: τις γιορτές και τα έθιμά τους, το πώς πιστεύουν και λατρεύουν το Θεό, πώς αντιμετωπίζουν το συνάνθρωπό τους και τον κόσμο, πώς φέρονται στις απλές αλλά και στις κρίσιμες στιγμές της ζωής τους. </a:t>
            </a:r>
          </a:p>
          <a:p>
            <a:pPr lvl="0" algn="just">
              <a:buClr>
                <a:srgbClr val="83992A"/>
              </a:buClr>
            </a:pPr>
            <a:r>
              <a:rPr lang="el-GR" sz="2800" dirty="0">
                <a:solidFill>
                  <a:prstClr val="black">
                    <a:lumMod val="85000"/>
                    <a:lumOff val="15000"/>
                  </a:prstClr>
                </a:solidFill>
                <a:latin typeface="Ink Free" panose="03080402000500000000" pitchFamily="66" charset="0"/>
              </a:rPr>
              <a:t>Η Βίβλος βρίσκεται στο κέντρο του πολιτισμού και της ζωής των ανθρώπων στην διάρκεια όλων των αιώνων μετά τη Γέννηση του Χριστού.  Αυτό ισχύει για τους λαούς της Ευρώπης αλλά και όλων των χριστιανικών χωρών. Έτσι, </a:t>
            </a:r>
            <a:r>
              <a:rPr lang="el-GR" sz="2800" b="1" i="1" dirty="0">
                <a:solidFill>
                  <a:prstClr val="black">
                    <a:lumMod val="85000"/>
                    <a:lumOff val="15000"/>
                  </a:prstClr>
                </a:solidFill>
                <a:latin typeface="Ink Free" panose="03080402000500000000" pitchFamily="66" charset="0"/>
              </a:rPr>
              <a:t>η Αγία Γραφή μπορεί να θεωρηθεί όχι μόνο πολιτιστική κληρονομιά αλλά και πηγή του πολιτισμού τους</a:t>
            </a:r>
            <a:r>
              <a:rPr lang="el-GR" sz="2800" dirty="0">
                <a:solidFill>
                  <a:prstClr val="black">
                    <a:lumMod val="85000"/>
                    <a:lumOff val="15000"/>
                  </a:prstClr>
                </a:solidFill>
                <a:latin typeface="Ink Free" panose="03080402000500000000" pitchFamily="66" charset="0"/>
              </a:rPr>
              <a:t>. </a:t>
            </a:r>
          </a:p>
          <a:p>
            <a:endParaRPr lang="el-GR" dirty="0"/>
          </a:p>
        </p:txBody>
      </p:sp>
    </p:spTree>
    <p:extLst>
      <p:ext uri="{BB962C8B-B14F-4D97-AF65-F5344CB8AC3E}">
        <p14:creationId xmlns:p14="http://schemas.microsoft.com/office/powerpoint/2010/main" val="39582492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pPr lvl="0" defTabSz="914400">
              <a:spcBef>
                <a:spcPts val="0"/>
              </a:spcBef>
              <a:defRPr/>
            </a:pPr>
            <a:r>
              <a:rPr lang="el-GR" b="1" kern="0" dirty="0" smtClean="0">
                <a:solidFill>
                  <a:prstClr val="black">
                    <a:lumMod val="85000"/>
                    <a:lumOff val="15000"/>
                  </a:prstClr>
                </a:solidFill>
                <a:latin typeface="Ink Free" panose="03080402000500000000" pitchFamily="66" charset="0"/>
                <a:ea typeface="+mn-ea"/>
                <a:cs typeface="+mn-cs"/>
              </a:rPr>
              <a:t/>
            </a:r>
            <a:br>
              <a:rPr lang="el-GR" b="1" kern="0" dirty="0" smtClean="0">
                <a:solidFill>
                  <a:prstClr val="black">
                    <a:lumMod val="85000"/>
                    <a:lumOff val="15000"/>
                  </a:prstClr>
                </a:solidFill>
                <a:latin typeface="Ink Free" panose="03080402000500000000" pitchFamily="66" charset="0"/>
                <a:ea typeface="+mn-ea"/>
                <a:cs typeface="+mn-cs"/>
              </a:rPr>
            </a:br>
            <a:r>
              <a:rPr lang="el-GR" b="1" kern="0" dirty="0" smtClean="0">
                <a:solidFill>
                  <a:prstClr val="black">
                    <a:lumMod val="85000"/>
                    <a:lumOff val="15000"/>
                  </a:prstClr>
                </a:solidFill>
                <a:latin typeface="Ink Free" panose="03080402000500000000" pitchFamily="66" charset="0"/>
                <a:ea typeface="+mn-ea"/>
                <a:cs typeface="+mn-cs"/>
              </a:rPr>
              <a:t>Γιατί </a:t>
            </a:r>
            <a:r>
              <a:rPr lang="el-GR" b="1" kern="0" dirty="0">
                <a:solidFill>
                  <a:prstClr val="black">
                    <a:lumMod val="85000"/>
                    <a:lumOff val="15000"/>
                  </a:prstClr>
                </a:solidFill>
                <a:latin typeface="Ink Free" panose="03080402000500000000" pitchFamily="66" charset="0"/>
                <a:ea typeface="+mn-ea"/>
                <a:cs typeface="+mn-cs"/>
              </a:rPr>
              <a:t>ονομάζεται Βίβλος;</a:t>
            </a:r>
            <a:r>
              <a:rPr lang="el-GR" sz="1800" kern="0" dirty="0">
                <a:ln>
                  <a:noFill/>
                </a:ln>
                <a:solidFill>
                  <a:sysClr val="windowText" lastClr="000000"/>
                </a:solidFill>
                <a:latin typeface="Ink Free" panose="03080402000500000000" pitchFamily="66" charset="0"/>
                <a:ea typeface="+mn-ea"/>
                <a:cs typeface="+mn-cs"/>
              </a:rPr>
              <a:t/>
            </a:r>
            <a:br>
              <a:rPr lang="el-GR" sz="1800" kern="0" dirty="0">
                <a:ln>
                  <a:noFill/>
                </a:ln>
                <a:solidFill>
                  <a:sysClr val="windowText" lastClr="000000"/>
                </a:solidFill>
                <a:latin typeface="Ink Free" panose="03080402000500000000" pitchFamily="66" charset="0"/>
                <a:ea typeface="+mn-ea"/>
                <a:cs typeface="+mn-cs"/>
              </a:rPr>
            </a:br>
            <a:endParaRPr lang="el-GR" dirty="0">
              <a:latin typeface="Ink Free" panose="03080402000500000000" pitchFamily="66" charset="0"/>
            </a:endParaRPr>
          </a:p>
        </p:txBody>
      </p:sp>
      <p:sp>
        <p:nvSpPr>
          <p:cNvPr id="3" name="Θέση περιεχομένου 2"/>
          <p:cNvSpPr>
            <a:spLocks noGrp="1"/>
          </p:cNvSpPr>
          <p:nvPr>
            <p:ph idx="1"/>
          </p:nvPr>
        </p:nvSpPr>
        <p:spPr/>
        <p:txBody>
          <a:bodyPr/>
          <a:lstStyle/>
          <a:p>
            <a:pPr lvl="0" algn="just">
              <a:buClr>
                <a:srgbClr val="83992A"/>
              </a:buClr>
            </a:pPr>
            <a:r>
              <a:rPr lang="el-GR" dirty="0">
                <a:solidFill>
                  <a:prstClr val="black">
                    <a:lumMod val="85000"/>
                    <a:lumOff val="15000"/>
                  </a:prstClr>
                </a:solidFill>
                <a:latin typeface="Ink Free" panose="03080402000500000000" pitchFamily="66" charset="0"/>
              </a:rPr>
              <a:t>Το όνομα «Βίβλος» προέρχεται από το όνομα μιας πόλης στα παράλια της Φοινίκης. Στη «Βύβλο» (όπως την έγραφαν οι αρχαίοι) γινόταν τόσο εκτεταμένη επεξεργασία και εμπόριο του παπύρου, ώστε το όνομα της πόλης κατέληξε να σημαίνει στα ελληνικά «βιβλίο» και η λέξη «Βίβλος» να σημαίνει το «βιβλίο των βιβλίων», δηλαδή την Αγία Γραφή. </a:t>
            </a:r>
          </a:p>
          <a:p>
            <a:endParaRPr lang="el-GR" dirty="0"/>
          </a:p>
        </p:txBody>
      </p:sp>
    </p:spTree>
    <p:extLst>
      <p:ext uri="{BB962C8B-B14F-4D97-AF65-F5344CB8AC3E}">
        <p14:creationId xmlns:p14="http://schemas.microsoft.com/office/powerpoint/2010/main" val="3203878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938121" y="848044"/>
            <a:ext cx="6786381" cy="5087801"/>
          </a:xfrm>
          <a:prstGeom prst="rect">
            <a:avLst/>
          </a:prstGeom>
        </p:spPr>
      </p:pic>
      <p:sp>
        <p:nvSpPr>
          <p:cNvPr id="3" name="Ορθογώνιο 2"/>
          <p:cNvSpPr/>
          <p:nvPr/>
        </p:nvSpPr>
        <p:spPr>
          <a:xfrm>
            <a:off x="7855131" y="848044"/>
            <a:ext cx="3570515" cy="1200329"/>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l-GR" sz="1800" b="1" u="none" strike="noStrike" kern="0" cap="none" spc="0" normalizeH="0" baseline="0" noProof="0" dirty="0" smtClean="0">
                <a:ln>
                  <a:noFill/>
                </a:ln>
                <a:solidFill>
                  <a:prstClr val="black"/>
                </a:solidFill>
                <a:effectLst/>
                <a:uLnTx/>
                <a:uFillTx/>
                <a:latin typeface="Ink Free" panose="03080402000500000000" pitchFamily="66" charset="0"/>
              </a:rPr>
              <a:t>Αρχαιολογικός Χώρος στη Βύβλο (σημερινή: Βύβλος ή </a:t>
            </a:r>
            <a:r>
              <a:rPr kumimoji="0" lang="el-GR" sz="1800" b="1" u="none" strike="noStrike" kern="0" cap="none" spc="0" normalizeH="0" baseline="0" noProof="0" dirty="0" err="1" smtClean="0">
                <a:ln>
                  <a:noFill/>
                </a:ln>
                <a:solidFill>
                  <a:prstClr val="black"/>
                </a:solidFill>
                <a:effectLst/>
                <a:uLnTx/>
                <a:uFillTx/>
                <a:latin typeface="Ink Free" panose="03080402000500000000" pitchFamily="66" charset="0"/>
              </a:rPr>
              <a:t>Τζουμπάιλ</a:t>
            </a:r>
            <a:r>
              <a:rPr kumimoji="0" lang="el-GR" sz="1800" b="1" u="none" strike="noStrike" kern="0" cap="none" spc="0" normalizeH="0" baseline="0" noProof="0" dirty="0" smtClean="0">
                <a:ln>
                  <a:noFill/>
                </a:ln>
                <a:solidFill>
                  <a:prstClr val="black"/>
                </a:solidFill>
                <a:effectLst/>
                <a:uLnTx/>
                <a:uFillTx/>
                <a:latin typeface="Ink Free" panose="03080402000500000000" pitchFamily="66" charset="0"/>
              </a:rPr>
              <a:t>, πόλη του Λιβάνου στις ακτές της Μεσογείου.)</a:t>
            </a:r>
            <a:endParaRPr kumimoji="0" lang="el-GR" sz="1800" b="1" u="none" strike="noStrike" kern="0" cap="none" spc="0" normalizeH="0" baseline="0" noProof="0" dirty="0">
              <a:ln>
                <a:noFill/>
              </a:ln>
              <a:solidFill>
                <a:prstClr val="black"/>
              </a:solidFill>
              <a:effectLst/>
              <a:uLnTx/>
              <a:uFillTx/>
              <a:latin typeface="Ink Free" panose="03080402000500000000" pitchFamily="66" charset="0"/>
            </a:endParaRPr>
          </a:p>
        </p:txBody>
      </p:sp>
    </p:spTree>
    <p:extLst>
      <p:ext uri="{BB962C8B-B14F-4D97-AF65-F5344CB8AC3E}">
        <p14:creationId xmlns:p14="http://schemas.microsoft.com/office/powerpoint/2010/main" val="32031376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754716" y="858388"/>
            <a:ext cx="5335103" cy="4671555"/>
          </a:xfrm>
          <a:prstGeom prst="rect">
            <a:avLst/>
          </a:prstGeom>
        </p:spPr>
      </p:pic>
      <p:sp>
        <p:nvSpPr>
          <p:cNvPr id="3" name="Ορθογώνιο 2"/>
          <p:cNvSpPr/>
          <p:nvPr/>
        </p:nvSpPr>
        <p:spPr>
          <a:xfrm>
            <a:off x="6305005" y="785672"/>
            <a:ext cx="4998720" cy="3046988"/>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l-GR" sz="2400" b="0" i="0" u="none" strike="noStrike" kern="0" cap="none" spc="0" normalizeH="0" baseline="0" noProof="0" dirty="0" smtClean="0">
                <a:ln>
                  <a:noFill/>
                </a:ln>
                <a:solidFill>
                  <a:prstClr val="black"/>
                </a:solidFill>
                <a:effectLst/>
                <a:uLnTx/>
                <a:uFillTx/>
                <a:latin typeface="Ink Free" panose="03080402000500000000" pitchFamily="66" charset="0"/>
              </a:rPr>
              <a:t>Ο πάπυρος είναι ένα υδρόβιο φυτό των βάλτων που παλαιότερα φύτρωνε στην κοιλάδα του Νείλου, σε διάφορες περιοχές της Συρίας, στη Μεσοποταμία και στην Παλαιστίνη, κοντά στη λίμνη </a:t>
            </a:r>
            <a:r>
              <a:rPr kumimoji="0" lang="el-GR" sz="2400" b="0" i="0" u="none" strike="noStrike" kern="0" cap="none" spc="0" normalizeH="0" baseline="0" noProof="0" dirty="0" err="1" smtClean="0">
                <a:ln>
                  <a:noFill/>
                </a:ln>
                <a:solidFill>
                  <a:prstClr val="black"/>
                </a:solidFill>
                <a:effectLst/>
                <a:uLnTx/>
                <a:uFillTx/>
                <a:latin typeface="Ink Free" panose="03080402000500000000" pitchFamily="66" charset="0"/>
              </a:rPr>
              <a:t>Γεννησαρέτ</a:t>
            </a:r>
            <a:r>
              <a:rPr kumimoji="0" lang="el-GR" sz="2400" b="0" i="0" u="none" strike="noStrike" kern="0" cap="none" spc="0" normalizeH="0" baseline="0" noProof="0" dirty="0" smtClean="0">
                <a:ln>
                  <a:noFill/>
                </a:ln>
                <a:solidFill>
                  <a:prstClr val="black"/>
                </a:solidFill>
                <a:effectLst/>
                <a:uLnTx/>
                <a:uFillTx/>
                <a:latin typeface="Ink Free" panose="03080402000500000000" pitchFamily="66" charset="0"/>
              </a:rPr>
              <a:t>. Υπό ευνοϊκές συνθήκες το φυτό φθάνει σε ύψος πέντε μέτρων.</a:t>
            </a:r>
            <a:endParaRPr kumimoji="0" lang="el-GR" sz="2400" b="0" i="0" u="none" strike="noStrike" kern="0" cap="none" spc="0" normalizeH="0" baseline="0" noProof="0" dirty="0">
              <a:ln>
                <a:noFill/>
              </a:ln>
              <a:solidFill>
                <a:prstClr val="black"/>
              </a:solidFill>
              <a:effectLst/>
              <a:uLnTx/>
              <a:uFillTx/>
              <a:latin typeface="Ink Free" panose="03080402000500000000" pitchFamily="66" charset="0"/>
            </a:endParaRPr>
          </a:p>
        </p:txBody>
      </p:sp>
    </p:spTree>
    <p:extLst>
      <p:ext uri="{BB962C8B-B14F-4D97-AF65-F5344CB8AC3E}">
        <p14:creationId xmlns:p14="http://schemas.microsoft.com/office/powerpoint/2010/main" val="3325553813"/>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Οργανικό">
  <a:themeElements>
    <a:clrScheme name="Organic">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039A4B3-0617-4CFC-B614-27363ECC28AC}"/>
    </a:ext>
  </a:extLst>
</a:theme>
</file>

<file path=docProps/app.xml><?xml version="1.0" encoding="utf-8"?>
<Properties xmlns="http://schemas.openxmlformats.org/officeDocument/2006/extended-properties" xmlns:vt="http://schemas.openxmlformats.org/officeDocument/2006/docPropsVTypes">
  <Template>Organic</Template>
  <TotalTime>11</TotalTime>
  <Words>615</Words>
  <Application>Microsoft Office PowerPoint</Application>
  <PresentationFormat>Ευρεία οθόνη</PresentationFormat>
  <Paragraphs>25</Paragraphs>
  <Slides>12</Slides>
  <Notes>0</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12</vt:i4>
      </vt:variant>
    </vt:vector>
  </HeadingPairs>
  <TitlesOfParts>
    <vt:vector size="16" baseType="lpstr">
      <vt:lpstr>Arial</vt:lpstr>
      <vt:lpstr>Garamond</vt:lpstr>
      <vt:lpstr>Ink Free</vt:lpstr>
      <vt:lpstr>Οργανικό</vt:lpstr>
      <vt:lpstr>ΑΓΙΑ ΓΡΑΦΗ</vt:lpstr>
      <vt:lpstr>Παρουσίαση του PowerPoint</vt:lpstr>
      <vt:lpstr> Η θέση της Βίβλου στον παγκόσμιο πολιτισμό </vt:lpstr>
      <vt:lpstr>Παρουσίαση του PowerPoint</vt:lpstr>
      <vt:lpstr>Παρουσίαση του PowerPoint</vt:lpstr>
      <vt:lpstr> Η θέση της Βίβλου στον παγκόσμιο πολιτισμό </vt:lpstr>
      <vt:lpstr> Γιατί ονομάζεται Βίβλος; </vt:lpstr>
      <vt:lpstr>Παρουσίαση του PowerPoint</vt:lpstr>
      <vt:lpstr>Παρουσίαση του PowerPoint</vt:lpstr>
      <vt:lpstr> Ποια είναι η θέση της ΑΓ στη ζωή των χριστιανών; </vt:lpstr>
      <vt:lpstr> Ποια είναι η θέση της ΑΓ στη ζωή των χριστιανών; </vt:lpstr>
      <vt:lpstr> Ποια είναι η θέση της ΑΓ στη ζωή των χριστιανών;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ΑΓΙΑ ΓΡΑΦΗ</dc:title>
  <dc:creator>Λογαριασμός Microsoft</dc:creator>
  <cp:lastModifiedBy>Λογαριασμός Microsoft</cp:lastModifiedBy>
  <cp:revision>2</cp:revision>
  <dcterms:created xsi:type="dcterms:W3CDTF">2025-11-12T18:25:12Z</dcterms:created>
  <dcterms:modified xsi:type="dcterms:W3CDTF">2025-11-12T18:36:49Z</dcterms:modified>
</cp:coreProperties>
</file>