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8" r:id="rId2"/>
    <p:sldId id="257" r:id="rId3"/>
    <p:sldId id="259" r:id="rId4"/>
    <p:sldId id="262" r:id="rId5"/>
    <p:sldId id="260" r:id="rId6"/>
    <p:sldId id="261" r:id="rId7"/>
    <p:sldId id="263"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1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3DBABC4-8A46-42CC-BB47-2CFEC17DA35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36DC9D0-9D08-439D-9F42-39896BEEE17B}" type="datetimeFigureOut">
              <a:rPr lang="el-GR" smtClean="0"/>
              <a:pPr/>
              <a:t>12/11/2025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63DBABC4-8A46-42CC-BB47-2CFEC17DA350}"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36DC9D0-9D08-439D-9F42-39896BEEE17B}" type="datetimeFigureOut">
              <a:rPr lang="el-GR" smtClean="0"/>
              <a:pPr/>
              <a:t>12/11/2025</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3DBABC4-8A46-42CC-BB47-2CFEC17DA350}"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pPr algn="ctr"/>
            <a:r>
              <a:rPr lang="el-GR" dirty="0"/>
              <a:t>Η ΦΙΛΙΚΗ ΕΤΑΙΡΕΙΑ</a:t>
            </a:r>
          </a:p>
        </p:txBody>
      </p:sp>
      <p:pic>
        <p:nvPicPr>
          <p:cNvPr id="4" name="3 - Θέση περιεχομένου" descr="Η ΦΙΛΙΚΗ ΕΤΑΙΡΕΙΑ.jpg"/>
          <p:cNvPicPr>
            <a:picLocks noGrp="1" noChangeAspect="1"/>
          </p:cNvPicPr>
          <p:nvPr>
            <p:ph idx="1"/>
          </p:nvPr>
        </p:nvPicPr>
        <p:blipFill>
          <a:blip r:embed="rId2"/>
          <a:stretch>
            <a:fillRect/>
          </a:stretch>
        </p:blipFill>
        <p:spPr>
          <a:xfrm>
            <a:off x="3100387" y="2048669"/>
            <a:ext cx="2943225" cy="416242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685800" y="514352"/>
            <a:ext cx="8029604" cy="700070"/>
          </a:xfrm>
        </p:spPr>
        <p:txBody>
          <a:bodyPr>
            <a:normAutofit/>
          </a:bodyPr>
          <a:lstStyle/>
          <a:p>
            <a:pPr algn="ctr"/>
            <a:r>
              <a:rPr lang="el-GR" sz="4000" dirty="0"/>
              <a:t>ΙΔΡΥΣΗ ΦΙΛΙΚΗΣ ΕΤΑΙΡΕΙΑΣ</a:t>
            </a:r>
          </a:p>
        </p:txBody>
      </p:sp>
      <p:sp>
        <p:nvSpPr>
          <p:cNvPr id="6" name="5 - Θέση κειμένου"/>
          <p:cNvSpPr>
            <a:spLocks noGrp="1"/>
          </p:cNvSpPr>
          <p:nvPr>
            <p:ph type="body" idx="2"/>
          </p:nvPr>
        </p:nvSpPr>
        <p:spPr>
          <a:xfrm>
            <a:off x="642910" y="1357298"/>
            <a:ext cx="2743200" cy="5143536"/>
          </a:xfrm>
        </p:spPr>
        <p:txBody>
          <a:bodyPr>
            <a:noAutofit/>
          </a:bodyPr>
          <a:lstStyle/>
          <a:p>
            <a:r>
              <a:rPr lang="el-GR" sz="2000" dirty="0"/>
              <a:t>Η </a:t>
            </a:r>
            <a:r>
              <a:rPr lang="el-GR" sz="2000" b="1" i="1" dirty="0"/>
              <a:t>Φιλική Εταιρεία</a:t>
            </a:r>
            <a:r>
              <a:rPr lang="el-GR" sz="2000" dirty="0"/>
              <a:t> ιδρύθηκε επτά χρόνια πριν από την έναρξη της Μεγάλης Επανάστασης του 1821, με σκοπό να συντονίσει τις προσπάθειες των υπόδουλων Ελλήνων για την απελευθέρωσή τους. Η οργάνωση ιδρύθηκε μυστικά στην Οδησσό της Ρωσίας, το 1814, από τρεις άσημους εμπόρους, τον </a:t>
            </a:r>
            <a:r>
              <a:rPr lang="el-GR" sz="2000" b="1" i="1" dirty="0"/>
              <a:t>Εμμανουήλ Ξάνθο</a:t>
            </a:r>
            <a:r>
              <a:rPr lang="el-GR" sz="2000" dirty="0"/>
              <a:t>, το </a:t>
            </a:r>
            <a:r>
              <a:rPr lang="el-GR" sz="2000" b="1" i="1" dirty="0"/>
              <a:t>Νικόλαο Σκουφά </a:t>
            </a:r>
            <a:r>
              <a:rPr lang="el-GR" sz="2000" dirty="0"/>
              <a:t>και τον </a:t>
            </a:r>
            <a:r>
              <a:rPr lang="el-GR" sz="2000" b="1" i="1" dirty="0"/>
              <a:t>Αθανάσιο Τσακάλωφ</a:t>
            </a:r>
            <a:r>
              <a:rPr lang="el-GR" sz="2000" dirty="0"/>
              <a:t>.</a:t>
            </a:r>
          </a:p>
        </p:txBody>
      </p:sp>
      <p:sp>
        <p:nvSpPr>
          <p:cNvPr id="5" name="4 - Θέση περιεχομένου"/>
          <p:cNvSpPr>
            <a:spLocks noGrp="1"/>
          </p:cNvSpPr>
          <p:nvPr>
            <p:ph sz="half" idx="1"/>
          </p:nvPr>
        </p:nvSpPr>
        <p:spPr>
          <a:xfrm>
            <a:off x="3575050" y="1285860"/>
            <a:ext cx="5111750" cy="5429288"/>
          </a:xfrm>
        </p:spPr>
        <p:txBody>
          <a:bodyPr>
            <a:normAutofit fontScale="92500" lnSpcReduction="10000"/>
          </a:bodyPr>
          <a:lstStyle/>
          <a:p>
            <a:r>
              <a:rPr lang="el-GR" sz="2000" b="1" i="1" dirty="0"/>
              <a:t>Εμμανουήλ Ξάνθος</a:t>
            </a:r>
            <a:r>
              <a:rPr lang="en-US" sz="1800" dirty="0"/>
              <a:t>:</a:t>
            </a:r>
            <a:r>
              <a:rPr lang="el-GR" sz="1800" dirty="0"/>
              <a:t> </a:t>
            </a:r>
            <a:r>
              <a:rPr lang="el-GR" sz="1600" dirty="0"/>
              <a:t>Έλληνας γραμματικός, έμπορος και επαναστάτης. Υπήρξε ο εμπνευστής και ένας από τους τρεις ιδρυτές της Φιλικής Εταιρείας μαζί με τον Νικόλαο Σκουφά και τον Αθανάσιο Τσακάλωφ. Η προσφορά του στην διοργάνωση, και στον μετέπειτα οργανωτικό τομέα της Ελληνικής Επανάστασης του 1821 χαρακτηρίζεται ανεκτίμητη.</a:t>
            </a:r>
          </a:p>
          <a:p>
            <a:endParaRPr lang="el-GR" sz="1400" dirty="0"/>
          </a:p>
          <a:p>
            <a:r>
              <a:rPr lang="el-GR" sz="2000" b="1" i="1" dirty="0"/>
              <a:t>Νικόλαος Σκουφάς</a:t>
            </a:r>
            <a:r>
              <a:rPr lang="en-US" sz="1800" b="1" dirty="0"/>
              <a:t>:</a:t>
            </a:r>
            <a:r>
              <a:rPr lang="el-GR" sz="1400" dirty="0"/>
              <a:t> </a:t>
            </a:r>
            <a:r>
              <a:rPr lang="el-GR" sz="1600" dirty="0"/>
              <a:t>Έλληνας επαναστάτης και ιδρυτικό μέλος της Φιλικής Εταιρείας μαζί με τον Εμμανουήλ Ξάνθο και τον Αθανάσιο Τσακάλωφ. Το επώνυμο "Σκουφάς" προήλθε από το επάγγελμα που ασκούσε στα νεανικά του χρόνια, ως πιλοποιός. Η προσφορά του στην Ελληνική Επανάσταση του 1821 ως συνιδρυτής της Φιλικής Εταιρείας, θεωρείται πάρα πολύ σημαντική.</a:t>
            </a:r>
          </a:p>
          <a:p>
            <a:endParaRPr lang="el-GR" sz="1400" dirty="0"/>
          </a:p>
          <a:p>
            <a:r>
              <a:rPr lang="el-GR" sz="2000" b="1" i="1" dirty="0"/>
              <a:t>Αθανάσιος Τσακάλωφ</a:t>
            </a:r>
            <a:r>
              <a:rPr lang="en-US" sz="1800" b="1" dirty="0"/>
              <a:t>: </a:t>
            </a:r>
            <a:r>
              <a:rPr lang="el-GR" sz="1600" dirty="0"/>
              <a:t>Έλληνας επαναστάτης, ένας από τους τρεις ιδρυτές της Φιλικής Εταιρείας μαζί με τον Εμμανουήλ Ξάνθο και τον Νικόλαο Σκουφά. Η προσφορά του στην Ελληνική Επανάσταση του 1821 ως συνιδρυτής της Φιλικής Εταιρείας, θεωρείται αξιοσημείωτη.</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1285860"/>
            <a:ext cx="8305800" cy="5072098"/>
          </a:xfrm>
        </p:spPr>
        <p:txBody>
          <a:bodyPr>
            <a:noAutofit/>
          </a:bodyPr>
          <a:lstStyle/>
          <a:p>
            <a:r>
              <a:rPr lang="el-GR" sz="2800" dirty="0"/>
              <a:t>Οι ιδρυτές της Φιλικής Εταιρείας προχώρησαν στην εγγραφή μελών στις ελληνικές παροικίες του εξωτερικού και στις Παραδουνάβιες Ηγεμονίες, ενθαρρυμένοι από το επαναστατικό πνεύμα του Ρήγα Βελεστινλή, τους αγώνες του Λάμπρου Κατσώνη και των Σουλιωτών καθώς και την αναταραχή που προκαλούσαν στην Οθωμανική Αυτοκρατορία </a:t>
            </a:r>
            <a:r>
              <a:rPr lang="el-GR" sz="2800" b="1" i="1" dirty="0"/>
              <a:t>απείθαρχοι πασάδες</a:t>
            </a:r>
            <a:r>
              <a:rPr lang="el-GR" sz="2800" dirty="0"/>
              <a:t>. Οι Φιλικοί, όπως αποκαλούνταν τα μέλη της, χρησιμοποιούσαν </a:t>
            </a:r>
            <a:r>
              <a:rPr lang="el-GR" sz="2800" b="1" i="1" dirty="0"/>
              <a:t>κρυπτογραφικό κώδικα</a:t>
            </a:r>
            <a:r>
              <a:rPr lang="el-GR" sz="2800" dirty="0"/>
              <a:t> για να επικοινωνούν μεταξύ τους και υπέγραφαν με ψευδώνυμα. Η μύηση τους στην οργάνωση είχε τη μορφή ιεροτελεστίας, που τη σφράγιζε ο όρκος μπροστά σε ιερέα.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title"/>
          </p:nvPr>
        </p:nvSpPr>
        <p:spPr/>
        <p:txBody>
          <a:bodyPr/>
          <a:lstStyle/>
          <a:p>
            <a:pPr algn="ctr"/>
            <a:r>
              <a:rPr lang="el-GR" dirty="0"/>
              <a:t>ΓΛΩΣΣΑΡΙ</a:t>
            </a:r>
          </a:p>
        </p:txBody>
      </p:sp>
      <p:sp>
        <p:nvSpPr>
          <p:cNvPr id="7" name="6 - Θέση περιεχομένου"/>
          <p:cNvSpPr>
            <a:spLocks noGrp="1"/>
          </p:cNvSpPr>
          <p:nvPr>
            <p:ph sz="half" idx="1"/>
          </p:nvPr>
        </p:nvSpPr>
        <p:spPr>
          <a:xfrm>
            <a:off x="428596" y="2714620"/>
            <a:ext cx="4043362" cy="3214710"/>
          </a:xfrm>
        </p:spPr>
        <p:txBody>
          <a:bodyPr/>
          <a:lstStyle/>
          <a:p>
            <a:r>
              <a:rPr lang="el-GR" b="1" u="sng" dirty="0"/>
              <a:t>Απείθαρχοι Πασάδες</a:t>
            </a:r>
          </a:p>
          <a:p>
            <a:pPr algn="ctr">
              <a:buNone/>
            </a:pPr>
            <a:r>
              <a:rPr lang="el-GR" dirty="0"/>
              <a:t> Πασάδες που δεν υπάκουαν πάντοτε στις διαταγές του Σουλτάνου.</a:t>
            </a:r>
            <a:endParaRPr lang="el-GR" b="1" u="sng" dirty="0"/>
          </a:p>
          <a:p>
            <a:pPr algn="ctr">
              <a:buNone/>
            </a:pPr>
            <a:endParaRPr lang="el-GR" dirty="0"/>
          </a:p>
        </p:txBody>
      </p:sp>
      <p:sp>
        <p:nvSpPr>
          <p:cNvPr id="8" name="7 - Θέση περιεχομένου"/>
          <p:cNvSpPr>
            <a:spLocks noGrp="1"/>
          </p:cNvSpPr>
          <p:nvPr>
            <p:ph sz="half" idx="2"/>
          </p:nvPr>
        </p:nvSpPr>
        <p:spPr>
          <a:xfrm>
            <a:off x="4643438" y="2571744"/>
            <a:ext cx="4038600" cy="2997363"/>
          </a:xfrm>
        </p:spPr>
        <p:txBody>
          <a:bodyPr/>
          <a:lstStyle/>
          <a:p>
            <a:r>
              <a:rPr lang="el-GR" b="1" u="sng" dirty="0"/>
              <a:t>Κρυπτογραφικός Κώδικας</a:t>
            </a:r>
          </a:p>
          <a:p>
            <a:pPr algn="ctr">
              <a:buNone/>
            </a:pPr>
            <a:r>
              <a:rPr lang="el-GR" dirty="0"/>
              <a:t>Η γραφή με σύμβολα, προκειμένου να μην γίνεται κατανοητή από άλλους.</a:t>
            </a:r>
            <a:endParaRPr lang="el-GR" b="1"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a:xfrm>
            <a:off x="685800" y="514352"/>
            <a:ext cx="8029604" cy="771508"/>
          </a:xfrm>
        </p:spPr>
        <p:txBody>
          <a:bodyPr/>
          <a:lstStyle/>
          <a:p>
            <a:pPr algn="ctr"/>
            <a:r>
              <a:rPr lang="el-GR" dirty="0"/>
              <a:t>ΗΓΕΣΙΑ ΤΗΣ ΦΙΛΙΚΗΣ ΕΤΑΙΡΕΙΑΣ</a:t>
            </a:r>
          </a:p>
        </p:txBody>
      </p:sp>
      <p:sp>
        <p:nvSpPr>
          <p:cNvPr id="5" name="4 - Θέση κειμένου"/>
          <p:cNvSpPr>
            <a:spLocks noGrp="1"/>
          </p:cNvSpPr>
          <p:nvPr>
            <p:ph type="body" idx="2"/>
          </p:nvPr>
        </p:nvSpPr>
        <p:spPr>
          <a:xfrm>
            <a:off x="685800" y="1643050"/>
            <a:ext cx="2743200" cy="4929222"/>
          </a:xfrm>
        </p:spPr>
        <p:txBody>
          <a:bodyPr>
            <a:noAutofit/>
          </a:bodyPr>
          <a:lstStyle/>
          <a:p>
            <a:r>
              <a:rPr lang="el-GR" sz="1600" dirty="0"/>
              <a:t>Τα μέλη της Φιλικής Εταιρείας σταδιακά αυξήθηκαν. Οι ηγέτες της πρότειναν στον </a:t>
            </a:r>
            <a:r>
              <a:rPr lang="el-GR" sz="1600" b="1" i="1" dirty="0"/>
              <a:t>Ιωάννη Καποδίστρια</a:t>
            </a:r>
            <a:r>
              <a:rPr lang="el-GR" sz="1600" dirty="0"/>
              <a:t>, που ήταν τότε υπουργός των Εξωτερικών της Ρωσίας, να τεθεί επικεφαλής της. Εκείνος αρνήθηκε, γιατί πίστευε ότι οι συνθήκες που επικρατούσαν στην Ευρώπη δεν ήταν ευνοϊκές για τους Έλληνες. Μετά την άρνησή του, η αρχηγία προσφέρθηκε το 1820 στον </a:t>
            </a:r>
            <a:r>
              <a:rPr lang="el-GR" sz="1600" b="1" i="1" dirty="0"/>
              <a:t>Αλέξανδρο Υψηλάντη</a:t>
            </a:r>
            <a:r>
              <a:rPr lang="el-GR" sz="1600" dirty="0"/>
              <a:t>, στρατηγό και υπασπιστή του Τσάρου, ο οποίος δέχτηκε με προθυμία τον ανώτατο τίτλο του Γενικού Εφόρου λαμβάνοντας άδεια απουσίας δυο χρόνων από τη ρωσική αυλή.</a:t>
            </a:r>
          </a:p>
        </p:txBody>
      </p:sp>
      <p:sp>
        <p:nvSpPr>
          <p:cNvPr id="4" name="3 - Θέση περιεχομένου"/>
          <p:cNvSpPr>
            <a:spLocks noGrp="1"/>
          </p:cNvSpPr>
          <p:nvPr>
            <p:ph sz="half" idx="1"/>
          </p:nvPr>
        </p:nvSpPr>
        <p:spPr>
          <a:xfrm>
            <a:off x="3357554" y="1676400"/>
            <a:ext cx="5329246" cy="4572000"/>
          </a:xfrm>
        </p:spPr>
        <p:txBody>
          <a:bodyPr>
            <a:normAutofit/>
          </a:bodyPr>
          <a:lstStyle/>
          <a:p>
            <a:pPr algn="just"/>
            <a:r>
              <a:rPr lang="el-GR" sz="1800" b="1" dirty="0"/>
              <a:t>Ιωάννης Καποδίστριας</a:t>
            </a:r>
            <a:r>
              <a:rPr lang="en-US" dirty="0"/>
              <a:t>:</a:t>
            </a:r>
            <a:r>
              <a:rPr lang="el-GR" dirty="0"/>
              <a:t> </a:t>
            </a:r>
            <a:r>
              <a:rPr lang="el-GR" sz="1700" dirty="0"/>
              <a:t>Έλληνας διπλωμάτης,    πολιτικός, ιατρός και κάτοχος του τίτλου ευγενείας του κόμη. Διετέλεσε υπουργός εξωτερικών της Ρωσικής Αυτοκρατορίας και αργότερα ως πρώτος κυβερνήτης του νέου ελληνικού κράτους τη μεταβατική περίοδο κατά την οποία η χώρα τελούσε υπό την προστασία των Μεγάλων Δυνάμεων.</a:t>
            </a:r>
            <a:br>
              <a:rPr lang="el-GR" sz="1700" dirty="0"/>
            </a:br>
            <a:br>
              <a:rPr lang="el-GR" sz="1700" dirty="0"/>
            </a:br>
            <a:endParaRPr lang="el-GR" sz="1700" dirty="0"/>
          </a:p>
          <a:p>
            <a:pPr algn="just"/>
            <a:r>
              <a:rPr lang="el-GR" sz="1800" b="1" dirty="0"/>
              <a:t>Αλέξανδρος Υψηλάντης</a:t>
            </a:r>
            <a:r>
              <a:rPr lang="en-US" sz="1800" b="1" dirty="0"/>
              <a:t>:</a:t>
            </a:r>
            <a:r>
              <a:rPr lang="el-GR" sz="1800" dirty="0"/>
              <a:t> Έλληνας ευγενής της Ρωσικής αριστοκρατίας, αξιωματικός του Ρωσικού Στρατού που έφερε τον βαθμό του Υποστράτηγου και Αρχηγός της Φιλικής Εταιρείας.</a:t>
            </a:r>
            <a:endParaRPr lang="el-GR" sz="1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 Τίτλος"/>
          <p:cNvSpPr>
            <a:spLocks noGrp="1"/>
          </p:cNvSpPr>
          <p:nvPr>
            <p:ph type="title"/>
          </p:nvPr>
        </p:nvSpPr>
        <p:spPr>
          <a:xfrm>
            <a:off x="457200" y="214290"/>
            <a:ext cx="8305800" cy="6643710"/>
          </a:xfrm>
        </p:spPr>
        <p:txBody>
          <a:bodyPr>
            <a:noAutofit/>
          </a:bodyPr>
          <a:lstStyle/>
          <a:p>
            <a:r>
              <a:rPr lang="el-GR" sz="3200" dirty="0"/>
              <a:t>Με την προσχώρηση του Υψηλάντη, εντάθηκαν οι προετοιμασίες για τη Μεγάλη Επανάσταση. Σύμφωνα με τα σχέδια των Φιλικών, η Επανάσταση επρόκειτο να ξεκινήσει ταυτόχρονα στη Μολδοβλαχία και στην Πελοπόννησο, ώστε να διασπαστεί ο οθωμανικός στρατός, ο οποίος βρισκόταν ήδη σε πόλεμο με τον Αλή Πασά στα Ιωάννινα, ενώ και στην Κωνσταντινούπολη θα ξεσπούσαν ταραχές. Ζητήθηκε επίσης από τους Σέρβους και τους Βούλγαρους, που ήταν κι αυτοί υπόδουλοι των Οθωμανών Τούρκων, να επαναστατήσουν ενώ πιθανή φαινόταν και η εμπλοκή των Ρώσων, αν οι Τούρκοι περνούσαν τον Δούναβη.</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r>
              <a:rPr lang="el-GR" dirty="0"/>
              <a:t>ΙΔΡΥΤΕΣ ΤΗΣ ΦΙΛΙΚΗΣ ΕΤΑΙΡΕΙΑΣ</a:t>
            </a:r>
          </a:p>
        </p:txBody>
      </p:sp>
      <p:pic>
        <p:nvPicPr>
          <p:cNvPr id="5" name="4 - Θέση περιεχομένου" descr="Ιδρυτές της Φιλικής Εταιρείας.jpg"/>
          <p:cNvPicPr>
            <a:picLocks noGrp="1" noChangeAspect="1"/>
          </p:cNvPicPr>
          <p:nvPr>
            <p:ph idx="1"/>
          </p:nvPr>
        </p:nvPicPr>
        <p:blipFill>
          <a:blip r:embed="rId2"/>
          <a:stretch>
            <a:fillRect/>
          </a:stretch>
        </p:blipFill>
        <p:spPr>
          <a:xfrm>
            <a:off x="500034" y="2214554"/>
            <a:ext cx="7500990" cy="3500461"/>
          </a:xfrm>
        </p:spPr>
      </p:pic>
      <p:sp>
        <p:nvSpPr>
          <p:cNvPr id="6" name="5 - TextBox"/>
          <p:cNvSpPr txBox="1"/>
          <p:nvPr/>
        </p:nvSpPr>
        <p:spPr>
          <a:xfrm>
            <a:off x="285720" y="5929330"/>
            <a:ext cx="8215370" cy="369332"/>
          </a:xfrm>
          <a:prstGeom prst="rect">
            <a:avLst/>
          </a:prstGeom>
          <a:noFill/>
        </p:spPr>
        <p:txBody>
          <a:bodyPr wrap="square" rtlCol="0">
            <a:spAutoFit/>
          </a:bodyPr>
          <a:lstStyle/>
          <a:p>
            <a:r>
              <a:rPr lang="el-GR" dirty="0"/>
              <a:t>1)Εμμανουήλ Ξάνθος              2) Νικόλαος Σκουφάς           3)Αθανάσιος Τσακάλωφ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109</TotalTime>
  <Words>616</Words>
  <Application>Microsoft Office PowerPoint</Application>
  <PresentationFormat>Προβολή στην οθόνη (4:3)</PresentationFormat>
  <Paragraphs>21</Paragraphs>
  <Slides>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vt:i4>
      </vt:variant>
    </vt:vector>
  </HeadingPairs>
  <TitlesOfParts>
    <vt:vector size="11" baseType="lpstr">
      <vt:lpstr>Calibri</vt:lpstr>
      <vt:lpstr>Constantia</vt:lpstr>
      <vt:lpstr>Wingdings 2</vt:lpstr>
      <vt:lpstr>Ροή</vt:lpstr>
      <vt:lpstr>Η ΦΙΛΙΚΗ ΕΤΑΙΡΕΙΑ</vt:lpstr>
      <vt:lpstr>ΙΔΡΥΣΗ ΦΙΛΙΚΗΣ ΕΤΑΙΡΕΙΑΣ</vt:lpstr>
      <vt:lpstr>Οι ιδρυτές της Φιλικής Εταιρείας προχώρησαν στην εγγραφή μελών στις ελληνικές παροικίες του εξωτερικού και στις Παραδουνάβιες Ηγεμονίες, ενθαρρυμένοι από το επαναστατικό πνεύμα του Ρήγα Βελεστινλή, τους αγώνες του Λάμπρου Κατσώνη και των Σουλιωτών καθώς και την αναταραχή που προκαλούσαν στην Οθωμανική Αυτοκρατορία απείθαρχοι πασάδες. Οι Φιλικοί, όπως αποκαλούνταν τα μέλη της, χρησιμοποιούσαν κρυπτογραφικό κώδικα για να επικοινωνούν μεταξύ τους και υπέγραφαν με ψευδώνυμα. Η μύηση τους στην οργάνωση είχε τη μορφή ιεροτελεστίας, που τη σφράγιζε ο όρκος μπροστά σε ιερέα.</vt:lpstr>
      <vt:lpstr>ΓΛΩΣΣΑΡΙ</vt:lpstr>
      <vt:lpstr>ΗΓΕΣΙΑ ΤΗΣ ΦΙΛΙΚΗΣ ΕΤΑΙΡΕΙΑΣ</vt:lpstr>
      <vt:lpstr>Με την προσχώρηση του Υψηλάντη, εντάθηκαν οι προετοιμασίες για τη Μεγάλη Επανάσταση. Σύμφωνα με τα σχέδια των Φιλικών, η Επανάσταση επρόκειτο να ξεκινήσει ταυτόχρονα στη Μολδοβλαχία και στην Πελοπόννησο, ώστε να διασπαστεί ο οθωμανικός στρατός, ο οποίος βρισκόταν ήδη σε πόλεμο με τον Αλή Πασά στα Ιωάννινα, ενώ και στην Κωνσταντινούπολη θα ξεσπούσαν ταραχές. Ζητήθηκε επίσης από τους Σέρβους και τους Βούλγαρους, που ήταν κι αυτοί υπόδουλοι των Οθωμανών Τούρκων, να επαναστατήσουν ενώ πιθανή φαινόταν και η εμπλοκή των Ρώσων, αν οι Τούρκοι περνούσαν τον Δούναβη.</vt:lpstr>
      <vt:lpstr>ΙΔΡΥΤΕΣ ΤΗΣ ΦΙΛΙΚΗΣ ΕΤΑΙΡΕΙΑΣ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ΦΙΛΙΚΗ ΕΤΑΙΡΕΙΑ</dc:title>
  <dc:creator>user</dc:creator>
  <cp:lastModifiedBy>KOURTI DIMITRA</cp:lastModifiedBy>
  <cp:revision>8</cp:revision>
  <dcterms:created xsi:type="dcterms:W3CDTF">2025-11-12T17:01:20Z</dcterms:created>
  <dcterms:modified xsi:type="dcterms:W3CDTF">2025-11-12T19:39:45Z</dcterms:modified>
</cp:coreProperties>
</file>