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Οι Πίνακες του Πολλαπλασιασμού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Από το 1 έως το 10</a:t>
            </a:r>
          </a:p>
        </p:txBody>
      </p:sp>
      <p:pic>
        <p:nvPicPr>
          <p:cNvPr id="4" name="Εικόνα 3" descr="Εικόνα που λέει 0χ6, 0 φορές το 6. &#10;">
            <a:extLst>
              <a:ext uri="{FF2B5EF4-FFF2-40B4-BE49-F238E27FC236}">
                <a16:creationId xmlns:a16="http://schemas.microsoft.com/office/drawing/2014/main" id="{CC406B3C-77FB-2D3B-29AF-62799B28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71" y="395068"/>
            <a:ext cx="2247753" cy="14985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Πίν</a:t>
            </a:r>
            <a:r>
              <a:rPr dirty="0"/>
              <a:t>ακας του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800" dirty="0"/>
              <a:t>9 × 1 = 9</a:t>
            </a:r>
          </a:p>
          <a:p>
            <a:pPr>
              <a:defRPr sz="3200"/>
            </a:pPr>
            <a:r>
              <a:rPr sz="2800" dirty="0"/>
              <a:t>9 × 2 = 18</a:t>
            </a:r>
          </a:p>
          <a:p>
            <a:pPr>
              <a:defRPr sz="3200"/>
            </a:pPr>
            <a:r>
              <a:rPr sz="2800" dirty="0"/>
              <a:t>9 × 3 = 27</a:t>
            </a:r>
          </a:p>
          <a:p>
            <a:pPr>
              <a:defRPr sz="3200"/>
            </a:pPr>
            <a:r>
              <a:rPr sz="2800" dirty="0"/>
              <a:t>9 × 4 = 36</a:t>
            </a:r>
          </a:p>
          <a:p>
            <a:pPr>
              <a:defRPr sz="3200"/>
            </a:pPr>
            <a:r>
              <a:rPr sz="2800" dirty="0"/>
              <a:t>9 × 5 = 45</a:t>
            </a:r>
          </a:p>
          <a:p>
            <a:pPr>
              <a:defRPr sz="3200"/>
            </a:pPr>
            <a:r>
              <a:rPr sz="2800" dirty="0"/>
              <a:t>9 × 6 = 54</a:t>
            </a:r>
          </a:p>
          <a:p>
            <a:pPr>
              <a:defRPr sz="3200"/>
            </a:pPr>
            <a:r>
              <a:rPr sz="2800" dirty="0"/>
              <a:t>9 × 7 = 63</a:t>
            </a:r>
          </a:p>
          <a:p>
            <a:pPr>
              <a:defRPr sz="3200"/>
            </a:pPr>
            <a:r>
              <a:rPr sz="2800" dirty="0"/>
              <a:t>9 × 8 = 72</a:t>
            </a:r>
          </a:p>
          <a:p>
            <a:pPr>
              <a:defRPr sz="3200"/>
            </a:pPr>
            <a:r>
              <a:rPr sz="2800" dirty="0"/>
              <a:t>9 × 9 = 81</a:t>
            </a:r>
          </a:p>
          <a:p>
            <a:pPr>
              <a:defRPr sz="3200"/>
            </a:pPr>
            <a:r>
              <a:rPr sz="2800" dirty="0"/>
              <a:t>9 × 10 = 90</a:t>
            </a:r>
          </a:p>
        </p:txBody>
      </p:sp>
      <p:pic>
        <p:nvPicPr>
          <p:cNvPr id="4" name="Εικόνα 3" descr="Εικόνα που δείχνει τον αριθμό 9.">
            <a:extLst>
              <a:ext uri="{FF2B5EF4-FFF2-40B4-BE49-F238E27FC236}">
                <a16:creationId xmlns:a16="http://schemas.microsoft.com/office/drawing/2014/main" id="{9933426E-CFDA-FC9B-95BB-CAA819A7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750" y="274638"/>
            <a:ext cx="1377050" cy="22332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Πίν</a:t>
            </a:r>
            <a:r>
              <a:rPr dirty="0"/>
              <a:t>ακας του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800" dirty="0"/>
              <a:t>10 × 1 = 10</a:t>
            </a:r>
          </a:p>
          <a:p>
            <a:pPr>
              <a:defRPr sz="3200"/>
            </a:pPr>
            <a:r>
              <a:rPr sz="2800" dirty="0"/>
              <a:t>10 × 2 = 20</a:t>
            </a:r>
          </a:p>
          <a:p>
            <a:pPr>
              <a:defRPr sz="3200"/>
            </a:pPr>
            <a:r>
              <a:rPr sz="2800" dirty="0"/>
              <a:t>10 × 3 = 30</a:t>
            </a:r>
          </a:p>
          <a:p>
            <a:pPr>
              <a:defRPr sz="3200"/>
            </a:pPr>
            <a:r>
              <a:rPr sz="2800" dirty="0"/>
              <a:t>10 × 4 = 40</a:t>
            </a:r>
          </a:p>
          <a:p>
            <a:pPr>
              <a:defRPr sz="3200"/>
            </a:pPr>
            <a:r>
              <a:rPr sz="2800" dirty="0"/>
              <a:t>10 × 5 = 50</a:t>
            </a:r>
          </a:p>
          <a:p>
            <a:pPr>
              <a:defRPr sz="3200"/>
            </a:pPr>
            <a:r>
              <a:rPr sz="2800" dirty="0"/>
              <a:t>10 × 6 = 60</a:t>
            </a:r>
          </a:p>
          <a:p>
            <a:pPr>
              <a:defRPr sz="3200"/>
            </a:pPr>
            <a:r>
              <a:rPr sz="2800" dirty="0"/>
              <a:t>10 × 7 = 70</a:t>
            </a:r>
          </a:p>
          <a:p>
            <a:pPr>
              <a:defRPr sz="3200"/>
            </a:pPr>
            <a:r>
              <a:rPr sz="2800" dirty="0"/>
              <a:t>10 × 8 = 80</a:t>
            </a:r>
          </a:p>
          <a:p>
            <a:pPr>
              <a:defRPr sz="3200"/>
            </a:pPr>
            <a:r>
              <a:rPr sz="2800" dirty="0"/>
              <a:t>10 × 9 = 90</a:t>
            </a:r>
          </a:p>
          <a:p>
            <a:pPr>
              <a:defRPr sz="3200"/>
            </a:pPr>
            <a:r>
              <a:rPr sz="2800" dirty="0"/>
              <a:t>10 × 10 = 100</a:t>
            </a:r>
          </a:p>
        </p:txBody>
      </p:sp>
      <p:pic>
        <p:nvPicPr>
          <p:cNvPr id="4" name="Εικόνα 3" descr="Εικόνα που δείχνει τον αριθμό 10.">
            <a:extLst>
              <a:ext uri="{FF2B5EF4-FFF2-40B4-BE49-F238E27FC236}">
                <a16:creationId xmlns:a16="http://schemas.microsoft.com/office/drawing/2014/main" id="{B943C8EF-8BAA-528A-E7A7-8E17A22C7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83" y="274638"/>
            <a:ext cx="1845259" cy="12708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Ώρ</a:t>
            </a:r>
            <a:r>
              <a:rPr dirty="0"/>
              <a:t>α για εξάσκηση!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800"/>
            </a:pPr>
            <a:r>
              <a:rPr dirty="0"/>
              <a:t> </a:t>
            </a:r>
            <a:r>
              <a:rPr dirty="0" err="1"/>
              <a:t>Βρες</a:t>
            </a:r>
            <a:r>
              <a:rPr dirty="0"/>
              <a:t> τα απ</a:t>
            </a:r>
            <a:r>
              <a:rPr dirty="0" err="1"/>
              <a:t>οτελέσμ</a:t>
            </a:r>
            <a:r>
              <a:rPr dirty="0"/>
              <a:t>ατα:</a:t>
            </a:r>
          </a:p>
          <a:p>
            <a:pPr>
              <a:defRPr sz="2800"/>
            </a:pPr>
            <a:endParaRPr dirty="0"/>
          </a:p>
          <a:p>
            <a:pPr>
              <a:defRPr sz="2800"/>
            </a:pPr>
            <a:r>
              <a:rPr dirty="0"/>
              <a:t>3 × 4 = ?</a:t>
            </a:r>
          </a:p>
          <a:p>
            <a:pPr>
              <a:defRPr sz="2800"/>
            </a:pPr>
            <a:r>
              <a:rPr dirty="0"/>
              <a:t>5 × 2 = ?</a:t>
            </a:r>
          </a:p>
          <a:p>
            <a:pPr>
              <a:defRPr sz="2800"/>
            </a:pPr>
            <a:r>
              <a:rPr dirty="0"/>
              <a:t>6 × 3 = ?</a:t>
            </a:r>
          </a:p>
          <a:p>
            <a:pPr>
              <a:defRPr sz="2800"/>
            </a:pPr>
            <a:r>
              <a:rPr dirty="0"/>
              <a:t>9 × 1 = ?</a:t>
            </a:r>
          </a:p>
          <a:p>
            <a:pPr>
              <a:defRPr sz="2800"/>
            </a:pPr>
            <a:r>
              <a:rPr dirty="0"/>
              <a:t>10 × 4 = ?</a:t>
            </a:r>
          </a:p>
          <a:p>
            <a:pPr>
              <a:defRPr sz="2800"/>
            </a:pPr>
            <a:endParaRPr dirty="0"/>
          </a:p>
        </p:txBody>
      </p:sp>
      <p:pic>
        <p:nvPicPr>
          <p:cNvPr id="4" name="Εικόνα 3" descr="Εικόνα που δείχνει έναν εγκέφαλο ν α σηκώνει βαράκια με βιβλία.">
            <a:extLst>
              <a:ext uri="{FF2B5EF4-FFF2-40B4-BE49-F238E27FC236}">
                <a16:creationId xmlns:a16="http://schemas.microsoft.com/office/drawing/2014/main" id="{A1B16F16-B43C-08DB-3239-2ED27060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821" y="1232097"/>
            <a:ext cx="3362179" cy="1273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Πίν</a:t>
            </a:r>
            <a:r>
              <a:rPr b="1" dirty="0"/>
              <a:t>ακας του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800" dirty="0"/>
              <a:t>1 × 1 = 1</a:t>
            </a:r>
          </a:p>
          <a:p>
            <a:pPr>
              <a:defRPr sz="3200"/>
            </a:pPr>
            <a:r>
              <a:rPr sz="2800" dirty="0"/>
              <a:t>1 × 2 = 2</a:t>
            </a:r>
          </a:p>
          <a:p>
            <a:pPr>
              <a:defRPr sz="3200"/>
            </a:pPr>
            <a:r>
              <a:rPr sz="2800" dirty="0"/>
              <a:t>1 × 3 = 3</a:t>
            </a:r>
          </a:p>
          <a:p>
            <a:pPr>
              <a:defRPr sz="3200"/>
            </a:pPr>
            <a:r>
              <a:rPr sz="2800" dirty="0"/>
              <a:t>1 × 4 = 4</a:t>
            </a:r>
          </a:p>
          <a:p>
            <a:pPr>
              <a:defRPr sz="3200"/>
            </a:pPr>
            <a:r>
              <a:rPr sz="2800" dirty="0"/>
              <a:t>1 × 5 = 5</a:t>
            </a:r>
          </a:p>
          <a:p>
            <a:pPr>
              <a:defRPr sz="3200"/>
            </a:pPr>
            <a:r>
              <a:rPr sz="2800" dirty="0"/>
              <a:t>1 × 6 = 6</a:t>
            </a:r>
          </a:p>
          <a:p>
            <a:pPr>
              <a:defRPr sz="3200"/>
            </a:pPr>
            <a:r>
              <a:rPr sz="2800" dirty="0"/>
              <a:t>1 × 7 = 7</a:t>
            </a:r>
          </a:p>
          <a:p>
            <a:pPr>
              <a:defRPr sz="3200"/>
            </a:pPr>
            <a:r>
              <a:rPr sz="2800" dirty="0"/>
              <a:t>1 × 8 = 8</a:t>
            </a:r>
          </a:p>
          <a:p>
            <a:pPr>
              <a:defRPr sz="3200"/>
            </a:pPr>
            <a:r>
              <a:rPr sz="2800" dirty="0"/>
              <a:t>1 × 9 = 9</a:t>
            </a:r>
          </a:p>
          <a:p>
            <a:pPr>
              <a:defRPr sz="3200"/>
            </a:pPr>
            <a:r>
              <a:rPr sz="2800" dirty="0"/>
              <a:t>1 × 10 = 10</a:t>
            </a:r>
          </a:p>
        </p:txBody>
      </p:sp>
      <p:pic>
        <p:nvPicPr>
          <p:cNvPr id="4" name="Εικόνα 3" descr="Εικόνα που δείχνει τον αριθμό 1.&#10;">
            <a:extLst>
              <a:ext uri="{FF2B5EF4-FFF2-40B4-BE49-F238E27FC236}">
                <a16:creationId xmlns:a16="http://schemas.microsoft.com/office/drawing/2014/main" id="{FE8C3FC0-CBCC-A74C-1DF5-EB86AA3DA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002" y="123410"/>
            <a:ext cx="1474998" cy="1688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Πίν</a:t>
            </a:r>
            <a:r>
              <a:rPr dirty="0"/>
              <a:t>ακας του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800" dirty="0"/>
              <a:t>2 × 1 = 2</a:t>
            </a:r>
          </a:p>
          <a:p>
            <a:pPr>
              <a:defRPr sz="3200"/>
            </a:pPr>
            <a:r>
              <a:rPr sz="2800" dirty="0"/>
              <a:t>2 × 2 = 4</a:t>
            </a:r>
          </a:p>
          <a:p>
            <a:pPr>
              <a:defRPr sz="3200"/>
            </a:pPr>
            <a:r>
              <a:rPr sz="2800" dirty="0"/>
              <a:t>2 × 3 = 6</a:t>
            </a:r>
          </a:p>
          <a:p>
            <a:pPr>
              <a:defRPr sz="3200"/>
            </a:pPr>
            <a:r>
              <a:rPr sz="2800" dirty="0"/>
              <a:t>2 × 4 = 8</a:t>
            </a:r>
          </a:p>
          <a:p>
            <a:pPr>
              <a:defRPr sz="3200"/>
            </a:pPr>
            <a:r>
              <a:rPr sz="2800" dirty="0"/>
              <a:t>2 × 5 = 10</a:t>
            </a:r>
          </a:p>
          <a:p>
            <a:pPr>
              <a:defRPr sz="3200"/>
            </a:pPr>
            <a:r>
              <a:rPr sz="2800" dirty="0"/>
              <a:t>2 × 6 = 12</a:t>
            </a:r>
          </a:p>
          <a:p>
            <a:pPr>
              <a:defRPr sz="3200"/>
            </a:pPr>
            <a:r>
              <a:rPr sz="2800" dirty="0"/>
              <a:t>2 × 7 = 14</a:t>
            </a:r>
          </a:p>
          <a:p>
            <a:pPr>
              <a:defRPr sz="3200"/>
            </a:pPr>
            <a:r>
              <a:rPr sz="2800" dirty="0"/>
              <a:t>2 × 8 = 16</a:t>
            </a:r>
          </a:p>
          <a:p>
            <a:pPr>
              <a:defRPr sz="3200"/>
            </a:pPr>
            <a:r>
              <a:rPr sz="2800" dirty="0"/>
              <a:t>2 × 9 = 18</a:t>
            </a:r>
          </a:p>
          <a:p>
            <a:pPr>
              <a:defRPr sz="3200"/>
            </a:pPr>
            <a:r>
              <a:rPr sz="2800" dirty="0"/>
              <a:t>2 × 10 = 20</a:t>
            </a:r>
          </a:p>
        </p:txBody>
      </p:sp>
      <p:pic>
        <p:nvPicPr>
          <p:cNvPr id="4" name="Εικόνα 3" descr="Εικόνα που δείχνει τον αριθμό 2. &#10;">
            <a:extLst>
              <a:ext uri="{FF2B5EF4-FFF2-40B4-BE49-F238E27FC236}">
                <a16:creationId xmlns:a16="http://schemas.microsoft.com/office/drawing/2014/main" id="{FF308203-D6A6-BE8F-89B5-2CA1C68A8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970" y="274639"/>
            <a:ext cx="1138829" cy="1638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Πίνακας του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558"/>
            <a:ext cx="8229600" cy="4525963"/>
          </a:xfrm>
        </p:spPr>
        <p:txBody>
          <a:bodyPr>
            <a:noAutofit/>
          </a:bodyPr>
          <a:lstStyle/>
          <a:p>
            <a:pPr>
              <a:defRPr sz="3200"/>
            </a:pPr>
            <a:r>
              <a:rPr sz="2800" dirty="0"/>
              <a:t>3 × 1 = 3</a:t>
            </a:r>
          </a:p>
          <a:p>
            <a:pPr>
              <a:defRPr sz="3200"/>
            </a:pPr>
            <a:r>
              <a:rPr sz="2800" dirty="0"/>
              <a:t>3 × 2 = 6</a:t>
            </a:r>
          </a:p>
          <a:p>
            <a:pPr>
              <a:defRPr sz="3200"/>
            </a:pPr>
            <a:r>
              <a:rPr sz="2800" dirty="0"/>
              <a:t>3 × 3 = 9</a:t>
            </a:r>
          </a:p>
          <a:p>
            <a:pPr>
              <a:defRPr sz="3200"/>
            </a:pPr>
            <a:r>
              <a:rPr sz="2800" dirty="0"/>
              <a:t>3 × 4 = 12</a:t>
            </a:r>
          </a:p>
          <a:p>
            <a:pPr>
              <a:defRPr sz="3200"/>
            </a:pPr>
            <a:r>
              <a:rPr sz="2800" dirty="0"/>
              <a:t>3 × 5 = 15</a:t>
            </a:r>
          </a:p>
          <a:p>
            <a:pPr>
              <a:defRPr sz="3200"/>
            </a:pPr>
            <a:r>
              <a:rPr sz="2800" dirty="0"/>
              <a:t>3 × 6 = 18</a:t>
            </a:r>
          </a:p>
          <a:p>
            <a:pPr>
              <a:defRPr sz="3200"/>
            </a:pPr>
            <a:r>
              <a:rPr sz="2800" dirty="0"/>
              <a:t>3 × 7 = 21</a:t>
            </a:r>
          </a:p>
          <a:p>
            <a:pPr>
              <a:defRPr sz="3200"/>
            </a:pPr>
            <a:r>
              <a:rPr sz="2800" dirty="0"/>
              <a:t>3 × 8 = 24</a:t>
            </a:r>
          </a:p>
          <a:p>
            <a:pPr>
              <a:defRPr sz="3200"/>
            </a:pPr>
            <a:r>
              <a:rPr sz="2800" dirty="0"/>
              <a:t>3 × 9 = 27</a:t>
            </a:r>
          </a:p>
          <a:p>
            <a:pPr>
              <a:defRPr sz="3200"/>
            </a:pPr>
            <a:r>
              <a:rPr sz="2800" dirty="0"/>
              <a:t>3 × 10 = 30</a:t>
            </a:r>
          </a:p>
        </p:txBody>
      </p:sp>
      <p:pic>
        <p:nvPicPr>
          <p:cNvPr id="4" name="Εικόνα 3" descr="Εικόνα που δείχνει τον αριθμό 3. ">
            <a:extLst>
              <a:ext uri="{FF2B5EF4-FFF2-40B4-BE49-F238E27FC236}">
                <a16:creationId xmlns:a16="http://schemas.microsoft.com/office/drawing/2014/main" id="{DF8C564C-CD0F-D39A-C0B4-870AE2A0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317" y="274638"/>
            <a:ext cx="1793483" cy="1985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Πίν</a:t>
            </a:r>
            <a:r>
              <a:rPr dirty="0"/>
              <a:t>ακας του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800" dirty="0"/>
              <a:t>4 × 1 = 4</a:t>
            </a:r>
          </a:p>
          <a:p>
            <a:pPr>
              <a:defRPr sz="3200"/>
            </a:pPr>
            <a:r>
              <a:rPr sz="2800" dirty="0"/>
              <a:t>4 × 2 = 8</a:t>
            </a:r>
          </a:p>
          <a:p>
            <a:pPr>
              <a:defRPr sz="3200"/>
            </a:pPr>
            <a:r>
              <a:rPr sz="2800" dirty="0"/>
              <a:t>4 × 3 = 12</a:t>
            </a:r>
          </a:p>
          <a:p>
            <a:pPr>
              <a:defRPr sz="3200"/>
            </a:pPr>
            <a:r>
              <a:rPr sz="2800" dirty="0"/>
              <a:t>4 × 4 = 16</a:t>
            </a:r>
          </a:p>
          <a:p>
            <a:pPr>
              <a:defRPr sz="3200"/>
            </a:pPr>
            <a:r>
              <a:rPr sz="2800" dirty="0"/>
              <a:t>4 × 5 = 20</a:t>
            </a:r>
          </a:p>
          <a:p>
            <a:pPr>
              <a:defRPr sz="3200"/>
            </a:pPr>
            <a:r>
              <a:rPr sz="2800" dirty="0"/>
              <a:t>4 × 6 = 24</a:t>
            </a:r>
          </a:p>
          <a:p>
            <a:pPr>
              <a:defRPr sz="3200"/>
            </a:pPr>
            <a:r>
              <a:rPr sz="2800" dirty="0"/>
              <a:t>4 × 7 = 28</a:t>
            </a:r>
          </a:p>
          <a:p>
            <a:pPr>
              <a:defRPr sz="3200"/>
            </a:pPr>
            <a:r>
              <a:rPr sz="2800" dirty="0"/>
              <a:t>4 × 8 = 32</a:t>
            </a:r>
          </a:p>
          <a:p>
            <a:pPr>
              <a:defRPr sz="3200"/>
            </a:pPr>
            <a:r>
              <a:rPr sz="2800" dirty="0"/>
              <a:t>4 × 9 = 36</a:t>
            </a:r>
          </a:p>
          <a:p>
            <a:pPr>
              <a:defRPr sz="3200"/>
            </a:pPr>
            <a:r>
              <a:rPr sz="2800" dirty="0"/>
              <a:t>4 × 10 = 40</a:t>
            </a:r>
          </a:p>
        </p:txBody>
      </p:sp>
      <p:pic>
        <p:nvPicPr>
          <p:cNvPr id="4" name="Εικόνα 3" descr="Εικόνα που δείχνει τον αριθμό 4.">
            <a:extLst>
              <a:ext uri="{FF2B5EF4-FFF2-40B4-BE49-F238E27FC236}">
                <a16:creationId xmlns:a16="http://schemas.microsoft.com/office/drawing/2014/main" id="{CA448872-C4FC-0F37-FC19-FEB0F9D0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981" y="260483"/>
            <a:ext cx="1420837" cy="23143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Πίν</a:t>
            </a:r>
            <a:r>
              <a:rPr dirty="0"/>
              <a:t>ακας του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 sz="3200"/>
            </a:pPr>
            <a:r>
              <a:rPr dirty="0"/>
              <a:t>5 × 1 = </a:t>
            </a:r>
            <a:r>
              <a:rPr lang="el-GR" sz="3800" b="1" dirty="0"/>
              <a:t>5</a:t>
            </a:r>
            <a:endParaRPr sz="3800" b="1" dirty="0"/>
          </a:p>
          <a:p>
            <a:pPr>
              <a:defRPr sz="3200"/>
            </a:pPr>
            <a:r>
              <a:rPr dirty="0"/>
              <a:t>5 × 2 = 1</a:t>
            </a:r>
            <a:r>
              <a:rPr lang="el-GR" sz="3800" b="1" dirty="0"/>
              <a:t>0</a:t>
            </a:r>
            <a:endParaRPr sz="3800" dirty="0"/>
          </a:p>
          <a:p>
            <a:pPr>
              <a:defRPr sz="3200"/>
            </a:pPr>
            <a:r>
              <a:rPr dirty="0"/>
              <a:t>5 × 3 = </a:t>
            </a:r>
            <a:r>
              <a:rPr lang="el-GR" dirty="0"/>
              <a:t>1</a:t>
            </a:r>
            <a:r>
              <a:rPr lang="el-GR" sz="3800" b="1" dirty="0"/>
              <a:t>5</a:t>
            </a:r>
            <a:endParaRPr sz="3800" dirty="0"/>
          </a:p>
          <a:p>
            <a:pPr>
              <a:defRPr sz="3200"/>
            </a:pPr>
            <a:r>
              <a:rPr dirty="0"/>
              <a:t>5 × 4 = 2</a:t>
            </a:r>
            <a:r>
              <a:rPr lang="el-GR" sz="3800" b="1" dirty="0"/>
              <a:t>0</a:t>
            </a:r>
            <a:endParaRPr sz="3800" dirty="0"/>
          </a:p>
          <a:p>
            <a:pPr>
              <a:defRPr sz="3200"/>
            </a:pPr>
            <a:r>
              <a:rPr dirty="0"/>
              <a:t>5 × 5 = 2</a:t>
            </a:r>
            <a:r>
              <a:rPr lang="el-GR" sz="4100" b="1" dirty="0"/>
              <a:t>5</a:t>
            </a:r>
            <a:endParaRPr sz="4100" dirty="0"/>
          </a:p>
          <a:p>
            <a:pPr>
              <a:defRPr sz="3200"/>
            </a:pPr>
            <a:r>
              <a:rPr dirty="0"/>
              <a:t>5 × 6 = 3</a:t>
            </a:r>
            <a:r>
              <a:rPr lang="el-GR" sz="4100" b="1" dirty="0"/>
              <a:t>0</a:t>
            </a:r>
            <a:endParaRPr sz="4100" dirty="0"/>
          </a:p>
          <a:p>
            <a:pPr>
              <a:defRPr sz="3200"/>
            </a:pPr>
            <a:r>
              <a:rPr dirty="0"/>
              <a:t>5 × 7 = 3</a:t>
            </a:r>
            <a:r>
              <a:rPr lang="el-GR" sz="4100" b="1" dirty="0"/>
              <a:t>5</a:t>
            </a:r>
            <a:endParaRPr sz="4100" dirty="0"/>
          </a:p>
          <a:p>
            <a:pPr>
              <a:defRPr sz="3200"/>
            </a:pPr>
            <a:r>
              <a:rPr dirty="0"/>
              <a:t>5 × 8 = 4</a:t>
            </a:r>
            <a:r>
              <a:rPr lang="el-GR" sz="4100" b="1" dirty="0"/>
              <a:t>0</a:t>
            </a:r>
            <a:endParaRPr sz="4100" dirty="0"/>
          </a:p>
          <a:p>
            <a:pPr>
              <a:defRPr sz="3200"/>
            </a:pPr>
            <a:r>
              <a:rPr dirty="0"/>
              <a:t>5 × 9 = 4</a:t>
            </a:r>
            <a:r>
              <a:rPr lang="el-GR" sz="4100" b="1" dirty="0"/>
              <a:t>5</a:t>
            </a:r>
            <a:endParaRPr sz="4100" dirty="0"/>
          </a:p>
          <a:p>
            <a:pPr>
              <a:defRPr sz="3200"/>
            </a:pPr>
            <a:r>
              <a:rPr dirty="0"/>
              <a:t>5 × 10 = 5</a:t>
            </a:r>
            <a:r>
              <a:rPr lang="el-GR" sz="4600" b="1" dirty="0"/>
              <a:t>0</a:t>
            </a:r>
            <a:endParaRPr sz="4600" dirty="0"/>
          </a:p>
        </p:txBody>
      </p:sp>
      <p:pic>
        <p:nvPicPr>
          <p:cNvPr id="4" name="Εικόνα 3" descr="Εικόνα που6 δείχνει τον αριθμό 5.">
            <a:extLst>
              <a:ext uri="{FF2B5EF4-FFF2-40B4-BE49-F238E27FC236}">
                <a16:creationId xmlns:a16="http://schemas.microsoft.com/office/drawing/2014/main" id="{53AE1869-4C2D-4E89-84F6-A4D258EC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447" y="132338"/>
            <a:ext cx="1396711" cy="23998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Πίν</a:t>
            </a:r>
            <a:r>
              <a:rPr dirty="0"/>
              <a:t>ακας του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800" dirty="0"/>
              <a:t>6 × 1 = 6</a:t>
            </a:r>
          </a:p>
          <a:p>
            <a:pPr>
              <a:defRPr sz="3200"/>
            </a:pPr>
            <a:r>
              <a:rPr sz="2800" dirty="0"/>
              <a:t>6 × 2 = 12</a:t>
            </a:r>
          </a:p>
          <a:p>
            <a:pPr>
              <a:defRPr sz="3200"/>
            </a:pPr>
            <a:r>
              <a:rPr sz="2800" dirty="0"/>
              <a:t>6 × 3 = 18</a:t>
            </a:r>
          </a:p>
          <a:p>
            <a:pPr>
              <a:defRPr sz="3200"/>
            </a:pPr>
            <a:r>
              <a:rPr sz="2800" dirty="0"/>
              <a:t>6 × 4 = 24</a:t>
            </a:r>
          </a:p>
          <a:p>
            <a:pPr>
              <a:defRPr sz="3200"/>
            </a:pPr>
            <a:r>
              <a:rPr sz="2800" dirty="0"/>
              <a:t>6 × 5 = 30</a:t>
            </a:r>
          </a:p>
          <a:p>
            <a:pPr>
              <a:defRPr sz="3200"/>
            </a:pPr>
            <a:r>
              <a:rPr sz="2800" dirty="0"/>
              <a:t>6 × 6 = 36</a:t>
            </a:r>
          </a:p>
          <a:p>
            <a:pPr>
              <a:defRPr sz="3200"/>
            </a:pPr>
            <a:r>
              <a:rPr sz="2800" dirty="0"/>
              <a:t>6 × 7 = 42</a:t>
            </a:r>
          </a:p>
          <a:p>
            <a:pPr>
              <a:defRPr sz="3200"/>
            </a:pPr>
            <a:r>
              <a:rPr sz="2800" dirty="0"/>
              <a:t>6 × 8 = 48</a:t>
            </a:r>
          </a:p>
          <a:p>
            <a:pPr>
              <a:defRPr sz="3200"/>
            </a:pPr>
            <a:r>
              <a:rPr sz="2800" dirty="0"/>
              <a:t>6 × 9 = 54</a:t>
            </a:r>
          </a:p>
          <a:p>
            <a:pPr>
              <a:defRPr sz="3200"/>
            </a:pPr>
            <a:r>
              <a:rPr sz="2800" dirty="0"/>
              <a:t>6 × 10 = 60</a:t>
            </a:r>
          </a:p>
        </p:txBody>
      </p:sp>
      <p:pic>
        <p:nvPicPr>
          <p:cNvPr id="4" name="Εικόνα 3" descr="Εικόνα που δείχνει τον αριθμό 6.">
            <a:extLst>
              <a:ext uri="{FF2B5EF4-FFF2-40B4-BE49-F238E27FC236}">
                <a16:creationId xmlns:a16="http://schemas.microsoft.com/office/drawing/2014/main" id="{8F928A85-2282-A83B-7CD4-6E44A0C0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083" y="168812"/>
            <a:ext cx="1974717" cy="18991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Πίν</a:t>
            </a:r>
            <a:r>
              <a:rPr dirty="0"/>
              <a:t>ακας του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800" dirty="0"/>
              <a:t>7 × 1 = 7</a:t>
            </a:r>
          </a:p>
          <a:p>
            <a:pPr>
              <a:defRPr sz="3200"/>
            </a:pPr>
            <a:r>
              <a:rPr sz="2800" dirty="0"/>
              <a:t>7 × 2 = 14</a:t>
            </a:r>
          </a:p>
          <a:p>
            <a:pPr>
              <a:defRPr sz="3200"/>
            </a:pPr>
            <a:r>
              <a:rPr sz="2800" dirty="0"/>
              <a:t>7 × 3 = 21</a:t>
            </a:r>
          </a:p>
          <a:p>
            <a:pPr>
              <a:defRPr sz="3200"/>
            </a:pPr>
            <a:r>
              <a:rPr sz="2800" dirty="0"/>
              <a:t>7 × 4 = 28</a:t>
            </a:r>
          </a:p>
          <a:p>
            <a:pPr>
              <a:defRPr sz="3200"/>
            </a:pPr>
            <a:r>
              <a:rPr sz="2800" dirty="0"/>
              <a:t>7 × 5 = 35</a:t>
            </a:r>
          </a:p>
          <a:p>
            <a:pPr>
              <a:defRPr sz="3200"/>
            </a:pPr>
            <a:r>
              <a:rPr sz="2800" dirty="0"/>
              <a:t>7 × 6 = 42</a:t>
            </a:r>
          </a:p>
          <a:p>
            <a:pPr>
              <a:defRPr sz="3200"/>
            </a:pPr>
            <a:r>
              <a:rPr sz="2800" dirty="0"/>
              <a:t>7 × 7 = 49</a:t>
            </a:r>
          </a:p>
          <a:p>
            <a:pPr>
              <a:defRPr sz="3200"/>
            </a:pPr>
            <a:r>
              <a:rPr sz="2800" dirty="0"/>
              <a:t>7 × 8 = 56</a:t>
            </a:r>
          </a:p>
          <a:p>
            <a:pPr>
              <a:defRPr sz="3200"/>
            </a:pPr>
            <a:r>
              <a:rPr sz="2800" dirty="0"/>
              <a:t>7 × 9 = 63</a:t>
            </a:r>
          </a:p>
          <a:p>
            <a:pPr>
              <a:defRPr sz="3200"/>
            </a:pPr>
            <a:r>
              <a:rPr sz="2800" dirty="0"/>
              <a:t>7 × 10 = 70</a:t>
            </a:r>
          </a:p>
        </p:txBody>
      </p:sp>
      <p:pic>
        <p:nvPicPr>
          <p:cNvPr id="4" name="Εικόνα 3" descr="Εικόνα που δείχνει τον αριθμό 7.">
            <a:extLst>
              <a:ext uri="{FF2B5EF4-FFF2-40B4-BE49-F238E27FC236}">
                <a16:creationId xmlns:a16="http://schemas.microsoft.com/office/drawing/2014/main" id="{46A732C5-7B1C-2187-65B5-32853D200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876" y="409575"/>
            <a:ext cx="1593923" cy="18975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Πίν</a:t>
            </a:r>
            <a:r>
              <a:rPr dirty="0"/>
              <a:t>ακας του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3200"/>
            </a:pPr>
            <a:r>
              <a:rPr sz="2800" dirty="0"/>
              <a:t>8 × 1 = 8</a:t>
            </a:r>
          </a:p>
          <a:p>
            <a:pPr>
              <a:defRPr sz="3200"/>
            </a:pPr>
            <a:r>
              <a:rPr sz="2800" dirty="0"/>
              <a:t>8 × 2 = 16</a:t>
            </a:r>
          </a:p>
          <a:p>
            <a:pPr>
              <a:defRPr sz="3200"/>
            </a:pPr>
            <a:r>
              <a:rPr sz="2800" dirty="0"/>
              <a:t>8 × 3 = 24</a:t>
            </a:r>
          </a:p>
          <a:p>
            <a:pPr>
              <a:defRPr sz="3200"/>
            </a:pPr>
            <a:r>
              <a:rPr sz="2800" dirty="0"/>
              <a:t>8 × 4 = 32</a:t>
            </a:r>
          </a:p>
          <a:p>
            <a:pPr>
              <a:defRPr sz="3200"/>
            </a:pPr>
            <a:r>
              <a:rPr sz="2800" dirty="0"/>
              <a:t>8 × 5 = 40</a:t>
            </a:r>
          </a:p>
          <a:p>
            <a:pPr>
              <a:defRPr sz="3200"/>
            </a:pPr>
            <a:r>
              <a:rPr sz="2800" dirty="0"/>
              <a:t>8 × 6 = 48</a:t>
            </a:r>
          </a:p>
          <a:p>
            <a:pPr>
              <a:defRPr sz="3200"/>
            </a:pPr>
            <a:r>
              <a:rPr sz="2800" dirty="0"/>
              <a:t>8 × 7 = 56</a:t>
            </a:r>
          </a:p>
          <a:p>
            <a:pPr>
              <a:defRPr sz="3200"/>
            </a:pPr>
            <a:r>
              <a:rPr sz="2800" dirty="0"/>
              <a:t>8 × 8 = 64</a:t>
            </a:r>
          </a:p>
          <a:p>
            <a:pPr>
              <a:defRPr sz="3200"/>
            </a:pPr>
            <a:r>
              <a:rPr sz="2800" dirty="0"/>
              <a:t>8 × 9 = 72</a:t>
            </a:r>
          </a:p>
          <a:p>
            <a:pPr>
              <a:defRPr sz="3200"/>
            </a:pPr>
            <a:r>
              <a:rPr sz="2800" dirty="0"/>
              <a:t>8 × 10 = 80</a:t>
            </a:r>
          </a:p>
        </p:txBody>
      </p:sp>
      <p:pic>
        <p:nvPicPr>
          <p:cNvPr id="4" name="Εικόνα 3" descr="Εικόνα που δείχνει τον αριθμό 8.">
            <a:extLst>
              <a:ext uri="{FF2B5EF4-FFF2-40B4-BE49-F238E27FC236}">
                <a16:creationId xmlns:a16="http://schemas.microsoft.com/office/drawing/2014/main" id="{4E9C02D4-B7FA-C903-F07A-25206B89D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58" y="274639"/>
            <a:ext cx="1484142" cy="23516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582</Words>
  <Application>Microsoft Office PowerPoint</Application>
  <PresentationFormat>Προβολή στην οθόνη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Οι Πίνακες του Πολλαπλασιασμού</vt:lpstr>
      <vt:lpstr>Πίνακας του 1</vt:lpstr>
      <vt:lpstr>Πίνακας του 2</vt:lpstr>
      <vt:lpstr>Πίνακας του 3</vt:lpstr>
      <vt:lpstr>Πίνακας του 4</vt:lpstr>
      <vt:lpstr>Πίνακας του 5</vt:lpstr>
      <vt:lpstr>Πίνακας του 6</vt:lpstr>
      <vt:lpstr>Πίνακας του 7</vt:lpstr>
      <vt:lpstr>Πίνακας του 8</vt:lpstr>
      <vt:lpstr>Πίνακας του 9</vt:lpstr>
      <vt:lpstr>Πίνακας του 10</vt:lpstr>
      <vt:lpstr>Ώρα για εξάσκηση!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pc</dc:creator>
  <cp:keywords/>
  <dc:description>generated using python-pptx</dc:description>
  <cp:lastModifiedBy>pc</cp:lastModifiedBy>
  <cp:revision>4</cp:revision>
  <dcterms:created xsi:type="dcterms:W3CDTF">2013-01-27T09:14:16Z</dcterms:created>
  <dcterms:modified xsi:type="dcterms:W3CDTF">2025-11-09T14:43:49Z</dcterms:modified>
  <cp:category/>
</cp:coreProperties>
</file>