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5"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DEBABA-DEF9-FC75-75FD-B862C65F9995}" v="461" dt="2025-10-31T15:35:11.8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8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A6A15-6E39-4FFA-B5DC-89EB633E6DC2}"/>
              </a:ext>
            </a:extLst>
          </p:cNvPr>
          <p:cNvSpPr>
            <a:spLocks noGrp="1"/>
          </p:cNvSpPr>
          <p:nvPr>
            <p:ph type="ctrTitle"/>
          </p:nvPr>
        </p:nvSpPr>
        <p:spPr>
          <a:xfrm>
            <a:off x="1638300" y="1371600"/>
            <a:ext cx="8127574" cy="2736443"/>
          </a:xfrm>
        </p:spPr>
        <p:txBody>
          <a:bodyPr anchor="b">
            <a:normAutofit/>
          </a:bodyPr>
          <a:lstStyle>
            <a:lvl1pPr algn="l">
              <a:defRPr sz="4400"/>
            </a:lvl1pPr>
          </a:lstStyle>
          <a:p>
            <a:r>
              <a:rPr lang="en-US" dirty="0"/>
              <a:t>Click to edit Master title style</a:t>
            </a:r>
          </a:p>
        </p:txBody>
      </p:sp>
      <p:sp>
        <p:nvSpPr>
          <p:cNvPr id="3" name="Subtitle 2">
            <a:extLst>
              <a:ext uri="{FF2B5EF4-FFF2-40B4-BE49-F238E27FC236}">
                <a16:creationId xmlns:a16="http://schemas.microsoft.com/office/drawing/2014/main" id="{9A169311-3201-45EC-B973-82EC27DA529A}"/>
              </a:ext>
            </a:extLst>
          </p:cNvPr>
          <p:cNvSpPr>
            <a:spLocks noGrp="1"/>
          </p:cNvSpPr>
          <p:nvPr>
            <p:ph type="subTitle" idx="1"/>
          </p:nvPr>
        </p:nvSpPr>
        <p:spPr>
          <a:xfrm>
            <a:off x="1638300" y="4299358"/>
            <a:ext cx="8127574" cy="1187042"/>
          </a:xfrm>
        </p:spPr>
        <p:txBody>
          <a:bodyPr>
            <a:normAutofit/>
          </a:bodyPr>
          <a:lstStyle>
            <a:lvl1pPr marL="0" indent="0" algn="l">
              <a:buNone/>
              <a:defRPr sz="1800" cap="all" spc="2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629AE4B9-EDEF-4A2C-B464-332C5C624F1D}"/>
              </a:ext>
            </a:extLst>
          </p:cNvPr>
          <p:cNvSpPr>
            <a:spLocks noGrp="1"/>
          </p:cNvSpPr>
          <p:nvPr>
            <p:ph type="dt" sz="half" idx="10"/>
          </p:nvPr>
        </p:nvSpPr>
        <p:spPr/>
        <p:txBody>
          <a:bodyPr/>
          <a:lstStyle/>
          <a:p>
            <a:fld id="{B6D41BCC-AD73-4203-A5A6-E62EB28B0FE6}" type="datetimeFigureOut">
              <a:rPr lang="en-US" smtClean="0"/>
              <a:t>10/31/2025</a:t>
            </a:fld>
            <a:endParaRPr lang="en-US"/>
          </a:p>
        </p:txBody>
      </p:sp>
      <p:sp>
        <p:nvSpPr>
          <p:cNvPr id="5" name="Footer Placeholder 4">
            <a:extLst>
              <a:ext uri="{FF2B5EF4-FFF2-40B4-BE49-F238E27FC236}">
                <a16:creationId xmlns:a16="http://schemas.microsoft.com/office/drawing/2014/main" id="{62B4C951-4861-4549-8E72-CEECA89E4D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E1401-5637-41BC-AC21-891056450A28}"/>
              </a:ext>
            </a:extLst>
          </p:cNvPr>
          <p:cNvSpPr>
            <a:spLocks noGrp="1"/>
          </p:cNvSpPr>
          <p:nvPr>
            <p:ph type="sldNum" sz="quarter" idx="12"/>
          </p:nvPr>
        </p:nvSpPr>
        <p:spPr/>
        <p:txBody>
          <a:bodyPr/>
          <a:lstStyle/>
          <a:p>
            <a:fld id="{D637F8FC-4B86-4690-8888-22AB2F781BEF}" type="slidenum">
              <a:rPr lang="en-US" smtClean="0"/>
              <a:t>‹#›</a:t>
            </a:fld>
            <a:endParaRPr lang="en-US"/>
          </a:p>
        </p:txBody>
      </p:sp>
    </p:spTree>
    <p:extLst>
      <p:ext uri="{BB962C8B-B14F-4D97-AF65-F5344CB8AC3E}">
        <p14:creationId xmlns:p14="http://schemas.microsoft.com/office/powerpoint/2010/main" val="1338482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AD0E6-AD36-493C-9DC3-5ACC2059EC93}"/>
              </a:ext>
            </a:extLst>
          </p:cNvPr>
          <p:cNvSpPr>
            <a:spLocks noGrp="1"/>
          </p:cNvSpPr>
          <p:nvPr>
            <p:ph type="title"/>
          </p:nvPr>
        </p:nvSpPr>
        <p:spPr>
          <a:xfrm>
            <a:off x="1638299" y="685800"/>
            <a:ext cx="8915402" cy="1371600"/>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0B8558-FA83-4F6C-A6D1-2DF9D3F74BD6}"/>
              </a:ext>
            </a:extLst>
          </p:cNvPr>
          <p:cNvSpPr>
            <a:spLocks noGrp="1"/>
          </p:cNvSpPr>
          <p:nvPr>
            <p:ph type="body" orient="vert" idx="1"/>
          </p:nvPr>
        </p:nvSpPr>
        <p:spPr>
          <a:xfrm>
            <a:off x="1638299" y="2057399"/>
            <a:ext cx="8915401" cy="41148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6DE619-0CC6-4480-ABDE-277D36BDFCBB}"/>
              </a:ext>
            </a:extLst>
          </p:cNvPr>
          <p:cNvSpPr>
            <a:spLocks noGrp="1"/>
          </p:cNvSpPr>
          <p:nvPr>
            <p:ph type="dt" sz="half" idx="10"/>
          </p:nvPr>
        </p:nvSpPr>
        <p:spPr/>
        <p:txBody>
          <a:bodyPr/>
          <a:lstStyle/>
          <a:p>
            <a:fld id="{B6D41BCC-AD73-4203-A5A6-E62EB28B0FE6}" type="datetimeFigureOut">
              <a:rPr lang="en-US" smtClean="0"/>
              <a:t>10/31/2025</a:t>
            </a:fld>
            <a:endParaRPr lang="en-US"/>
          </a:p>
        </p:txBody>
      </p:sp>
      <p:sp>
        <p:nvSpPr>
          <p:cNvPr id="5" name="Footer Placeholder 4">
            <a:extLst>
              <a:ext uri="{FF2B5EF4-FFF2-40B4-BE49-F238E27FC236}">
                <a16:creationId xmlns:a16="http://schemas.microsoft.com/office/drawing/2014/main" id="{140791E6-BE35-4ECA-8AD1-E8EC09B856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F94606-B928-42D6-85CC-9576F60E3B5C}"/>
              </a:ext>
            </a:extLst>
          </p:cNvPr>
          <p:cNvSpPr>
            <a:spLocks noGrp="1"/>
          </p:cNvSpPr>
          <p:nvPr>
            <p:ph type="sldNum" sz="quarter" idx="12"/>
          </p:nvPr>
        </p:nvSpPr>
        <p:spPr/>
        <p:txBody>
          <a:bodyPr/>
          <a:lstStyle/>
          <a:p>
            <a:fld id="{D637F8FC-4B86-4690-8888-22AB2F781BEF}" type="slidenum">
              <a:rPr lang="en-US" smtClean="0"/>
              <a:t>‹#›</a:t>
            </a:fld>
            <a:endParaRPr lang="en-US"/>
          </a:p>
        </p:txBody>
      </p:sp>
    </p:spTree>
    <p:extLst>
      <p:ext uri="{BB962C8B-B14F-4D97-AF65-F5344CB8AC3E}">
        <p14:creationId xmlns:p14="http://schemas.microsoft.com/office/powerpoint/2010/main" val="3482583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F18D8A-5002-491C-922A-E9624E2DBD6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5882C6-2BE9-4E25-B8BB-A2346A2B0B6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7BEFF9-B3BC-4C07-BF6C-2E3C91B54B78}"/>
              </a:ext>
            </a:extLst>
          </p:cNvPr>
          <p:cNvSpPr>
            <a:spLocks noGrp="1"/>
          </p:cNvSpPr>
          <p:nvPr>
            <p:ph type="dt" sz="half" idx="10"/>
          </p:nvPr>
        </p:nvSpPr>
        <p:spPr/>
        <p:txBody>
          <a:bodyPr/>
          <a:lstStyle/>
          <a:p>
            <a:fld id="{B6D41BCC-AD73-4203-A5A6-E62EB28B0FE6}" type="datetimeFigureOut">
              <a:rPr lang="en-US" smtClean="0"/>
              <a:t>10/31/2025</a:t>
            </a:fld>
            <a:endParaRPr lang="en-US"/>
          </a:p>
        </p:txBody>
      </p:sp>
      <p:sp>
        <p:nvSpPr>
          <p:cNvPr id="5" name="Footer Placeholder 4">
            <a:extLst>
              <a:ext uri="{FF2B5EF4-FFF2-40B4-BE49-F238E27FC236}">
                <a16:creationId xmlns:a16="http://schemas.microsoft.com/office/drawing/2014/main" id="{CE0F4CF6-CDF1-4AFD-8319-71FD4FED4F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01A026-57F4-47F7-B4F0-E0D48E01268E}"/>
              </a:ext>
            </a:extLst>
          </p:cNvPr>
          <p:cNvSpPr>
            <a:spLocks noGrp="1"/>
          </p:cNvSpPr>
          <p:nvPr>
            <p:ph type="sldNum" sz="quarter" idx="12"/>
          </p:nvPr>
        </p:nvSpPr>
        <p:spPr/>
        <p:txBody>
          <a:bodyPr/>
          <a:lstStyle/>
          <a:p>
            <a:fld id="{D637F8FC-4B86-4690-8888-22AB2F781BEF}" type="slidenum">
              <a:rPr lang="en-US" smtClean="0"/>
              <a:t>‹#›</a:t>
            </a:fld>
            <a:endParaRPr lang="en-US"/>
          </a:p>
        </p:txBody>
      </p:sp>
    </p:spTree>
    <p:extLst>
      <p:ext uri="{BB962C8B-B14F-4D97-AF65-F5344CB8AC3E}">
        <p14:creationId xmlns:p14="http://schemas.microsoft.com/office/powerpoint/2010/main" val="3207638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B3747-9ADB-4FCC-89CE-6E84D13475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AEC9C6-5D7D-4249-8820-D4C99D0AE825}"/>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21F35F7-46A1-40A9-ACD7-C4923992674A}"/>
              </a:ext>
            </a:extLst>
          </p:cNvPr>
          <p:cNvSpPr>
            <a:spLocks noGrp="1"/>
          </p:cNvSpPr>
          <p:nvPr>
            <p:ph type="dt" sz="half" idx="10"/>
          </p:nvPr>
        </p:nvSpPr>
        <p:spPr/>
        <p:txBody>
          <a:bodyPr/>
          <a:lstStyle/>
          <a:p>
            <a:fld id="{B6D41BCC-AD73-4203-A5A6-E62EB28B0FE6}" type="datetimeFigureOut">
              <a:rPr lang="en-US" smtClean="0"/>
              <a:t>10/31/2025</a:t>
            </a:fld>
            <a:endParaRPr lang="en-US"/>
          </a:p>
        </p:txBody>
      </p:sp>
      <p:sp>
        <p:nvSpPr>
          <p:cNvPr id="5" name="Footer Placeholder 4">
            <a:extLst>
              <a:ext uri="{FF2B5EF4-FFF2-40B4-BE49-F238E27FC236}">
                <a16:creationId xmlns:a16="http://schemas.microsoft.com/office/drawing/2014/main" id="{FA345637-B780-4999-A87D-0039BC5A94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D9777F-E471-4CC5-B27B-137CB061E28E}"/>
              </a:ext>
            </a:extLst>
          </p:cNvPr>
          <p:cNvSpPr>
            <a:spLocks noGrp="1"/>
          </p:cNvSpPr>
          <p:nvPr>
            <p:ph type="sldNum" sz="quarter" idx="12"/>
          </p:nvPr>
        </p:nvSpPr>
        <p:spPr/>
        <p:txBody>
          <a:bodyPr/>
          <a:lstStyle/>
          <a:p>
            <a:fld id="{D637F8FC-4B86-4690-8888-22AB2F781BEF}" type="slidenum">
              <a:rPr lang="en-US" smtClean="0"/>
              <a:t>‹#›</a:t>
            </a:fld>
            <a:endParaRPr lang="en-US"/>
          </a:p>
        </p:txBody>
      </p:sp>
    </p:spTree>
    <p:extLst>
      <p:ext uri="{BB962C8B-B14F-4D97-AF65-F5344CB8AC3E}">
        <p14:creationId xmlns:p14="http://schemas.microsoft.com/office/powerpoint/2010/main" val="812892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DCB1D-064E-46DE-B533-7CDA331EEB61}"/>
              </a:ext>
            </a:extLst>
          </p:cNvPr>
          <p:cNvSpPr>
            <a:spLocks noGrp="1"/>
          </p:cNvSpPr>
          <p:nvPr>
            <p:ph type="title"/>
          </p:nvPr>
        </p:nvSpPr>
        <p:spPr>
          <a:xfrm>
            <a:off x="1638300" y="2748406"/>
            <a:ext cx="8115300" cy="2737994"/>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5FD222C0-D002-4A94-BAFF-FD1A1CCA64CE}"/>
              </a:ext>
            </a:extLst>
          </p:cNvPr>
          <p:cNvSpPr>
            <a:spLocks noGrp="1"/>
          </p:cNvSpPr>
          <p:nvPr>
            <p:ph type="body" idx="1"/>
          </p:nvPr>
        </p:nvSpPr>
        <p:spPr>
          <a:xfrm>
            <a:off x="1638300" y="1371600"/>
            <a:ext cx="8115300" cy="1333272"/>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353E7D7E-EC9F-4AA5-A559-EF556C6AD5EE}"/>
              </a:ext>
            </a:extLst>
          </p:cNvPr>
          <p:cNvSpPr>
            <a:spLocks noGrp="1"/>
          </p:cNvSpPr>
          <p:nvPr>
            <p:ph type="dt" sz="half" idx="10"/>
          </p:nvPr>
        </p:nvSpPr>
        <p:spPr/>
        <p:txBody>
          <a:bodyPr/>
          <a:lstStyle/>
          <a:p>
            <a:fld id="{B6D41BCC-AD73-4203-A5A6-E62EB28B0FE6}" type="datetimeFigureOut">
              <a:rPr lang="en-US" smtClean="0"/>
              <a:t>10/31/2025</a:t>
            </a:fld>
            <a:endParaRPr lang="en-US"/>
          </a:p>
        </p:txBody>
      </p:sp>
      <p:sp>
        <p:nvSpPr>
          <p:cNvPr id="5" name="Footer Placeholder 4">
            <a:extLst>
              <a:ext uri="{FF2B5EF4-FFF2-40B4-BE49-F238E27FC236}">
                <a16:creationId xmlns:a16="http://schemas.microsoft.com/office/drawing/2014/main" id="{2677A8EE-88C1-400C-A23F-656DC76B95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C245A4-F9C6-44E9-929F-78C657C8B651}"/>
              </a:ext>
            </a:extLst>
          </p:cNvPr>
          <p:cNvSpPr>
            <a:spLocks noGrp="1"/>
          </p:cNvSpPr>
          <p:nvPr>
            <p:ph type="sldNum" sz="quarter" idx="12"/>
          </p:nvPr>
        </p:nvSpPr>
        <p:spPr/>
        <p:txBody>
          <a:bodyPr/>
          <a:lstStyle/>
          <a:p>
            <a:fld id="{D637F8FC-4B86-4690-8888-22AB2F781BEF}" type="slidenum">
              <a:rPr lang="en-US" smtClean="0"/>
              <a:t>‹#›</a:t>
            </a:fld>
            <a:endParaRPr lang="en-US"/>
          </a:p>
        </p:txBody>
      </p:sp>
    </p:spTree>
    <p:extLst>
      <p:ext uri="{BB962C8B-B14F-4D97-AF65-F5344CB8AC3E}">
        <p14:creationId xmlns:p14="http://schemas.microsoft.com/office/powerpoint/2010/main" val="61346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F34F-B65E-4FA0-87E8-8890F482B383}"/>
              </a:ext>
            </a:extLst>
          </p:cNvPr>
          <p:cNvSpPr>
            <a:spLocks noGrp="1"/>
          </p:cNvSpPr>
          <p:nvPr>
            <p:ph type="title"/>
          </p:nvPr>
        </p:nvSpPr>
        <p:spPr>
          <a:xfrm>
            <a:off x="1638299" y="685800"/>
            <a:ext cx="9382348" cy="1371600"/>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D625A67-10CA-4531-93E1-39892C087E0B}"/>
              </a:ext>
            </a:extLst>
          </p:cNvPr>
          <p:cNvSpPr>
            <a:spLocks noGrp="1"/>
          </p:cNvSpPr>
          <p:nvPr>
            <p:ph sz="half" idx="1"/>
          </p:nvPr>
        </p:nvSpPr>
        <p:spPr>
          <a:xfrm>
            <a:off x="1638297" y="2057400"/>
            <a:ext cx="4553103" cy="41250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A622BE36-0CAF-4D92-9AC2-9249276B96F2}"/>
              </a:ext>
            </a:extLst>
          </p:cNvPr>
          <p:cNvSpPr>
            <a:spLocks noGrp="1"/>
          </p:cNvSpPr>
          <p:nvPr>
            <p:ph sz="half" idx="2"/>
          </p:nvPr>
        </p:nvSpPr>
        <p:spPr>
          <a:xfrm>
            <a:off x="6477000" y="2057400"/>
            <a:ext cx="4543647" cy="41250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3C36479-3B04-43BD-9B59-DBF6CA2BF814}"/>
              </a:ext>
            </a:extLst>
          </p:cNvPr>
          <p:cNvSpPr>
            <a:spLocks noGrp="1"/>
          </p:cNvSpPr>
          <p:nvPr>
            <p:ph type="dt" sz="half" idx="10"/>
          </p:nvPr>
        </p:nvSpPr>
        <p:spPr/>
        <p:txBody>
          <a:bodyPr/>
          <a:lstStyle/>
          <a:p>
            <a:fld id="{B6D41BCC-AD73-4203-A5A6-E62EB28B0FE6}" type="datetimeFigureOut">
              <a:rPr lang="en-US" smtClean="0"/>
              <a:t>10/31/2025</a:t>
            </a:fld>
            <a:endParaRPr lang="en-US"/>
          </a:p>
        </p:txBody>
      </p:sp>
      <p:sp>
        <p:nvSpPr>
          <p:cNvPr id="6" name="Footer Placeholder 5">
            <a:extLst>
              <a:ext uri="{FF2B5EF4-FFF2-40B4-BE49-F238E27FC236}">
                <a16:creationId xmlns:a16="http://schemas.microsoft.com/office/drawing/2014/main" id="{0CFD4449-57DB-41D2-B49E-694E7C13FA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60CC2C-E50B-47D2-B62F-D5C4C9CDA7E8}"/>
              </a:ext>
            </a:extLst>
          </p:cNvPr>
          <p:cNvSpPr>
            <a:spLocks noGrp="1"/>
          </p:cNvSpPr>
          <p:nvPr>
            <p:ph type="sldNum" sz="quarter" idx="12"/>
          </p:nvPr>
        </p:nvSpPr>
        <p:spPr/>
        <p:txBody>
          <a:bodyPr/>
          <a:lstStyle/>
          <a:p>
            <a:fld id="{D637F8FC-4B86-4690-8888-22AB2F781BEF}" type="slidenum">
              <a:rPr lang="en-US" smtClean="0"/>
              <a:t>‹#›</a:t>
            </a:fld>
            <a:endParaRPr lang="en-US"/>
          </a:p>
        </p:txBody>
      </p:sp>
    </p:spTree>
    <p:extLst>
      <p:ext uri="{BB962C8B-B14F-4D97-AF65-F5344CB8AC3E}">
        <p14:creationId xmlns:p14="http://schemas.microsoft.com/office/powerpoint/2010/main" val="3275648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8530B-D0F2-4FC4-A10F-1E54EF82C877}"/>
              </a:ext>
            </a:extLst>
          </p:cNvPr>
          <p:cNvSpPr>
            <a:spLocks noGrp="1"/>
          </p:cNvSpPr>
          <p:nvPr>
            <p:ph type="title"/>
          </p:nvPr>
        </p:nvSpPr>
        <p:spPr>
          <a:xfrm>
            <a:off x="1638300" y="755118"/>
            <a:ext cx="9378304" cy="1222765"/>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1868865C-9D06-4FA3-BA3D-7187BB41B576}"/>
              </a:ext>
            </a:extLst>
          </p:cNvPr>
          <p:cNvSpPr>
            <a:spLocks noGrp="1"/>
          </p:cNvSpPr>
          <p:nvPr>
            <p:ph type="body" idx="1"/>
          </p:nvPr>
        </p:nvSpPr>
        <p:spPr>
          <a:xfrm>
            <a:off x="1638300" y="2034147"/>
            <a:ext cx="4529391" cy="681591"/>
          </a:xfrm>
        </p:spPr>
        <p:txBody>
          <a:bodyPr anchor="b">
            <a:normAutofit/>
          </a:bodyPr>
          <a:lstStyle>
            <a:lvl1pPr marL="0" indent="0">
              <a:buNone/>
              <a:defRPr sz="1800" b="1" cap="all" spc="2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3F656570-8F97-4B7E-A805-96925AC4781F}"/>
              </a:ext>
            </a:extLst>
          </p:cNvPr>
          <p:cNvSpPr>
            <a:spLocks noGrp="1"/>
          </p:cNvSpPr>
          <p:nvPr>
            <p:ph sz="half" idx="2"/>
          </p:nvPr>
        </p:nvSpPr>
        <p:spPr>
          <a:xfrm>
            <a:off x="1638300" y="2748405"/>
            <a:ext cx="4529391" cy="34412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4057EF54-F63F-4730-99EE-0E472578F512}"/>
              </a:ext>
            </a:extLst>
          </p:cNvPr>
          <p:cNvSpPr>
            <a:spLocks noGrp="1"/>
          </p:cNvSpPr>
          <p:nvPr>
            <p:ph type="body" sz="quarter" idx="3"/>
          </p:nvPr>
        </p:nvSpPr>
        <p:spPr>
          <a:xfrm>
            <a:off x="6487213" y="2034147"/>
            <a:ext cx="4529391" cy="681591"/>
          </a:xfrm>
        </p:spPr>
        <p:txBody>
          <a:bodyPr anchor="b">
            <a:normAutofit/>
          </a:bodyPr>
          <a:lstStyle>
            <a:lvl1pPr marL="0" indent="0">
              <a:buNone/>
              <a:defRPr sz="1800" b="1" cap="all" spc="2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5908453E-B012-4889-9F49-E1351532ADF2}"/>
              </a:ext>
            </a:extLst>
          </p:cNvPr>
          <p:cNvSpPr>
            <a:spLocks noGrp="1"/>
          </p:cNvSpPr>
          <p:nvPr>
            <p:ph sz="quarter" idx="4"/>
          </p:nvPr>
        </p:nvSpPr>
        <p:spPr>
          <a:xfrm>
            <a:off x="6487213" y="2748405"/>
            <a:ext cx="4529391" cy="34412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E89FC47A-8514-4C98-B1BE-FF6CC666C580}"/>
              </a:ext>
            </a:extLst>
          </p:cNvPr>
          <p:cNvSpPr>
            <a:spLocks noGrp="1"/>
          </p:cNvSpPr>
          <p:nvPr>
            <p:ph type="dt" sz="half" idx="10"/>
          </p:nvPr>
        </p:nvSpPr>
        <p:spPr/>
        <p:txBody>
          <a:bodyPr/>
          <a:lstStyle/>
          <a:p>
            <a:fld id="{B6D41BCC-AD73-4203-A5A6-E62EB28B0FE6}" type="datetimeFigureOut">
              <a:rPr lang="en-US" smtClean="0"/>
              <a:t>10/31/2025</a:t>
            </a:fld>
            <a:endParaRPr lang="en-US"/>
          </a:p>
        </p:txBody>
      </p:sp>
      <p:sp>
        <p:nvSpPr>
          <p:cNvPr id="8" name="Footer Placeholder 7">
            <a:extLst>
              <a:ext uri="{FF2B5EF4-FFF2-40B4-BE49-F238E27FC236}">
                <a16:creationId xmlns:a16="http://schemas.microsoft.com/office/drawing/2014/main" id="{CED4301A-D375-4163-9488-27A9CDC6FD3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EED6105-4A37-4D4B-9BE8-715FB732C924}"/>
              </a:ext>
            </a:extLst>
          </p:cNvPr>
          <p:cNvSpPr>
            <a:spLocks noGrp="1"/>
          </p:cNvSpPr>
          <p:nvPr>
            <p:ph type="sldNum" sz="quarter" idx="12"/>
          </p:nvPr>
        </p:nvSpPr>
        <p:spPr/>
        <p:txBody>
          <a:bodyPr/>
          <a:lstStyle/>
          <a:p>
            <a:fld id="{D637F8FC-4B86-4690-8888-22AB2F781BEF}" type="slidenum">
              <a:rPr lang="en-US" smtClean="0"/>
              <a:t>‹#›</a:t>
            </a:fld>
            <a:endParaRPr lang="en-US"/>
          </a:p>
        </p:txBody>
      </p:sp>
    </p:spTree>
    <p:extLst>
      <p:ext uri="{BB962C8B-B14F-4D97-AF65-F5344CB8AC3E}">
        <p14:creationId xmlns:p14="http://schemas.microsoft.com/office/powerpoint/2010/main" val="4054364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3007F-6649-4D23-8869-C1CC29D009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88B85A1-41F9-4BC1-9C40-3E5D5C0425BF}"/>
              </a:ext>
            </a:extLst>
          </p:cNvPr>
          <p:cNvSpPr>
            <a:spLocks noGrp="1"/>
          </p:cNvSpPr>
          <p:nvPr>
            <p:ph type="dt" sz="half" idx="10"/>
          </p:nvPr>
        </p:nvSpPr>
        <p:spPr/>
        <p:txBody>
          <a:bodyPr/>
          <a:lstStyle/>
          <a:p>
            <a:fld id="{B6D41BCC-AD73-4203-A5A6-E62EB28B0FE6}" type="datetimeFigureOut">
              <a:rPr lang="en-US" smtClean="0"/>
              <a:t>10/31/2025</a:t>
            </a:fld>
            <a:endParaRPr lang="en-US"/>
          </a:p>
        </p:txBody>
      </p:sp>
      <p:sp>
        <p:nvSpPr>
          <p:cNvPr id="4" name="Footer Placeholder 3">
            <a:extLst>
              <a:ext uri="{FF2B5EF4-FFF2-40B4-BE49-F238E27FC236}">
                <a16:creationId xmlns:a16="http://schemas.microsoft.com/office/drawing/2014/main" id="{97B23774-EAA9-47ED-87EF-EE2B29A258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2526550-DD4D-45E2-8916-8314C5D0680D}"/>
              </a:ext>
            </a:extLst>
          </p:cNvPr>
          <p:cNvSpPr>
            <a:spLocks noGrp="1"/>
          </p:cNvSpPr>
          <p:nvPr>
            <p:ph type="sldNum" sz="quarter" idx="12"/>
          </p:nvPr>
        </p:nvSpPr>
        <p:spPr/>
        <p:txBody>
          <a:bodyPr/>
          <a:lstStyle/>
          <a:p>
            <a:fld id="{D637F8FC-4B86-4690-8888-22AB2F781BEF}" type="slidenum">
              <a:rPr lang="en-US" smtClean="0"/>
              <a:t>‹#›</a:t>
            </a:fld>
            <a:endParaRPr lang="en-US"/>
          </a:p>
        </p:txBody>
      </p:sp>
    </p:spTree>
    <p:extLst>
      <p:ext uri="{BB962C8B-B14F-4D97-AF65-F5344CB8AC3E}">
        <p14:creationId xmlns:p14="http://schemas.microsoft.com/office/powerpoint/2010/main" val="2321613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35FACD-1A4D-49F3-8EA8-21B5C1A6A258}"/>
              </a:ext>
            </a:extLst>
          </p:cNvPr>
          <p:cNvSpPr>
            <a:spLocks noGrp="1"/>
          </p:cNvSpPr>
          <p:nvPr>
            <p:ph type="dt" sz="half" idx="10"/>
          </p:nvPr>
        </p:nvSpPr>
        <p:spPr/>
        <p:txBody>
          <a:bodyPr/>
          <a:lstStyle/>
          <a:p>
            <a:fld id="{B6D41BCC-AD73-4203-A5A6-E62EB28B0FE6}" type="datetimeFigureOut">
              <a:rPr lang="en-US" smtClean="0"/>
              <a:t>10/31/2025</a:t>
            </a:fld>
            <a:endParaRPr lang="en-US"/>
          </a:p>
        </p:txBody>
      </p:sp>
      <p:sp>
        <p:nvSpPr>
          <p:cNvPr id="3" name="Footer Placeholder 2">
            <a:extLst>
              <a:ext uri="{FF2B5EF4-FFF2-40B4-BE49-F238E27FC236}">
                <a16:creationId xmlns:a16="http://schemas.microsoft.com/office/drawing/2014/main" id="{C4FFD9DD-0E4E-4C36-AF85-B3EAD7FE613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E6F4C8-14FA-4405-85EE-ABF53FB0377C}"/>
              </a:ext>
            </a:extLst>
          </p:cNvPr>
          <p:cNvSpPr>
            <a:spLocks noGrp="1"/>
          </p:cNvSpPr>
          <p:nvPr>
            <p:ph type="sldNum" sz="quarter" idx="12"/>
          </p:nvPr>
        </p:nvSpPr>
        <p:spPr/>
        <p:txBody>
          <a:bodyPr/>
          <a:lstStyle/>
          <a:p>
            <a:fld id="{D637F8FC-4B86-4690-8888-22AB2F781BEF}" type="slidenum">
              <a:rPr lang="en-US" smtClean="0"/>
              <a:t>‹#›</a:t>
            </a:fld>
            <a:endParaRPr lang="en-US"/>
          </a:p>
        </p:txBody>
      </p:sp>
    </p:spTree>
    <p:extLst>
      <p:ext uri="{BB962C8B-B14F-4D97-AF65-F5344CB8AC3E}">
        <p14:creationId xmlns:p14="http://schemas.microsoft.com/office/powerpoint/2010/main" val="4067486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E7C28-5DEE-493D-ABAD-38E4F2D75924}"/>
              </a:ext>
            </a:extLst>
          </p:cNvPr>
          <p:cNvSpPr>
            <a:spLocks noGrp="1"/>
          </p:cNvSpPr>
          <p:nvPr>
            <p:ph type="title"/>
          </p:nvPr>
        </p:nvSpPr>
        <p:spPr>
          <a:xfrm>
            <a:off x="1225621" y="1085481"/>
            <a:ext cx="3651180" cy="1657719"/>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1A5E79C5-E567-4F12-96B8-8BBEAE3D8B9F}"/>
              </a:ext>
            </a:extLst>
          </p:cNvPr>
          <p:cNvSpPr>
            <a:spLocks noGrp="1"/>
          </p:cNvSpPr>
          <p:nvPr>
            <p:ph idx="1"/>
          </p:nvPr>
        </p:nvSpPr>
        <p:spPr>
          <a:xfrm>
            <a:off x="5676900" y="1132676"/>
            <a:ext cx="5289480" cy="4728374"/>
          </a:xfrm>
        </p:spPr>
        <p:txBody>
          <a:bodyPr/>
          <a:lstStyle>
            <a:lvl1pPr>
              <a:lnSpc>
                <a:spcPct val="110000"/>
              </a:lnSpc>
              <a:defRPr sz="3200"/>
            </a:lvl1pPr>
            <a:lvl2pPr>
              <a:lnSpc>
                <a:spcPct val="110000"/>
              </a:lnSpc>
              <a:defRPr sz="2800"/>
            </a:lvl2pPr>
            <a:lvl3pPr>
              <a:lnSpc>
                <a:spcPct val="110000"/>
              </a:lnSpc>
              <a:defRPr sz="2400"/>
            </a:lvl3pPr>
            <a:lvl4pPr>
              <a:lnSpc>
                <a:spcPct val="110000"/>
              </a:lnSpc>
              <a:defRPr sz="2000"/>
            </a:lvl4pPr>
            <a:lvl5pPr>
              <a:lnSpc>
                <a:spcPct val="110000"/>
              </a:lnSpc>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5733DF7F-0B5C-40CE-A65F-779FA7EFBF1C}"/>
              </a:ext>
            </a:extLst>
          </p:cNvPr>
          <p:cNvSpPr>
            <a:spLocks noGrp="1"/>
          </p:cNvSpPr>
          <p:nvPr>
            <p:ph type="body" sz="half" idx="2"/>
          </p:nvPr>
        </p:nvSpPr>
        <p:spPr>
          <a:xfrm>
            <a:off x="1225621" y="2748406"/>
            <a:ext cx="3651180" cy="3112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4022248C-1826-4833-9592-383B5873AECA}"/>
              </a:ext>
            </a:extLst>
          </p:cNvPr>
          <p:cNvSpPr>
            <a:spLocks noGrp="1"/>
          </p:cNvSpPr>
          <p:nvPr>
            <p:ph type="dt" sz="half" idx="10"/>
          </p:nvPr>
        </p:nvSpPr>
        <p:spPr/>
        <p:txBody>
          <a:bodyPr/>
          <a:lstStyle/>
          <a:p>
            <a:fld id="{B6D41BCC-AD73-4203-A5A6-E62EB28B0FE6}" type="datetimeFigureOut">
              <a:rPr lang="en-US" smtClean="0"/>
              <a:t>10/31/2025</a:t>
            </a:fld>
            <a:endParaRPr lang="en-US"/>
          </a:p>
        </p:txBody>
      </p:sp>
      <p:sp>
        <p:nvSpPr>
          <p:cNvPr id="6" name="Footer Placeholder 5">
            <a:extLst>
              <a:ext uri="{FF2B5EF4-FFF2-40B4-BE49-F238E27FC236}">
                <a16:creationId xmlns:a16="http://schemas.microsoft.com/office/drawing/2014/main" id="{E80219DC-2646-42AD-897A-EB765DCBE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F238D7-4EEA-475B-B1CA-C44B89BEA304}"/>
              </a:ext>
            </a:extLst>
          </p:cNvPr>
          <p:cNvSpPr>
            <a:spLocks noGrp="1"/>
          </p:cNvSpPr>
          <p:nvPr>
            <p:ph type="sldNum" sz="quarter" idx="12"/>
          </p:nvPr>
        </p:nvSpPr>
        <p:spPr/>
        <p:txBody>
          <a:bodyPr/>
          <a:lstStyle/>
          <a:p>
            <a:fld id="{D637F8FC-4B86-4690-8888-22AB2F781BEF}" type="slidenum">
              <a:rPr lang="en-US" smtClean="0"/>
              <a:t>‹#›</a:t>
            </a:fld>
            <a:endParaRPr lang="en-US"/>
          </a:p>
        </p:txBody>
      </p:sp>
    </p:spTree>
    <p:extLst>
      <p:ext uri="{BB962C8B-B14F-4D97-AF65-F5344CB8AC3E}">
        <p14:creationId xmlns:p14="http://schemas.microsoft.com/office/powerpoint/2010/main" val="219655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D65BE-C907-4660-A586-71C6A1D101EC}"/>
              </a:ext>
            </a:extLst>
          </p:cNvPr>
          <p:cNvSpPr>
            <a:spLocks noGrp="1"/>
          </p:cNvSpPr>
          <p:nvPr>
            <p:ph type="title"/>
          </p:nvPr>
        </p:nvSpPr>
        <p:spPr>
          <a:xfrm>
            <a:off x="1219200" y="1085481"/>
            <a:ext cx="3657600" cy="1657719"/>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A044C8A9-67DF-419C-B2FC-3A879CCEF393}"/>
              </a:ext>
            </a:extLst>
          </p:cNvPr>
          <p:cNvSpPr>
            <a:spLocks noGrp="1"/>
          </p:cNvSpPr>
          <p:nvPr>
            <p:ph type="pic" idx="1"/>
          </p:nvPr>
        </p:nvSpPr>
        <p:spPr>
          <a:xfrm>
            <a:off x="5676900" y="1061885"/>
            <a:ext cx="5331069" cy="477556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EDA94A1-3058-402A-9C3F-2F210D91D990}"/>
              </a:ext>
            </a:extLst>
          </p:cNvPr>
          <p:cNvSpPr>
            <a:spLocks noGrp="1"/>
          </p:cNvSpPr>
          <p:nvPr>
            <p:ph type="body" sz="half" idx="2"/>
          </p:nvPr>
        </p:nvSpPr>
        <p:spPr>
          <a:xfrm>
            <a:off x="1219200" y="2748406"/>
            <a:ext cx="3657600" cy="3112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BC3CA50-C8D8-4F83-B2F6-BCE825866405}"/>
              </a:ext>
            </a:extLst>
          </p:cNvPr>
          <p:cNvSpPr>
            <a:spLocks noGrp="1"/>
          </p:cNvSpPr>
          <p:nvPr>
            <p:ph type="dt" sz="half" idx="10"/>
          </p:nvPr>
        </p:nvSpPr>
        <p:spPr/>
        <p:txBody>
          <a:bodyPr/>
          <a:lstStyle/>
          <a:p>
            <a:fld id="{B6D41BCC-AD73-4203-A5A6-E62EB28B0FE6}" type="datetimeFigureOut">
              <a:rPr lang="en-US" smtClean="0"/>
              <a:t>10/31/2025</a:t>
            </a:fld>
            <a:endParaRPr lang="en-US"/>
          </a:p>
        </p:txBody>
      </p:sp>
      <p:sp>
        <p:nvSpPr>
          <p:cNvPr id="6" name="Footer Placeholder 5">
            <a:extLst>
              <a:ext uri="{FF2B5EF4-FFF2-40B4-BE49-F238E27FC236}">
                <a16:creationId xmlns:a16="http://schemas.microsoft.com/office/drawing/2014/main" id="{057E5BE3-7B02-4281-BD90-C1FAAF6368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FE256D-ACD5-438F-BA6F-605E5260E2E6}"/>
              </a:ext>
            </a:extLst>
          </p:cNvPr>
          <p:cNvSpPr>
            <a:spLocks noGrp="1"/>
          </p:cNvSpPr>
          <p:nvPr>
            <p:ph type="sldNum" sz="quarter" idx="12"/>
          </p:nvPr>
        </p:nvSpPr>
        <p:spPr/>
        <p:txBody>
          <a:bodyPr/>
          <a:lstStyle/>
          <a:p>
            <a:fld id="{D637F8FC-4B86-4690-8888-22AB2F781BEF}" type="slidenum">
              <a:rPr lang="en-US" smtClean="0"/>
              <a:t>‹#›</a:t>
            </a:fld>
            <a:endParaRPr lang="en-US"/>
          </a:p>
        </p:txBody>
      </p:sp>
    </p:spTree>
    <p:extLst>
      <p:ext uri="{BB962C8B-B14F-4D97-AF65-F5344CB8AC3E}">
        <p14:creationId xmlns:p14="http://schemas.microsoft.com/office/powerpoint/2010/main" val="1475554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31A689-589E-4A73-9313-EF44F7E4E6BA}"/>
              </a:ext>
            </a:extLst>
          </p:cNvPr>
          <p:cNvSpPr>
            <a:spLocks noGrp="1"/>
          </p:cNvSpPr>
          <p:nvPr>
            <p:ph type="title"/>
          </p:nvPr>
        </p:nvSpPr>
        <p:spPr>
          <a:xfrm>
            <a:off x="1638299" y="685800"/>
            <a:ext cx="8915402" cy="13716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B2B11B8-9E77-4144-B9C1-FD164D9A11A6}"/>
              </a:ext>
            </a:extLst>
          </p:cNvPr>
          <p:cNvSpPr>
            <a:spLocks noGrp="1"/>
          </p:cNvSpPr>
          <p:nvPr>
            <p:ph type="body" idx="1"/>
          </p:nvPr>
        </p:nvSpPr>
        <p:spPr>
          <a:xfrm>
            <a:off x="1638300" y="2057400"/>
            <a:ext cx="8915402" cy="413725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D06E4CC-CF79-4C8D-9E5F-1BB517435A6F}"/>
              </a:ext>
            </a:extLst>
          </p:cNvPr>
          <p:cNvSpPr>
            <a:spLocks noGrp="1"/>
          </p:cNvSpPr>
          <p:nvPr>
            <p:ph type="dt" sz="half" idx="2"/>
          </p:nvPr>
        </p:nvSpPr>
        <p:spPr>
          <a:xfrm rot="5400000">
            <a:off x="-1001475" y="1517536"/>
            <a:ext cx="2801123" cy="365125"/>
          </a:xfrm>
          <a:prstGeom prst="rect">
            <a:avLst/>
          </a:prstGeom>
        </p:spPr>
        <p:txBody>
          <a:bodyPr vert="horz" lIns="91440" tIns="45720" rIns="91440" bIns="45720" rtlCol="0" anchor="ctr"/>
          <a:lstStyle>
            <a:lvl1pPr algn="l">
              <a:defRPr sz="800" cap="all" spc="100" baseline="0">
                <a:solidFill>
                  <a:schemeClr val="tx1"/>
                </a:solidFill>
              </a:defRPr>
            </a:lvl1pPr>
          </a:lstStyle>
          <a:p>
            <a:fld id="{B6D41BCC-AD73-4203-A5A6-E62EB28B0FE6}" type="datetimeFigureOut">
              <a:rPr lang="en-US" smtClean="0"/>
              <a:pPr/>
              <a:t>10/31/2025</a:t>
            </a:fld>
            <a:endParaRPr lang="en-US"/>
          </a:p>
        </p:txBody>
      </p:sp>
      <p:sp>
        <p:nvSpPr>
          <p:cNvPr id="5" name="Footer Placeholder 4">
            <a:extLst>
              <a:ext uri="{FF2B5EF4-FFF2-40B4-BE49-F238E27FC236}">
                <a16:creationId xmlns:a16="http://schemas.microsoft.com/office/drawing/2014/main" id="{E3D79449-05F6-4BC7-95DF-F04E1F161498}"/>
              </a:ext>
            </a:extLst>
          </p:cNvPr>
          <p:cNvSpPr>
            <a:spLocks noGrp="1"/>
          </p:cNvSpPr>
          <p:nvPr>
            <p:ph type="ftr" sz="quarter" idx="3"/>
          </p:nvPr>
        </p:nvSpPr>
        <p:spPr>
          <a:xfrm rot="5400000">
            <a:off x="10118764" y="4237870"/>
            <a:ext cx="3344053" cy="365125"/>
          </a:xfrm>
          <a:prstGeom prst="rect">
            <a:avLst/>
          </a:prstGeom>
        </p:spPr>
        <p:txBody>
          <a:bodyPr vert="horz" lIns="91440" tIns="45720" rIns="91440" bIns="45720" rtlCol="0" anchor="ctr"/>
          <a:lstStyle>
            <a:lvl1pPr algn="r">
              <a:defRPr sz="800" cap="all" spc="1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E9317FE5-2D1F-4ECC-9460-08145C3BB933}"/>
              </a:ext>
            </a:extLst>
          </p:cNvPr>
          <p:cNvSpPr>
            <a:spLocks noGrp="1"/>
          </p:cNvSpPr>
          <p:nvPr>
            <p:ph type="sldNum" sz="quarter" idx="4"/>
          </p:nvPr>
        </p:nvSpPr>
        <p:spPr>
          <a:xfrm>
            <a:off x="11228877" y="6319138"/>
            <a:ext cx="710647" cy="365125"/>
          </a:xfrm>
          <a:prstGeom prst="rect">
            <a:avLst/>
          </a:prstGeom>
        </p:spPr>
        <p:txBody>
          <a:bodyPr vert="horz" lIns="91440" tIns="45720" rIns="91440" bIns="45720" rtlCol="0" anchor="ctr"/>
          <a:lstStyle>
            <a:lvl1pPr algn="r">
              <a:defRPr sz="800" cap="all" spc="100" baseline="0">
                <a:solidFill>
                  <a:schemeClr val="tx1"/>
                </a:solidFill>
              </a:defRPr>
            </a:lvl1pPr>
          </a:lstStyle>
          <a:p>
            <a:fld id="{D637F8FC-4B86-4690-8888-22AB2F781BEF}" type="slidenum">
              <a:rPr lang="en-US" smtClean="0"/>
              <a:pPr/>
              <a:t>‹#›</a:t>
            </a:fld>
            <a:endParaRPr lang="en-US"/>
          </a:p>
        </p:txBody>
      </p:sp>
    </p:spTree>
    <p:extLst>
      <p:ext uri="{BB962C8B-B14F-4D97-AF65-F5344CB8AC3E}">
        <p14:creationId xmlns:p14="http://schemas.microsoft.com/office/powerpoint/2010/main" val="1626986615"/>
      </p:ext>
    </p:extLst>
  </p:cSld>
  <p:clrMap bg1="lt1" tx1="dk1" bg2="lt2" tx2="dk2" accent1="accent1" accent2="accent2" accent3="accent3" accent4="accent4" accent5="accent5" accent6="accent6" hlink="hlink" folHlink="folHlink"/>
  <p:sldLayoutIdLst>
    <p:sldLayoutId id="2147483860" r:id="rId1"/>
    <p:sldLayoutId id="2147483861" r:id="rId2"/>
    <p:sldLayoutId id="2147483862" r:id="rId3"/>
    <p:sldLayoutId id="2147483863" r:id="rId4"/>
    <p:sldLayoutId id="2147483864" r:id="rId5"/>
    <p:sldLayoutId id="2147483858" r:id="rId6"/>
    <p:sldLayoutId id="2147483854" r:id="rId7"/>
    <p:sldLayoutId id="2147483855" r:id="rId8"/>
    <p:sldLayoutId id="2147483856" r:id="rId9"/>
    <p:sldLayoutId id="2147483857" r:id="rId10"/>
    <p:sldLayoutId id="2147483859" r:id="rId11"/>
  </p:sldLayoutIdLst>
  <p:txStyles>
    <p:titleStyle>
      <a:lvl1pPr algn="l" defTabSz="914400" rtl="0" eaLnBrk="1" latinLnBrk="0" hangingPunct="1">
        <a:lnSpc>
          <a:spcPct val="10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50292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10058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2344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BE229233-9672-4675-99B7-6CBCEF1CD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509AD9C-1F43-4138-A72B-8CA988EDD4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BBDF8AAC-E738-474F-9BE3-0E6710F2E2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71599"/>
            <a:ext cx="4890758" cy="4114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p:cNvSpPr>
            <a:spLocks noGrp="1"/>
          </p:cNvSpPr>
          <p:nvPr>
            <p:ph type="ctrTitle"/>
          </p:nvPr>
        </p:nvSpPr>
        <p:spPr>
          <a:xfrm>
            <a:off x="706192" y="2292725"/>
            <a:ext cx="3373528" cy="1566614"/>
          </a:xfrm>
        </p:spPr>
        <p:txBody>
          <a:bodyPr>
            <a:normAutofit/>
          </a:bodyPr>
          <a:lstStyle/>
          <a:p>
            <a:r>
              <a:rPr lang="el-GR" sz="3600" dirty="0">
                <a:latin typeface="Calibri"/>
                <a:ea typeface="Calibri"/>
                <a:cs typeface="Calibri"/>
              </a:rPr>
              <a:t>Οι 9 Μούσες</a:t>
            </a:r>
          </a:p>
        </p:txBody>
      </p:sp>
      <p:sp>
        <p:nvSpPr>
          <p:cNvPr id="3" name="Υπότιτλος 2"/>
          <p:cNvSpPr>
            <a:spLocks noGrp="1"/>
          </p:cNvSpPr>
          <p:nvPr>
            <p:ph type="subTitle" idx="1"/>
          </p:nvPr>
        </p:nvSpPr>
        <p:spPr>
          <a:xfrm>
            <a:off x="838200" y="3851840"/>
            <a:ext cx="3765176" cy="1079389"/>
          </a:xfrm>
        </p:spPr>
        <p:txBody>
          <a:bodyPr vert="horz" lIns="91440" tIns="45720" rIns="91440" bIns="45720" rtlCol="0" anchor="t">
            <a:normAutofit/>
          </a:bodyPr>
          <a:lstStyle/>
          <a:p>
            <a:r>
              <a:rPr lang="el-GR" sz="1600" dirty="0"/>
              <a:t> </a:t>
            </a:r>
          </a:p>
        </p:txBody>
      </p:sp>
      <p:pic>
        <p:nvPicPr>
          <p:cNvPr id="5" name="Εικόνα 4" descr="Φωτογραφία από πίνακα ζωγραφικής με τις 9 μούσες.">
            <a:extLst>
              <a:ext uri="{FF2B5EF4-FFF2-40B4-BE49-F238E27FC236}">
                <a16:creationId xmlns:a16="http://schemas.microsoft.com/office/drawing/2014/main" id="{CB0C7980-A792-5BD5-311D-870A1C7FA386}"/>
              </a:ext>
            </a:extLst>
          </p:cNvPr>
          <p:cNvPicPr>
            <a:picLocks noChangeAspect="1"/>
          </p:cNvPicPr>
          <p:nvPr/>
        </p:nvPicPr>
        <p:blipFill>
          <a:blip r:embed="rId2"/>
          <a:srcRect l="3254" r="747" b="-2"/>
          <a:stretch>
            <a:fillRect/>
          </a:stretch>
        </p:blipFill>
        <p:spPr>
          <a:xfrm>
            <a:off x="4876800" y="1371600"/>
            <a:ext cx="6529058" cy="4114800"/>
          </a:xfrm>
          <a:prstGeom prst="rect">
            <a:avLst/>
          </a:prstGeom>
        </p:spPr>
      </p:pic>
      <p:sp>
        <p:nvSpPr>
          <p:cNvPr id="24" name="TextBox 23">
            <a:extLst>
              <a:ext uri="{FF2B5EF4-FFF2-40B4-BE49-F238E27FC236}">
                <a16:creationId xmlns:a16="http://schemas.microsoft.com/office/drawing/2014/main" id="{61731870-D41A-A765-D2E9-959830F5801F}"/>
              </a:ext>
            </a:extLst>
          </p:cNvPr>
          <p:cNvSpPr txBox="1"/>
          <p:nvPr/>
        </p:nvSpPr>
        <p:spPr>
          <a:xfrm>
            <a:off x="703862" y="4029956"/>
            <a:ext cx="3574516"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2000" dirty="0">
                <a:latin typeface="Calibri"/>
                <a:ea typeface="Calibri"/>
                <a:cs typeface="Calibri"/>
              </a:rPr>
              <a:t>Γνωριμία με τις 9 Μούσες</a:t>
            </a:r>
          </a:p>
        </p:txBody>
      </p:sp>
    </p:spTree>
    <p:extLst>
      <p:ext uri="{BB962C8B-B14F-4D97-AF65-F5344CB8AC3E}">
        <p14:creationId xmlns:p14="http://schemas.microsoft.com/office/powerpoint/2010/main" val="2325122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7D5B67-A134-E6B4-5960-12735C01A79D}"/>
              </a:ext>
            </a:extLst>
          </p:cNvPr>
          <p:cNvSpPr>
            <a:spLocks noGrp="1"/>
          </p:cNvSpPr>
          <p:nvPr>
            <p:ph type="title"/>
          </p:nvPr>
        </p:nvSpPr>
        <p:spPr/>
        <p:txBody>
          <a:bodyPr>
            <a:normAutofit/>
          </a:bodyPr>
          <a:lstStyle/>
          <a:p>
            <a:r>
              <a:rPr lang="el-GR" sz="3600" dirty="0">
                <a:latin typeface="Calibri"/>
                <a:ea typeface="Calibri"/>
                <a:cs typeface="Calibri"/>
              </a:rPr>
              <a:t>Η Πολύμνια</a:t>
            </a:r>
          </a:p>
        </p:txBody>
      </p:sp>
      <p:sp>
        <p:nvSpPr>
          <p:cNvPr id="3" name="Θέση περιεχομένου 2">
            <a:extLst>
              <a:ext uri="{FF2B5EF4-FFF2-40B4-BE49-F238E27FC236}">
                <a16:creationId xmlns:a16="http://schemas.microsoft.com/office/drawing/2014/main" id="{48874E24-6B47-C533-9BB0-075AC6933B49}"/>
              </a:ext>
            </a:extLst>
          </p:cNvPr>
          <p:cNvSpPr>
            <a:spLocks noGrp="1"/>
          </p:cNvSpPr>
          <p:nvPr>
            <p:ph idx="1"/>
          </p:nvPr>
        </p:nvSpPr>
        <p:spPr>
          <a:xfrm>
            <a:off x="1638300" y="2057400"/>
            <a:ext cx="4690784" cy="4495847"/>
          </a:xfrm>
        </p:spPr>
        <p:txBody>
          <a:bodyPr vert="horz" lIns="91440" tIns="45720" rIns="91440" bIns="45720" rtlCol="0" anchor="t">
            <a:normAutofit lnSpcReduction="10000"/>
          </a:bodyPr>
          <a:lstStyle/>
          <a:p>
            <a:pPr marL="0" indent="0">
              <a:buNone/>
            </a:pPr>
            <a:r>
              <a:rPr lang="el-GR" dirty="0">
                <a:latin typeface="Calibri"/>
                <a:ea typeface="Roboto"/>
                <a:cs typeface="Roboto"/>
              </a:rPr>
              <a:t>Η </a:t>
            </a:r>
            <a:r>
              <a:rPr lang="el-GR" b="1" dirty="0">
                <a:latin typeface="Calibri"/>
                <a:ea typeface="Roboto"/>
                <a:cs typeface="Roboto"/>
              </a:rPr>
              <a:t>Πολύμνια</a:t>
            </a:r>
            <a:r>
              <a:rPr lang="el-GR" dirty="0">
                <a:latin typeface="Calibri"/>
                <a:ea typeface="Roboto"/>
                <a:cs typeface="Roboto"/>
              </a:rPr>
              <a:t> ήταν η </a:t>
            </a:r>
            <a:r>
              <a:rPr lang="el-GR" b="1" dirty="0">
                <a:latin typeface="Calibri"/>
                <a:ea typeface="Roboto"/>
                <a:cs typeface="Roboto"/>
              </a:rPr>
              <a:t>Μούσα των ιερών ύμνων και της ευγλωττίας.</a:t>
            </a:r>
            <a:endParaRPr lang="el-GR" b="1">
              <a:latin typeface="Calibri"/>
              <a:ea typeface="Calibri"/>
              <a:cs typeface="Calibri"/>
            </a:endParaRPr>
          </a:p>
          <a:p>
            <a:pPr marL="0" indent="0">
              <a:buNone/>
            </a:pPr>
            <a:r>
              <a:rPr lang="el-GR" dirty="0">
                <a:latin typeface="Calibri"/>
                <a:ea typeface="Roboto"/>
                <a:cs typeface="Roboto"/>
              </a:rPr>
              <a:t>Η εμφάνισή της φαινόταν σαν να διακατέχεται από κάποια </a:t>
            </a:r>
            <a:r>
              <a:rPr lang="el-GR" b="1" dirty="0">
                <a:latin typeface="Calibri"/>
                <a:ea typeface="Roboto"/>
                <a:cs typeface="Roboto"/>
              </a:rPr>
              <a:t>βαθιά σκέψη</a:t>
            </a:r>
            <a:r>
              <a:rPr lang="el-GR" dirty="0">
                <a:latin typeface="Calibri"/>
                <a:ea typeface="Roboto"/>
                <a:cs typeface="Roboto"/>
              </a:rPr>
              <a:t> και ανάμνηση. Είναι μία πολύ σοβαρή γυναίκα, συλλογισμένη και στοχαστική. Συχνά κρατά το δάχτυλό της μπροστά στα χείλη. Συνήθως απεικονίζεται φορώντας </a:t>
            </a:r>
            <a:r>
              <a:rPr lang="el-GR" b="1" dirty="0">
                <a:latin typeface="Calibri"/>
                <a:ea typeface="Roboto"/>
                <a:cs typeface="Roboto"/>
              </a:rPr>
              <a:t>μακρύ μανδύα και πέπλο</a:t>
            </a:r>
            <a:r>
              <a:rPr lang="el-GR" dirty="0">
                <a:latin typeface="Calibri"/>
                <a:ea typeface="Roboto"/>
                <a:cs typeface="Roboto"/>
              </a:rPr>
              <a:t>, και έχοντας ακουμπήσει τον αγκώνα της σε ένα μαξιλάρι. Την απεικόνιζαν να κοιτά προς τον ουρανό με στεφάνι από δάφνη και μαργαριτάρια στο κεφάλι, λευκό φόρεμα, με τη λύρα στα χέρια της.</a:t>
            </a:r>
            <a:endParaRPr lang="el-GR">
              <a:latin typeface="Calibri"/>
              <a:ea typeface="Calibri"/>
              <a:cs typeface="Calibri"/>
            </a:endParaRPr>
          </a:p>
          <a:p>
            <a:endParaRPr lang="el-GR" dirty="0"/>
          </a:p>
        </p:txBody>
      </p:sp>
      <p:pic>
        <p:nvPicPr>
          <p:cNvPr id="4" name="Εικόνα 3" descr="Εικόνα που περιέχει ανθρώπινο πρόσωπο, ζωγραφική, πορτραίτο, ρουχισμός&#10;&#10;Το περιεχόμενο που δημιουργείται από ΑΙ μπορεί να μην είναι σωστό.">
            <a:extLst>
              <a:ext uri="{FF2B5EF4-FFF2-40B4-BE49-F238E27FC236}">
                <a16:creationId xmlns:a16="http://schemas.microsoft.com/office/drawing/2014/main" id="{D47C5E39-B99B-5065-0C35-CDEB17BC3189}"/>
              </a:ext>
            </a:extLst>
          </p:cNvPr>
          <p:cNvPicPr>
            <a:picLocks noChangeAspect="1"/>
          </p:cNvPicPr>
          <p:nvPr/>
        </p:nvPicPr>
        <p:blipFill>
          <a:blip r:embed="rId2"/>
          <a:stretch>
            <a:fillRect/>
          </a:stretch>
        </p:blipFill>
        <p:spPr>
          <a:xfrm>
            <a:off x="7354141" y="1515035"/>
            <a:ext cx="3344395" cy="4343400"/>
          </a:xfrm>
          <a:prstGeom prst="rect">
            <a:avLst/>
          </a:prstGeom>
        </p:spPr>
      </p:pic>
    </p:spTree>
    <p:extLst>
      <p:ext uri="{BB962C8B-B14F-4D97-AF65-F5344CB8AC3E}">
        <p14:creationId xmlns:p14="http://schemas.microsoft.com/office/powerpoint/2010/main" val="2503422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A1A6BF-FDA6-C6E3-0E8D-15E8600598DD}"/>
              </a:ext>
            </a:extLst>
          </p:cNvPr>
          <p:cNvSpPr>
            <a:spLocks noGrp="1"/>
          </p:cNvSpPr>
          <p:nvPr>
            <p:ph type="title"/>
          </p:nvPr>
        </p:nvSpPr>
        <p:spPr/>
        <p:txBody>
          <a:bodyPr>
            <a:normAutofit/>
          </a:bodyPr>
          <a:lstStyle/>
          <a:p>
            <a:r>
              <a:rPr lang="el-GR" sz="3600" dirty="0">
                <a:latin typeface="Calibri"/>
                <a:ea typeface="Calibri"/>
                <a:cs typeface="Calibri"/>
              </a:rPr>
              <a:t>Η Ουρανία</a:t>
            </a:r>
          </a:p>
        </p:txBody>
      </p:sp>
      <p:sp>
        <p:nvSpPr>
          <p:cNvPr id="3" name="Θέση περιεχομένου 2">
            <a:extLst>
              <a:ext uri="{FF2B5EF4-FFF2-40B4-BE49-F238E27FC236}">
                <a16:creationId xmlns:a16="http://schemas.microsoft.com/office/drawing/2014/main" id="{3593EA97-3AD6-6046-72D8-C0BC4C86620B}"/>
              </a:ext>
            </a:extLst>
          </p:cNvPr>
          <p:cNvSpPr>
            <a:spLocks noGrp="1"/>
          </p:cNvSpPr>
          <p:nvPr>
            <p:ph idx="1"/>
          </p:nvPr>
        </p:nvSpPr>
        <p:spPr>
          <a:xfrm>
            <a:off x="1638300" y="2057400"/>
            <a:ext cx="3379697" cy="4137259"/>
          </a:xfrm>
        </p:spPr>
        <p:txBody>
          <a:bodyPr vert="horz" lIns="91440" tIns="45720" rIns="91440" bIns="45720" rtlCol="0" anchor="t">
            <a:normAutofit/>
          </a:bodyPr>
          <a:lstStyle/>
          <a:p>
            <a:pPr marL="0" indent="0">
              <a:buNone/>
            </a:pPr>
            <a:r>
              <a:rPr lang="el-GR" dirty="0">
                <a:latin typeface="Calibri"/>
                <a:ea typeface="Roboto"/>
                <a:cs typeface="Roboto"/>
              </a:rPr>
              <a:t>Η </a:t>
            </a:r>
            <a:r>
              <a:rPr lang="el-GR" b="1" dirty="0">
                <a:latin typeface="Calibri"/>
                <a:ea typeface="Roboto"/>
                <a:cs typeface="Roboto"/>
              </a:rPr>
              <a:t>Ουρανία</a:t>
            </a:r>
            <a:r>
              <a:rPr lang="el-GR" dirty="0">
                <a:latin typeface="Calibri"/>
                <a:ea typeface="Roboto"/>
                <a:cs typeface="Roboto"/>
              </a:rPr>
              <a:t> θεωρούνταν εφευρέτης και προστάτιδα της </a:t>
            </a:r>
            <a:r>
              <a:rPr lang="el-GR" b="1" dirty="0">
                <a:latin typeface="Calibri"/>
                <a:ea typeface="Roboto"/>
                <a:cs typeface="Roboto"/>
              </a:rPr>
              <a:t>Αστρονομίας </a:t>
            </a:r>
            <a:r>
              <a:rPr lang="el-GR" dirty="0">
                <a:latin typeface="Calibri"/>
                <a:ea typeface="Roboto"/>
                <a:cs typeface="Roboto"/>
              </a:rPr>
              <a:t>και της </a:t>
            </a:r>
            <a:r>
              <a:rPr lang="el-GR" b="1" dirty="0">
                <a:latin typeface="Calibri"/>
                <a:ea typeface="Roboto"/>
                <a:cs typeface="Roboto"/>
              </a:rPr>
              <a:t>Αστρολογίας</a:t>
            </a:r>
            <a:r>
              <a:rPr lang="el-GR" dirty="0">
                <a:latin typeface="Calibri"/>
                <a:ea typeface="Roboto"/>
                <a:cs typeface="Roboto"/>
              </a:rPr>
              <a:t>.</a:t>
            </a:r>
            <a:endParaRPr lang="el-GR" dirty="0">
              <a:latin typeface="Calibri"/>
              <a:ea typeface="Calibri"/>
              <a:cs typeface="Calibri"/>
            </a:endParaRPr>
          </a:p>
          <a:p>
            <a:pPr marL="0" indent="0">
              <a:buNone/>
            </a:pPr>
            <a:r>
              <a:rPr lang="el-GR" dirty="0">
                <a:latin typeface="Calibri"/>
                <a:ea typeface="Roboto"/>
                <a:cs typeface="Roboto"/>
              </a:rPr>
              <a:t>Συνήθως απεικονίζεται φορώντας στεφάνι σε σχήμα αστεριού, κρατώντας στο αριστερό χέρι την </a:t>
            </a:r>
            <a:r>
              <a:rPr lang="el-GR" b="1" dirty="0">
                <a:latin typeface="Calibri"/>
                <a:ea typeface="Roboto"/>
                <a:cs typeface="Roboto"/>
              </a:rPr>
              <a:t>παγκόσμια σφαίρα</a:t>
            </a:r>
            <a:r>
              <a:rPr lang="el-GR" dirty="0">
                <a:latin typeface="Calibri"/>
                <a:ea typeface="Roboto"/>
                <a:cs typeface="Roboto"/>
              </a:rPr>
              <a:t> και στο δεξιό διαβήτη, που αποτελούν και τα σύμβολά της.</a:t>
            </a:r>
            <a:endParaRPr lang="el-GR" dirty="0">
              <a:latin typeface="Calibri"/>
              <a:ea typeface="Calibri"/>
              <a:cs typeface="Calibri"/>
            </a:endParaRPr>
          </a:p>
          <a:p>
            <a:endParaRPr lang="el-GR" dirty="0">
              <a:latin typeface="Calibri"/>
              <a:ea typeface="Calibri"/>
              <a:cs typeface="Calibri"/>
            </a:endParaRPr>
          </a:p>
        </p:txBody>
      </p:sp>
      <p:pic>
        <p:nvPicPr>
          <p:cNvPr id="4" name="Εικόνα 3" descr="Εικόνα που περιέχει τέχνη, ζωγραφική, ρουχισμός, μυθολογία&#10;&#10;Το περιεχόμενο που δημιουργείται από ΑΙ μπορεί να μην είναι σωστό.">
            <a:extLst>
              <a:ext uri="{FF2B5EF4-FFF2-40B4-BE49-F238E27FC236}">
                <a16:creationId xmlns:a16="http://schemas.microsoft.com/office/drawing/2014/main" id="{9C5B0C91-DB59-D749-6118-0B90D3E1E550}"/>
              </a:ext>
            </a:extLst>
          </p:cNvPr>
          <p:cNvPicPr>
            <a:picLocks noChangeAspect="1"/>
          </p:cNvPicPr>
          <p:nvPr/>
        </p:nvPicPr>
        <p:blipFill>
          <a:blip r:embed="rId2"/>
          <a:stretch>
            <a:fillRect/>
          </a:stretch>
        </p:blipFill>
        <p:spPr>
          <a:xfrm>
            <a:off x="6915150" y="987239"/>
            <a:ext cx="3393141" cy="4872317"/>
          </a:xfrm>
          <a:prstGeom prst="rect">
            <a:avLst/>
          </a:prstGeom>
        </p:spPr>
      </p:pic>
    </p:spTree>
    <p:extLst>
      <p:ext uri="{BB962C8B-B14F-4D97-AF65-F5344CB8AC3E}">
        <p14:creationId xmlns:p14="http://schemas.microsoft.com/office/powerpoint/2010/main" val="127959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8AE313-5B54-749E-8A7D-68E823DE631D}"/>
              </a:ext>
            </a:extLst>
          </p:cNvPr>
          <p:cNvSpPr>
            <a:spLocks noGrp="1"/>
          </p:cNvSpPr>
          <p:nvPr>
            <p:ph type="title"/>
          </p:nvPr>
        </p:nvSpPr>
        <p:spPr>
          <a:xfrm>
            <a:off x="1279711" y="551329"/>
            <a:ext cx="8915402" cy="1371600"/>
          </a:xfrm>
        </p:spPr>
        <p:txBody>
          <a:bodyPr>
            <a:normAutofit/>
          </a:bodyPr>
          <a:lstStyle/>
          <a:p>
            <a:r>
              <a:rPr lang="el-GR" sz="3600" dirty="0">
                <a:latin typeface="Avenir Next LT Pro Light"/>
                <a:ea typeface="Calibri"/>
                <a:cs typeface="Calibri"/>
              </a:rPr>
              <a:t>Λίγα Λόγια...</a:t>
            </a:r>
          </a:p>
        </p:txBody>
      </p:sp>
      <p:sp>
        <p:nvSpPr>
          <p:cNvPr id="3" name="Θέση περιεχομένου 2">
            <a:extLst>
              <a:ext uri="{FF2B5EF4-FFF2-40B4-BE49-F238E27FC236}">
                <a16:creationId xmlns:a16="http://schemas.microsoft.com/office/drawing/2014/main" id="{2E4E2793-8016-9B4F-EE27-E617E216B470}"/>
              </a:ext>
            </a:extLst>
          </p:cNvPr>
          <p:cNvSpPr>
            <a:spLocks noGrp="1"/>
          </p:cNvSpPr>
          <p:nvPr>
            <p:ph idx="1"/>
          </p:nvPr>
        </p:nvSpPr>
        <p:spPr>
          <a:xfrm>
            <a:off x="1279712" y="1934135"/>
            <a:ext cx="10013578" cy="4540671"/>
          </a:xfrm>
        </p:spPr>
        <p:txBody>
          <a:bodyPr vert="horz" lIns="91440" tIns="45720" rIns="91440" bIns="45720" rtlCol="0" anchor="t">
            <a:normAutofit/>
          </a:bodyPr>
          <a:lstStyle/>
          <a:p>
            <a:pPr marL="0" indent="0">
              <a:buNone/>
            </a:pPr>
            <a:r>
              <a:rPr lang="el-GR" dirty="0">
                <a:latin typeface="Calibri"/>
                <a:ea typeface="Roboto"/>
                <a:cs typeface="Roboto"/>
              </a:rPr>
              <a:t>Οι Μούσες στην αρχαία ελληνική μυθολογία, ήταν </a:t>
            </a:r>
            <a:r>
              <a:rPr lang="el-GR" b="1" dirty="0">
                <a:latin typeface="Calibri"/>
                <a:ea typeface="Roboto"/>
                <a:cs typeface="Roboto"/>
              </a:rPr>
              <a:t>εννέα</a:t>
            </a:r>
            <a:r>
              <a:rPr lang="el-GR" dirty="0">
                <a:latin typeface="Calibri"/>
                <a:ea typeface="Roboto"/>
                <a:cs typeface="Roboto"/>
              </a:rPr>
              <a:t> θεότητες. Κατοικούσαν στον Όλυμπο και γονείς τους ήταν ο θεός Δίας και η Μνημοσύνη.</a:t>
            </a:r>
          </a:p>
          <a:p>
            <a:pPr marL="0" indent="0">
              <a:buNone/>
            </a:pPr>
            <a:r>
              <a:rPr lang="el-GR" dirty="0">
                <a:latin typeface="Calibri"/>
                <a:ea typeface="Roboto"/>
                <a:cs typeface="Roboto"/>
              </a:rPr>
              <a:t>Είναι οι θεές </a:t>
            </a:r>
            <a:r>
              <a:rPr lang="el-GR" b="1" dirty="0">
                <a:latin typeface="Calibri"/>
                <a:ea typeface="Roboto"/>
                <a:cs typeface="Roboto"/>
              </a:rPr>
              <a:t>προστάτιδες της λογοτεχνίας, επιστήμης και των τεχνών</a:t>
            </a:r>
            <a:r>
              <a:rPr lang="el-GR" dirty="0">
                <a:latin typeface="Calibri"/>
                <a:ea typeface="Roboto"/>
                <a:cs typeface="Roboto"/>
              </a:rPr>
              <a:t>, πηγές γνώσης και έμπνευσης, αρχικά για τους Έλληνες και στη συνέχεια για τους Ρωμαίους.</a:t>
            </a:r>
          </a:p>
          <a:p>
            <a:pPr marL="0" indent="0">
              <a:buNone/>
            </a:pPr>
            <a:r>
              <a:rPr lang="el-GR" dirty="0">
                <a:latin typeface="Calibri"/>
                <a:ea typeface="Roboto"/>
                <a:cs typeface="Roboto"/>
              </a:rPr>
              <a:t>Οι Μούσες διασκέδαζαν τους Ολύμπιους θεούς στα συμπόσια, τραγουδώντας τους, παίζοντας λύρα. Στα τραγούδια τους πάντα εγκωμίαζαν τους θεούς, κυρίως όμως υμνούσαν τον Δία.</a:t>
            </a:r>
          </a:p>
          <a:p>
            <a:pPr marL="0" indent="0">
              <a:buNone/>
            </a:pPr>
            <a:r>
              <a:rPr lang="el-GR" dirty="0">
                <a:latin typeface="Calibri"/>
                <a:ea typeface="Calibri"/>
                <a:cs typeface="Calibri"/>
              </a:rPr>
              <a:t>Όταν μεγάλωσαν, έγιναν πολύ</a:t>
            </a:r>
            <a:r>
              <a:rPr lang="el-GR" b="1" dirty="0">
                <a:latin typeface="Calibri"/>
                <a:ea typeface="Calibri"/>
                <a:cs typeface="Calibri"/>
              </a:rPr>
              <a:t> έξυπνες και πανέμορφες</a:t>
            </a:r>
            <a:r>
              <a:rPr lang="el-GR" dirty="0">
                <a:latin typeface="Calibri"/>
                <a:ea typeface="Calibri"/>
                <a:cs typeface="Calibri"/>
              </a:rPr>
              <a:t>. Είχαν ιδιαίτερη αγάπη για τη μουσική, δεν τις ενδιέφεραν οι ανθρώπινες ασχολίες και αναζητούσαν ήσυχο τόπο για να αφιερωθούν στις Καλές Τέχνες.</a:t>
            </a:r>
            <a:endParaRPr lang="el-GR" dirty="0"/>
          </a:p>
        </p:txBody>
      </p:sp>
    </p:spTree>
    <p:extLst>
      <p:ext uri="{BB962C8B-B14F-4D97-AF65-F5344CB8AC3E}">
        <p14:creationId xmlns:p14="http://schemas.microsoft.com/office/powerpoint/2010/main" val="2563663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64D4A7-75D8-0CA8-94E1-EE301730ECC6}"/>
              </a:ext>
            </a:extLst>
          </p:cNvPr>
          <p:cNvSpPr>
            <a:spLocks noGrp="1"/>
          </p:cNvSpPr>
          <p:nvPr>
            <p:ph type="title"/>
          </p:nvPr>
        </p:nvSpPr>
        <p:spPr/>
        <p:txBody>
          <a:bodyPr>
            <a:normAutofit/>
          </a:bodyPr>
          <a:lstStyle/>
          <a:p>
            <a:r>
              <a:rPr lang="el-GR" sz="3600" dirty="0">
                <a:latin typeface="Calibri"/>
                <a:ea typeface="Calibri"/>
                <a:cs typeface="Calibri"/>
              </a:rPr>
              <a:t>Η Καλλιόπη</a:t>
            </a:r>
          </a:p>
        </p:txBody>
      </p:sp>
      <p:sp>
        <p:nvSpPr>
          <p:cNvPr id="3" name="Θέση περιεχομένου 2">
            <a:extLst>
              <a:ext uri="{FF2B5EF4-FFF2-40B4-BE49-F238E27FC236}">
                <a16:creationId xmlns:a16="http://schemas.microsoft.com/office/drawing/2014/main" id="{54DC8312-E0C4-D787-02CD-AFECB32637D6}"/>
              </a:ext>
            </a:extLst>
          </p:cNvPr>
          <p:cNvSpPr>
            <a:spLocks noGrp="1"/>
          </p:cNvSpPr>
          <p:nvPr>
            <p:ph idx="1"/>
          </p:nvPr>
        </p:nvSpPr>
        <p:spPr>
          <a:xfrm>
            <a:off x="1638300" y="2057400"/>
            <a:ext cx="2942667" cy="4137259"/>
          </a:xfrm>
        </p:spPr>
        <p:txBody>
          <a:bodyPr vert="horz" lIns="91440" tIns="45720" rIns="91440" bIns="45720" rtlCol="0" anchor="t">
            <a:normAutofit/>
          </a:bodyPr>
          <a:lstStyle/>
          <a:p>
            <a:pPr marL="0" indent="0">
              <a:buNone/>
            </a:pPr>
            <a:r>
              <a:rPr lang="el-GR" dirty="0">
                <a:latin typeface="Calibri"/>
                <a:ea typeface="Roboto"/>
                <a:cs typeface="Roboto"/>
              </a:rPr>
              <a:t>Η </a:t>
            </a:r>
            <a:r>
              <a:rPr lang="el-GR" b="1" dirty="0">
                <a:latin typeface="Calibri"/>
                <a:ea typeface="Roboto"/>
                <a:cs typeface="Roboto"/>
              </a:rPr>
              <a:t>Καλλιόπη</a:t>
            </a:r>
            <a:r>
              <a:rPr lang="el-GR" dirty="0">
                <a:latin typeface="Calibri"/>
                <a:ea typeface="Roboto"/>
                <a:cs typeface="Roboto"/>
              </a:rPr>
              <a:t> ήταν η προστάτιδα της </a:t>
            </a:r>
            <a:r>
              <a:rPr lang="el-GR" b="1" dirty="0">
                <a:latin typeface="Calibri"/>
                <a:ea typeface="Roboto"/>
                <a:cs typeface="Roboto"/>
              </a:rPr>
              <a:t>επικής ποίησης</a:t>
            </a:r>
            <a:r>
              <a:rPr lang="el-GR" dirty="0">
                <a:latin typeface="Calibri"/>
                <a:ea typeface="Roboto"/>
                <a:cs typeface="Roboto"/>
              </a:rPr>
              <a:t> και της </a:t>
            </a:r>
            <a:r>
              <a:rPr lang="el-GR" b="1" dirty="0">
                <a:latin typeface="Calibri"/>
                <a:ea typeface="Roboto"/>
                <a:cs typeface="Roboto"/>
              </a:rPr>
              <a:t>ρητορικής</a:t>
            </a:r>
            <a:r>
              <a:rPr lang="el-GR" dirty="0">
                <a:latin typeface="Calibri"/>
                <a:ea typeface="Roboto"/>
                <a:cs typeface="Roboto"/>
              </a:rPr>
              <a:t>, καθώς και όλων των καλών τεχνών.  Ήταν η μεγαλύτερη, η πιο σεβαστή, η πιο σοβαρή, η πιο σοφή και η πιο αποφασιστική από τις Μούσες.</a:t>
            </a:r>
            <a:endParaRPr lang="el-GR" dirty="0">
              <a:latin typeface="Calibri"/>
              <a:ea typeface="Calibri"/>
              <a:cs typeface="Calibri"/>
            </a:endParaRPr>
          </a:p>
        </p:txBody>
      </p:sp>
      <p:pic>
        <p:nvPicPr>
          <p:cNvPr id="5" name="Εικόνα 4" descr="Εικόνα που περιέχει κείμενο, ζωγραφική, εσωτερικός χώρος, ανθρώπινο πρόσωπο&#10;&#10;Το περιεχόμενο που δημιουργείται από ΑΙ μπορεί να μην είναι σωστό.">
            <a:extLst>
              <a:ext uri="{FF2B5EF4-FFF2-40B4-BE49-F238E27FC236}">
                <a16:creationId xmlns:a16="http://schemas.microsoft.com/office/drawing/2014/main" id="{F1D19E17-551D-7F63-60D7-A03075B93732}"/>
              </a:ext>
            </a:extLst>
          </p:cNvPr>
          <p:cNvPicPr>
            <a:picLocks noChangeAspect="1"/>
          </p:cNvPicPr>
          <p:nvPr/>
        </p:nvPicPr>
        <p:blipFill>
          <a:blip r:embed="rId2"/>
          <a:stretch>
            <a:fillRect/>
          </a:stretch>
        </p:blipFill>
        <p:spPr>
          <a:xfrm>
            <a:off x="6774516" y="1002927"/>
            <a:ext cx="3371849" cy="4493558"/>
          </a:xfrm>
          <a:prstGeom prst="rect">
            <a:avLst/>
          </a:prstGeom>
        </p:spPr>
      </p:pic>
    </p:spTree>
    <p:extLst>
      <p:ext uri="{BB962C8B-B14F-4D97-AF65-F5344CB8AC3E}">
        <p14:creationId xmlns:p14="http://schemas.microsoft.com/office/powerpoint/2010/main" val="871119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AD0973-649B-2B97-AABD-42E35B88257B}"/>
              </a:ext>
            </a:extLst>
          </p:cNvPr>
          <p:cNvSpPr>
            <a:spLocks noGrp="1"/>
          </p:cNvSpPr>
          <p:nvPr>
            <p:ph type="title"/>
          </p:nvPr>
        </p:nvSpPr>
        <p:spPr/>
        <p:txBody>
          <a:bodyPr>
            <a:normAutofit/>
          </a:bodyPr>
          <a:lstStyle/>
          <a:p>
            <a:r>
              <a:rPr lang="el-GR" sz="3600" dirty="0">
                <a:latin typeface="Calibri"/>
                <a:ea typeface="Calibri"/>
                <a:cs typeface="Calibri"/>
              </a:rPr>
              <a:t>Η Κλειώ</a:t>
            </a:r>
          </a:p>
        </p:txBody>
      </p:sp>
      <p:sp>
        <p:nvSpPr>
          <p:cNvPr id="3" name="Θέση περιεχομένου 2">
            <a:extLst>
              <a:ext uri="{FF2B5EF4-FFF2-40B4-BE49-F238E27FC236}">
                <a16:creationId xmlns:a16="http://schemas.microsoft.com/office/drawing/2014/main" id="{3CD0E6C5-08D6-9449-279D-F7183C0FFE7A}"/>
              </a:ext>
            </a:extLst>
          </p:cNvPr>
          <p:cNvSpPr>
            <a:spLocks noGrp="1"/>
          </p:cNvSpPr>
          <p:nvPr>
            <p:ph idx="1"/>
          </p:nvPr>
        </p:nvSpPr>
        <p:spPr>
          <a:xfrm>
            <a:off x="1638300" y="2057400"/>
            <a:ext cx="3824359" cy="4137259"/>
          </a:xfrm>
        </p:spPr>
        <p:txBody>
          <a:bodyPr vert="horz" lIns="91440" tIns="45720" rIns="91440" bIns="45720" rtlCol="0" anchor="t">
            <a:normAutofit/>
          </a:bodyPr>
          <a:lstStyle/>
          <a:p>
            <a:pPr marL="0" indent="0">
              <a:buNone/>
            </a:pPr>
            <a:r>
              <a:rPr lang="el-GR" dirty="0">
                <a:latin typeface="Calibri"/>
                <a:ea typeface="Roboto"/>
                <a:cs typeface="Roboto"/>
              </a:rPr>
              <a:t>Στην ελληνική μυθολογία η </a:t>
            </a:r>
            <a:r>
              <a:rPr lang="el-GR" b="1" dirty="0">
                <a:latin typeface="Calibri"/>
                <a:ea typeface="Roboto"/>
                <a:cs typeface="Roboto"/>
              </a:rPr>
              <a:t>Κλειώ</a:t>
            </a:r>
            <a:r>
              <a:rPr lang="el-GR" dirty="0">
                <a:latin typeface="Calibri"/>
                <a:ea typeface="Roboto"/>
                <a:cs typeface="Roboto"/>
              </a:rPr>
              <a:t> ήταν η </a:t>
            </a:r>
            <a:r>
              <a:rPr lang="el-GR" b="1" dirty="0">
                <a:latin typeface="Calibri"/>
                <a:ea typeface="Roboto"/>
                <a:cs typeface="Roboto"/>
              </a:rPr>
              <a:t>Μούσα της Ιστορίας</a:t>
            </a:r>
            <a:r>
              <a:rPr lang="el-GR" dirty="0">
                <a:latin typeface="Calibri"/>
                <a:ea typeface="Roboto"/>
                <a:cs typeface="Roboto"/>
              </a:rPr>
              <a:t>.</a:t>
            </a:r>
            <a:endParaRPr lang="el-GR" dirty="0">
              <a:latin typeface="Calibri"/>
              <a:ea typeface="Calibri"/>
              <a:cs typeface="Calibri"/>
            </a:endParaRPr>
          </a:p>
          <a:p>
            <a:pPr marL="0" indent="0">
              <a:buNone/>
            </a:pPr>
            <a:r>
              <a:rPr lang="el-GR" dirty="0">
                <a:latin typeface="Calibri"/>
                <a:ea typeface="Roboto"/>
                <a:cs typeface="Roboto"/>
              </a:rPr>
              <a:t>Το όνομά της προέρχεται από το ρήμα “κλείω”, που σημαίνει αφηγούμαι ή κάνω γνωστό.</a:t>
            </a:r>
          </a:p>
          <a:p>
            <a:pPr marL="0" indent="0">
              <a:buNone/>
            </a:pPr>
            <a:r>
              <a:rPr lang="el-GR" dirty="0">
                <a:latin typeface="Calibri"/>
                <a:ea typeface="Roboto"/>
                <a:cs typeface="Roboto"/>
              </a:rPr>
              <a:t>Απεικόνιζαν την Κλειώ δαφνοστεφανωμένη και με κόκκινο ένδυμα. Στο δεξί της χέρι κρατούσε μία σάλπιγγα και στο αριστερό ένα βιβλίο.</a:t>
            </a:r>
            <a:endParaRPr lang="el-GR" dirty="0">
              <a:latin typeface="Calibri"/>
              <a:ea typeface="Calibri"/>
              <a:cs typeface="Calibri"/>
            </a:endParaRPr>
          </a:p>
          <a:p>
            <a:pPr algn="just"/>
            <a:endParaRPr lang="el-GR" dirty="0">
              <a:latin typeface="Calibri"/>
              <a:ea typeface="Roboto"/>
              <a:cs typeface="Roboto"/>
            </a:endParaRPr>
          </a:p>
        </p:txBody>
      </p:sp>
      <p:pic>
        <p:nvPicPr>
          <p:cNvPr id="4" name="Εικόνα 3" descr="Εικόνα που περιέχει ζωγραφική, τέχνη, ρουχισμός, γυναίκα&#10;&#10;Το περιεχόμενο που δημιουργείται από ΑΙ μπορεί να μην είναι σωστό.">
            <a:extLst>
              <a:ext uri="{FF2B5EF4-FFF2-40B4-BE49-F238E27FC236}">
                <a16:creationId xmlns:a16="http://schemas.microsoft.com/office/drawing/2014/main" id="{00808190-70A2-7B0A-E2AD-1AB9CF3CB0F1}"/>
              </a:ext>
            </a:extLst>
          </p:cNvPr>
          <p:cNvPicPr>
            <a:picLocks noChangeAspect="1"/>
          </p:cNvPicPr>
          <p:nvPr/>
        </p:nvPicPr>
        <p:blipFill>
          <a:blip r:embed="rId2"/>
          <a:stretch>
            <a:fillRect/>
          </a:stretch>
        </p:blipFill>
        <p:spPr>
          <a:xfrm>
            <a:off x="7157451" y="927652"/>
            <a:ext cx="3398838" cy="5267740"/>
          </a:xfrm>
          <a:prstGeom prst="rect">
            <a:avLst/>
          </a:prstGeom>
        </p:spPr>
      </p:pic>
    </p:spTree>
    <p:extLst>
      <p:ext uri="{BB962C8B-B14F-4D97-AF65-F5344CB8AC3E}">
        <p14:creationId xmlns:p14="http://schemas.microsoft.com/office/powerpoint/2010/main" val="434151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F5375B-C66D-A9A5-7178-CAD80A64BA2A}"/>
              </a:ext>
            </a:extLst>
          </p:cNvPr>
          <p:cNvSpPr>
            <a:spLocks noGrp="1"/>
          </p:cNvSpPr>
          <p:nvPr>
            <p:ph type="title"/>
          </p:nvPr>
        </p:nvSpPr>
        <p:spPr/>
        <p:txBody>
          <a:bodyPr>
            <a:normAutofit/>
          </a:bodyPr>
          <a:lstStyle/>
          <a:p>
            <a:r>
              <a:rPr lang="el-GR" sz="3600" dirty="0">
                <a:latin typeface="Calibri"/>
                <a:ea typeface="Calibri"/>
                <a:cs typeface="Calibri"/>
              </a:rPr>
              <a:t>Η Ευτέρπη</a:t>
            </a:r>
          </a:p>
        </p:txBody>
      </p:sp>
      <p:sp>
        <p:nvSpPr>
          <p:cNvPr id="3" name="Θέση περιεχομένου 2">
            <a:extLst>
              <a:ext uri="{FF2B5EF4-FFF2-40B4-BE49-F238E27FC236}">
                <a16:creationId xmlns:a16="http://schemas.microsoft.com/office/drawing/2014/main" id="{9E75214E-1862-72BF-2337-88DDD693D371}"/>
              </a:ext>
            </a:extLst>
          </p:cNvPr>
          <p:cNvSpPr>
            <a:spLocks noGrp="1"/>
          </p:cNvSpPr>
          <p:nvPr>
            <p:ph idx="1"/>
          </p:nvPr>
        </p:nvSpPr>
        <p:spPr>
          <a:xfrm>
            <a:off x="1638300" y="2057400"/>
            <a:ext cx="3570197" cy="4137259"/>
          </a:xfrm>
        </p:spPr>
        <p:txBody>
          <a:bodyPr vert="horz" lIns="91440" tIns="45720" rIns="91440" bIns="45720" rtlCol="0" anchor="t">
            <a:normAutofit lnSpcReduction="10000"/>
          </a:bodyPr>
          <a:lstStyle/>
          <a:p>
            <a:pPr marL="0" indent="0">
              <a:buNone/>
            </a:pPr>
            <a:r>
              <a:rPr lang="el-GR" dirty="0">
                <a:latin typeface="Calibri"/>
                <a:ea typeface="Roboto"/>
                <a:cs typeface="Roboto"/>
              </a:rPr>
              <a:t>Η </a:t>
            </a:r>
            <a:r>
              <a:rPr lang="el-GR" b="1" dirty="0">
                <a:latin typeface="Calibri"/>
                <a:ea typeface="Roboto"/>
                <a:cs typeface="Roboto"/>
              </a:rPr>
              <a:t>Ευτέρπη</a:t>
            </a:r>
            <a:r>
              <a:rPr lang="el-GR" dirty="0">
                <a:latin typeface="Calibri"/>
                <a:ea typeface="Roboto"/>
                <a:cs typeface="Roboto"/>
              </a:rPr>
              <a:t> στην ελληνική μυθολογία ήταν η </a:t>
            </a:r>
            <a:r>
              <a:rPr lang="el-GR" b="1" dirty="0">
                <a:latin typeface="Calibri"/>
                <a:ea typeface="Roboto"/>
                <a:cs typeface="Roboto"/>
              </a:rPr>
              <a:t>μούσα της Μουσικής.</a:t>
            </a:r>
            <a:endParaRPr lang="el-GR" b="1">
              <a:latin typeface="Calibri"/>
              <a:ea typeface="Calibri"/>
              <a:cs typeface="Calibri"/>
            </a:endParaRPr>
          </a:p>
          <a:p>
            <a:pPr marL="0" indent="0">
              <a:buNone/>
            </a:pPr>
            <a:r>
              <a:rPr lang="el-GR" dirty="0">
                <a:latin typeface="Calibri"/>
                <a:ea typeface="Roboto"/>
                <a:cs typeface="Roboto"/>
              </a:rPr>
              <a:t>Τη απεικόνιζαν δαφνοστεφανωμένη </a:t>
            </a:r>
            <a:r>
              <a:rPr lang="el-GR" b="1" dirty="0">
                <a:latin typeface="Calibri"/>
                <a:ea typeface="Roboto"/>
                <a:cs typeface="Roboto"/>
              </a:rPr>
              <a:t>να παίζει αυλό</a:t>
            </a:r>
            <a:r>
              <a:rPr lang="el-GR" dirty="0">
                <a:latin typeface="Calibri"/>
                <a:ea typeface="Roboto"/>
                <a:cs typeface="Roboto"/>
              </a:rPr>
              <a:t> ή να τον κρατά. Την εικόνα της συμπλήρωναν μουσικά όργανα και κείμενα, ο Έρωτας και δένδρα με τζιτζίκια. Στους μεταγενέστερους κλασικούς χρόνους, ονομάστηκε μούσα της λυρικής ποίησης.</a:t>
            </a:r>
            <a:endParaRPr lang="el-GR" dirty="0">
              <a:latin typeface="Calibri"/>
              <a:ea typeface="Calibri"/>
              <a:cs typeface="Calibri"/>
            </a:endParaRPr>
          </a:p>
          <a:p>
            <a:pPr marL="0" indent="0">
              <a:buNone/>
            </a:pPr>
            <a:endParaRPr lang="el-GR" dirty="0">
              <a:latin typeface="Calibri"/>
              <a:ea typeface="Calibri"/>
              <a:cs typeface="Calibri"/>
            </a:endParaRPr>
          </a:p>
        </p:txBody>
      </p:sp>
      <p:pic>
        <p:nvPicPr>
          <p:cNvPr id="4" name="Εικόνα 3" descr="Εικόνα που περιέχει ζωγραφική, τέχνη, μυθολογία, ανθρώπινο πρόσωπο&#10;&#10;Το περιεχόμενο που δημιουργείται από ΑΙ μπορεί να μην είναι σωστό.">
            <a:extLst>
              <a:ext uri="{FF2B5EF4-FFF2-40B4-BE49-F238E27FC236}">
                <a16:creationId xmlns:a16="http://schemas.microsoft.com/office/drawing/2014/main" id="{7F962A38-ED9B-EA31-FA18-E5FD985199F0}"/>
              </a:ext>
            </a:extLst>
          </p:cNvPr>
          <p:cNvPicPr>
            <a:picLocks noChangeAspect="1"/>
          </p:cNvPicPr>
          <p:nvPr/>
        </p:nvPicPr>
        <p:blipFill>
          <a:blip r:embed="rId2"/>
          <a:stretch>
            <a:fillRect/>
          </a:stretch>
        </p:blipFill>
        <p:spPr>
          <a:xfrm>
            <a:off x="7137708" y="907677"/>
            <a:ext cx="3418673" cy="5490883"/>
          </a:xfrm>
          <a:prstGeom prst="rect">
            <a:avLst/>
          </a:prstGeom>
        </p:spPr>
      </p:pic>
    </p:spTree>
    <p:extLst>
      <p:ext uri="{BB962C8B-B14F-4D97-AF65-F5344CB8AC3E}">
        <p14:creationId xmlns:p14="http://schemas.microsoft.com/office/powerpoint/2010/main" val="1449415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2810A7-FDA3-2EE0-1E9A-B279F6BEA0E6}"/>
              </a:ext>
            </a:extLst>
          </p:cNvPr>
          <p:cNvSpPr>
            <a:spLocks noGrp="1"/>
          </p:cNvSpPr>
          <p:nvPr>
            <p:ph type="title"/>
          </p:nvPr>
        </p:nvSpPr>
        <p:spPr/>
        <p:txBody>
          <a:bodyPr>
            <a:normAutofit/>
          </a:bodyPr>
          <a:lstStyle/>
          <a:p>
            <a:r>
              <a:rPr lang="el-GR" sz="3600" dirty="0">
                <a:latin typeface="Calibri"/>
                <a:ea typeface="Calibri"/>
                <a:cs typeface="Calibri"/>
              </a:rPr>
              <a:t>Η Τερψιχόρη</a:t>
            </a:r>
          </a:p>
        </p:txBody>
      </p:sp>
      <p:sp>
        <p:nvSpPr>
          <p:cNvPr id="3" name="Θέση περιεχομένου 2">
            <a:extLst>
              <a:ext uri="{FF2B5EF4-FFF2-40B4-BE49-F238E27FC236}">
                <a16:creationId xmlns:a16="http://schemas.microsoft.com/office/drawing/2014/main" id="{731AF40F-788D-8B25-E119-0AE9AD42A0FA}"/>
              </a:ext>
            </a:extLst>
          </p:cNvPr>
          <p:cNvSpPr>
            <a:spLocks noGrp="1"/>
          </p:cNvSpPr>
          <p:nvPr>
            <p:ph idx="1"/>
          </p:nvPr>
        </p:nvSpPr>
        <p:spPr>
          <a:xfrm>
            <a:off x="1638300" y="2057400"/>
            <a:ext cx="3393663" cy="4137259"/>
          </a:xfrm>
        </p:spPr>
        <p:txBody>
          <a:bodyPr vert="horz" lIns="91440" tIns="45720" rIns="91440" bIns="45720" rtlCol="0" anchor="t">
            <a:normAutofit/>
          </a:bodyPr>
          <a:lstStyle/>
          <a:p>
            <a:pPr marL="0" indent="0">
              <a:buNone/>
            </a:pPr>
            <a:r>
              <a:rPr lang="el-GR" dirty="0">
                <a:latin typeface="Calibri"/>
                <a:ea typeface="Roboto"/>
                <a:cs typeface="Roboto"/>
              </a:rPr>
              <a:t>Στην Ελληνική μυθολογία, η </a:t>
            </a:r>
            <a:r>
              <a:rPr lang="el-GR" b="1" dirty="0">
                <a:latin typeface="Calibri"/>
                <a:ea typeface="Roboto"/>
                <a:cs typeface="Roboto"/>
              </a:rPr>
              <a:t>Τερψιχόρη</a:t>
            </a:r>
            <a:r>
              <a:rPr lang="el-GR" dirty="0">
                <a:latin typeface="Calibri"/>
                <a:ea typeface="Roboto"/>
                <a:cs typeface="Roboto"/>
              </a:rPr>
              <a:t> ήταν η </a:t>
            </a:r>
            <a:r>
              <a:rPr lang="el-GR" b="1" dirty="0">
                <a:latin typeface="Calibri"/>
                <a:ea typeface="Roboto"/>
                <a:cs typeface="Roboto"/>
              </a:rPr>
              <a:t>Μούσα του χορού</a:t>
            </a:r>
            <a:r>
              <a:rPr lang="el-GR" dirty="0">
                <a:latin typeface="Calibri"/>
                <a:ea typeface="Roboto"/>
                <a:cs typeface="Roboto"/>
              </a:rPr>
              <a:t>. Την Τερψιχόρη την απεικόνιζαν δαφνοστεφανωμένη να κρατά άρπα και να χορεύει χαρούμενη, ενώ τα πόδια της μόλις να ακουμπούν τη γη. Σύμβολό της ήταν η </a:t>
            </a:r>
            <a:r>
              <a:rPr lang="el-GR" b="1" dirty="0">
                <a:latin typeface="Calibri"/>
                <a:ea typeface="Roboto"/>
                <a:cs typeface="Roboto"/>
              </a:rPr>
              <a:t>λύρα</a:t>
            </a:r>
            <a:r>
              <a:rPr lang="el-GR" dirty="0">
                <a:latin typeface="Calibri"/>
                <a:ea typeface="Roboto"/>
                <a:cs typeface="Roboto"/>
              </a:rPr>
              <a:t>, ο </a:t>
            </a:r>
            <a:r>
              <a:rPr lang="el-GR" b="1" dirty="0">
                <a:latin typeface="Calibri"/>
                <a:ea typeface="Roboto"/>
                <a:cs typeface="Roboto"/>
              </a:rPr>
              <a:t>αυλός</a:t>
            </a:r>
            <a:r>
              <a:rPr lang="el-GR" dirty="0">
                <a:latin typeface="Calibri"/>
                <a:ea typeface="Roboto"/>
                <a:cs typeface="Roboto"/>
              </a:rPr>
              <a:t> και το </a:t>
            </a:r>
            <a:r>
              <a:rPr lang="el-GR" b="1" dirty="0">
                <a:latin typeface="Calibri"/>
                <a:ea typeface="Roboto"/>
                <a:cs typeface="Roboto"/>
              </a:rPr>
              <a:t>τρίγωνο</a:t>
            </a:r>
            <a:r>
              <a:rPr lang="el-GR" dirty="0">
                <a:latin typeface="Calibri"/>
                <a:ea typeface="Roboto"/>
                <a:cs typeface="Roboto"/>
              </a:rPr>
              <a:t>. Πολλές φορές απεικονίζεται καθισμένη και κρατώντας μια λύρα.</a:t>
            </a:r>
            <a:endParaRPr lang="el-GR" dirty="0">
              <a:latin typeface="Calibri"/>
              <a:ea typeface="Calibri"/>
              <a:cs typeface="Calibri"/>
            </a:endParaRPr>
          </a:p>
        </p:txBody>
      </p:sp>
      <p:pic>
        <p:nvPicPr>
          <p:cNvPr id="4" name="Εικόνα 3" descr="Εικόνα που περιέχει ζωγραφική, άτομο, ρουχισμός, ανθρώπινο πρόσωπο&#10;&#10;Το περιεχόμενο που δημιουργείται από ΑΙ μπορεί να μην είναι σωστό.">
            <a:extLst>
              <a:ext uri="{FF2B5EF4-FFF2-40B4-BE49-F238E27FC236}">
                <a16:creationId xmlns:a16="http://schemas.microsoft.com/office/drawing/2014/main" id="{E7830FD5-D3E5-2A4E-DF8E-83FBE81E2538}"/>
              </a:ext>
            </a:extLst>
          </p:cNvPr>
          <p:cNvPicPr>
            <a:picLocks noChangeAspect="1"/>
          </p:cNvPicPr>
          <p:nvPr/>
        </p:nvPicPr>
        <p:blipFill>
          <a:blip r:embed="rId2"/>
          <a:stretch>
            <a:fillRect/>
          </a:stretch>
        </p:blipFill>
        <p:spPr>
          <a:xfrm>
            <a:off x="6557487" y="1126435"/>
            <a:ext cx="4002417" cy="5091045"/>
          </a:xfrm>
          <a:prstGeom prst="rect">
            <a:avLst/>
          </a:prstGeom>
        </p:spPr>
      </p:pic>
    </p:spTree>
    <p:extLst>
      <p:ext uri="{BB962C8B-B14F-4D97-AF65-F5344CB8AC3E}">
        <p14:creationId xmlns:p14="http://schemas.microsoft.com/office/powerpoint/2010/main" val="3334492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370809-1D8E-ED4E-1471-F0665DF274D0}"/>
              </a:ext>
            </a:extLst>
          </p:cNvPr>
          <p:cNvSpPr>
            <a:spLocks noGrp="1"/>
          </p:cNvSpPr>
          <p:nvPr>
            <p:ph type="title"/>
          </p:nvPr>
        </p:nvSpPr>
        <p:spPr/>
        <p:txBody>
          <a:bodyPr>
            <a:normAutofit/>
          </a:bodyPr>
          <a:lstStyle/>
          <a:p>
            <a:r>
              <a:rPr lang="el-GR" sz="3600" dirty="0">
                <a:latin typeface="Calibri"/>
                <a:ea typeface="Calibri"/>
                <a:cs typeface="Calibri"/>
              </a:rPr>
              <a:t>Η Ερατώ </a:t>
            </a:r>
          </a:p>
        </p:txBody>
      </p:sp>
      <p:sp>
        <p:nvSpPr>
          <p:cNvPr id="3" name="Θέση περιεχομένου 2">
            <a:extLst>
              <a:ext uri="{FF2B5EF4-FFF2-40B4-BE49-F238E27FC236}">
                <a16:creationId xmlns:a16="http://schemas.microsoft.com/office/drawing/2014/main" id="{A6FE6294-164B-4583-5CC1-F8028F224A4E}"/>
              </a:ext>
            </a:extLst>
          </p:cNvPr>
          <p:cNvSpPr>
            <a:spLocks noGrp="1"/>
          </p:cNvSpPr>
          <p:nvPr>
            <p:ph idx="1"/>
          </p:nvPr>
        </p:nvSpPr>
        <p:spPr>
          <a:xfrm>
            <a:off x="1638300" y="2057400"/>
            <a:ext cx="3390902" cy="4137259"/>
          </a:xfrm>
        </p:spPr>
        <p:txBody>
          <a:bodyPr vert="horz" lIns="91440" tIns="45720" rIns="91440" bIns="45720" rtlCol="0" anchor="t">
            <a:normAutofit/>
          </a:bodyPr>
          <a:lstStyle/>
          <a:p>
            <a:pPr marL="0" indent="0">
              <a:buNone/>
            </a:pPr>
            <a:r>
              <a:rPr lang="el-GR" dirty="0">
                <a:latin typeface="Calibri"/>
                <a:ea typeface="Roboto"/>
                <a:cs typeface="Roboto"/>
              </a:rPr>
              <a:t>Η </a:t>
            </a:r>
            <a:r>
              <a:rPr lang="el-GR" b="1" dirty="0">
                <a:latin typeface="Calibri"/>
                <a:ea typeface="Roboto"/>
                <a:cs typeface="Roboto"/>
              </a:rPr>
              <a:t>Ερατώ</a:t>
            </a:r>
            <a:r>
              <a:rPr lang="el-GR" dirty="0">
                <a:latin typeface="Calibri"/>
                <a:ea typeface="Roboto"/>
                <a:cs typeface="Roboto"/>
              </a:rPr>
              <a:t> ήταν η </a:t>
            </a:r>
            <a:r>
              <a:rPr lang="el-GR" b="1" dirty="0">
                <a:latin typeface="Calibri"/>
                <a:ea typeface="Roboto"/>
                <a:cs typeface="Roboto"/>
              </a:rPr>
              <a:t>Μούσα της λυρικής ποίησης και των ύμνων.</a:t>
            </a:r>
            <a:r>
              <a:rPr lang="el-GR" dirty="0">
                <a:latin typeface="Calibri"/>
                <a:ea typeface="Roboto"/>
                <a:cs typeface="Roboto"/>
              </a:rPr>
              <a:t> Απεικονίζεται πάντα με μία λύρα και σχεδόν γυμνή. Ήταν προστάτιδα του </a:t>
            </a:r>
            <a:r>
              <a:rPr lang="el-GR" b="1" dirty="0">
                <a:latin typeface="Calibri"/>
                <a:ea typeface="Roboto"/>
                <a:cs typeface="Roboto"/>
              </a:rPr>
              <a:t>γάμου</a:t>
            </a:r>
            <a:r>
              <a:rPr lang="el-GR" dirty="0">
                <a:latin typeface="Calibri"/>
                <a:ea typeface="Roboto"/>
                <a:cs typeface="Roboto"/>
              </a:rPr>
              <a:t> και του </a:t>
            </a:r>
            <a:r>
              <a:rPr lang="el-GR" b="1" dirty="0">
                <a:latin typeface="Calibri"/>
                <a:ea typeface="Roboto"/>
                <a:cs typeface="Roboto"/>
              </a:rPr>
              <a:t>έρωτα</a:t>
            </a:r>
            <a:r>
              <a:rPr lang="el-GR" dirty="0">
                <a:latin typeface="Calibri"/>
                <a:ea typeface="Roboto"/>
                <a:cs typeface="Roboto"/>
              </a:rPr>
              <a:t>. Κύριο σύμβολό της ήταν η λύρα, αλλά και η κιθάρα.</a:t>
            </a:r>
            <a:endParaRPr lang="el-GR">
              <a:latin typeface="Calibri"/>
              <a:ea typeface="Calibri"/>
              <a:cs typeface="Calibri"/>
            </a:endParaRPr>
          </a:p>
          <a:p>
            <a:pPr marL="0" indent="0">
              <a:buNone/>
            </a:pPr>
            <a:r>
              <a:rPr lang="el-GR" dirty="0">
                <a:latin typeface="Calibri"/>
                <a:ea typeface="Roboto"/>
                <a:cs typeface="Roboto"/>
              </a:rPr>
              <a:t>Σύμφωνα με το μύθο, η Μούσα Ερατώ είναι αυτή που επινόησε τα ερωτικά ποιήματα, το γάμο, την ποίηση και την μουσική.</a:t>
            </a:r>
            <a:endParaRPr lang="el-GR" dirty="0">
              <a:latin typeface="Calibri"/>
              <a:ea typeface="Calibri"/>
              <a:cs typeface="Calibri"/>
            </a:endParaRPr>
          </a:p>
          <a:p>
            <a:endParaRPr lang="el-GR" dirty="0"/>
          </a:p>
        </p:txBody>
      </p:sp>
      <p:pic>
        <p:nvPicPr>
          <p:cNvPr id="4" name="Εικόνα 3" descr="Εικόνα που περιέχει ζωγραφική, ρουχισμός, μυθολογία, γυναίκα&#10;&#10;Το περιεχόμενο που δημιουργείται από ΑΙ μπορεί να μην είναι σωστό.">
            <a:extLst>
              <a:ext uri="{FF2B5EF4-FFF2-40B4-BE49-F238E27FC236}">
                <a16:creationId xmlns:a16="http://schemas.microsoft.com/office/drawing/2014/main" id="{6599B2E5-FA21-3691-F0B8-094DB0304C57}"/>
              </a:ext>
            </a:extLst>
          </p:cNvPr>
          <p:cNvPicPr>
            <a:picLocks noChangeAspect="1"/>
          </p:cNvPicPr>
          <p:nvPr/>
        </p:nvPicPr>
        <p:blipFill>
          <a:blip r:embed="rId2"/>
          <a:stretch>
            <a:fillRect/>
          </a:stretch>
        </p:blipFill>
        <p:spPr>
          <a:xfrm>
            <a:off x="7017964" y="1279713"/>
            <a:ext cx="3534895" cy="4634752"/>
          </a:xfrm>
          <a:prstGeom prst="rect">
            <a:avLst/>
          </a:prstGeom>
        </p:spPr>
      </p:pic>
    </p:spTree>
    <p:extLst>
      <p:ext uri="{BB962C8B-B14F-4D97-AF65-F5344CB8AC3E}">
        <p14:creationId xmlns:p14="http://schemas.microsoft.com/office/powerpoint/2010/main" val="194498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344D5A-04DB-8CE3-7A9A-E011CE35AD30}"/>
              </a:ext>
            </a:extLst>
          </p:cNvPr>
          <p:cNvSpPr>
            <a:spLocks noGrp="1"/>
          </p:cNvSpPr>
          <p:nvPr>
            <p:ph type="title"/>
          </p:nvPr>
        </p:nvSpPr>
        <p:spPr/>
        <p:txBody>
          <a:bodyPr>
            <a:normAutofit/>
          </a:bodyPr>
          <a:lstStyle/>
          <a:p>
            <a:r>
              <a:rPr lang="el-GR" sz="3600" dirty="0">
                <a:latin typeface="Calibri"/>
                <a:ea typeface="Calibri"/>
                <a:cs typeface="Calibri"/>
              </a:rPr>
              <a:t>Η Μελπομένη</a:t>
            </a:r>
          </a:p>
        </p:txBody>
      </p:sp>
      <p:sp>
        <p:nvSpPr>
          <p:cNvPr id="3" name="Θέση περιεχομένου 2">
            <a:extLst>
              <a:ext uri="{FF2B5EF4-FFF2-40B4-BE49-F238E27FC236}">
                <a16:creationId xmlns:a16="http://schemas.microsoft.com/office/drawing/2014/main" id="{7393800D-3D35-91D3-B48F-4B39AE782D6F}"/>
              </a:ext>
            </a:extLst>
          </p:cNvPr>
          <p:cNvSpPr>
            <a:spLocks noGrp="1"/>
          </p:cNvSpPr>
          <p:nvPr>
            <p:ph idx="1"/>
          </p:nvPr>
        </p:nvSpPr>
        <p:spPr>
          <a:xfrm>
            <a:off x="1638300" y="2057400"/>
            <a:ext cx="3334873" cy="4137259"/>
          </a:xfrm>
        </p:spPr>
        <p:txBody>
          <a:bodyPr vert="horz" lIns="91440" tIns="45720" rIns="91440" bIns="45720" rtlCol="0" anchor="t">
            <a:normAutofit/>
          </a:bodyPr>
          <a:lstStyle/>
          <a:p>
            <a:pPr marL="0" indent="0">
              <a:buNone/>
            </a:pPr>
            <a:r>
              <a:rPr lang="el-GR" dirty="0">
                <a:latin typeface="Calibri"/>
                <a:ea typeface="Roboto"/>
                <a:cs typeface="Roboto"/>
              </a:rPr>
              <a:t>Η </a:t>
            </a:r>
            <a:r>
              <a:rPr lang="el-GR" b="1" dirty="0">
                <a:latin typeface="Calibri"/>
                <a:ea typeface="Roboto"/>
                <a:cs typeface="Roboto"/>
              </a:rPr>
              <a:t>Μελπομένη</a:t>
            </a:r>
            <a:r>
              <a:rPr lang="el-GR" dirty="0">
                <a:latin typeface="Calibri"/>
                <a:ea typeface="Roboto"/>
                <a:cs typeface="Roboto"/>
              </a:rPr>
              <a:t> ήταν </a:t>
            </a:r>
            <a:r>
              <a:rPr lang="el-GR" b="1" dirty="0">
                <a:latin typeface="Calibri"/>
                <a:ea typeface="Roboto"/>
                <a:cs typeface="Roboto"/>
              </a:rPr>
              <a:t>Μούσα της τραγωδίας</a:t>
            </a:r>
            <a:r>
              <a:rPr lang="el-GR" dirty="0">
                <a:latin typeface="Calibri"/>
                <a:ea typeface="Roboto"/>
                <a:cs typeface="Roboto"/>
              </a:rPr>
              <a:t>, παρά τα χαρούμενα τραγούδια της.</a:t>
            </a:r>
            <a:endParaRPr lang="el-GR">
              <a:latin typeface="Calibri"/>
              <a:ea typeface="Calibri"/>
              <a:cs typeface="Calibri"/>
            </a:endParaRPr>
          </a:p>
          <a:p>
            <a:pPr marL="0" indent="0">
              <a:buNone/>
            </a:pPr>
            <a:r>
              <a:rPr lang="el-GR" dirty="0">
                <a:latin typeface="Calibri"/>
                <a:ea typeface="Roboto"/>
                <a:cs typeface="Roboto"/>
              </a:rPr>
              <a:t>Στην αρχή θεωρούταν μούσα του μέλους, εξού και το όνομά της.</a:t>
            </a:r>
            <a:endParaRPr lang="el-GR" dirty="0">
              <a:latin typeface="Calibri"/>
              <a:ea typeface="Calibri"/>
              <a:cs typeface="Calibri"/>
            </a:endParaRPr>
          </a:p>
          <a:p>
            <a:pPr marL="0" indent="0">
              <a:buNone/>
            </a:pPr>
            <a:r>
              <a:rPr lang="el-GR" dirty="0">
                <a:latin typeface="Calibri"/>
                <a:ea typeface="Roboto"/>
                <a:cs typeface="Roboto"/>
              </a:rPr>
              <a:t>Την απεικόνιζαν να φοράει μάσκα τραγωδίας, </a:t>
            </a:r>
            <a:r>
              <a:rPr lang="el-GR" b="1" dirty="0">
                <a:latin typeface="Calibri"/>
                <a:ea typeface="Roboto"/>
                <a:cs typeface="Roboto"/>
              </a:rPr>
              <a:t>θυμωμένη</a:t>
            </a:r>
            <a:r>
              <a:rPr lang="el-GR" dirty="0">
                <a:latin typeface="Calibri"/>
                <a:ea typeface="Roboto"/>
                <a:cs typeface="Roboto"/>
              </a:rPr>
              <a:t>, δαφνοστεφανωμένη με </a:t>
            </a:r>
            <a:r>
              <a:rPr lang="el-GR" b="1" dirty="0">
                <a:latin typeface="Calibri"/>
                <a:ea typeface="Roboto"/>
                <a:cs typeface="Roboto"/>
              </a:rPr>
              <a:t>σκήπτρο</a:t>
            </a:r>
            <a:r>
              <a:rPr lang="el-GR" dirty="0">
                <a:latin typeface="Calibri"/>
                <a:ea typeface="Roboto"/>
                <a:cs typeface="Roboto"/>
              </a:rPr>
              <a:t> και ρόπαλο στα χέρια.</a:t>
            </a:r>
            <a:endParaRPr lang="el-GR">
              <a:latin typeface="Calibri"/>
              <a:ea typeface="Calibri"/>
              <a:cs typeface="Calibri"/>
            </a:endParaRPr>
          </a:p>
        </p:txBody>
      </p:sp>
      <p:pic>
        <p:nvPicPr>
          <p:cNvPr id="4" name="Εικόνα 3" descr="Εικόνα που περιέχει ρουχισμός, ανθρώπινο πρόσωπο, άτομο, εσωτερικός χώρος&#10;&#10;Το περιεχόμενο που δημιουργείται από ΑΙ μπορεί να μην είναι σωστό.">
            <a:extLst>
              <a:ext uri="{FF2B5EF4-FFF2-40B4-BE49-F238E27FC236}">
                <a16:creationId xmlns:a16="http://schemas.microsoft.com/office/drawing/2014/main" id="{9543B227-021B-2795-3F5F-DD41F2350975}"/>
              </a:ext>
            </a:extLst>
          </p:cNvPr>
          <p:cNvPicPr>
            <a:picLocks noChangeAspect="1"/>
          </p:cNvPicPr>
          <p:nvPr/>
        </p:nvPicPr>
        <p:blipFill>
          <a:blip r:embed="rId2"/>
          <a:stretch>
            <a:fillRect/>
          </a:stretch>
        </p:blipFill>
        <p:spPr>
          <a:xfrm>
            <a:off x="6660217" y="1522040"/>
            <a:ext cx="3634067" cy="3825127"/>
          </a:xfrm>
          <a:prstGeom prst="rect">
            <a:avLst/>
          </a:prstGeom>
        </p:spPr>
      </p:pic>
    </p:spTree>
    <p:extLst>
      <p:ext uri="{BB962C8B-B14F-4D97-AF65-F5344CB8AC3E}">
        <p14:creationId xmlns:p14="http://schemas.microsoft.com/office/powerpoint/2010/main" val="408605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2F273C-EB2A-8FCB-B4BA-4D6B41A27DC4}"/>
              </a:ext>
            </a:extLst>
          </p:cNvPr>
          <p:cNvSpPr>
            <a:spLocks noGrp="1"/>
          </p:cNvSpPr>
          <p:nvPr>
            <p:ph type="title"/>
          </p:nvPr>
        </p:nvSpPr>
        <p:spPr/>
        <p:txBody>
          <a:bodyPr>
            <a:normAutofit/>
          </a:bodyPr>
          <a:lstStyle/>
          <a:p>
            <a:r>
              <a:rPr lang="el-GR" sz="3600" dirty="0">
                <a:latin typeface="Calibri"/>
                <a:ea typeface="Calibri"/>
                <a:cs typeface="Calibri"/>
              </a:rPr>
              <a:t>Η Θάλεια</a:t>
            </a:r>
          </a:p>
        </p:txBody>
      </p:sp>
      <p:sp>
        <p:nvSpPr>
          <p:cNvPr id="3" name="Θέση περιεχομένου 2">
            <a:extLst>
              <a:ext uri="{FF2B5EF4-FFF2-40B4-BE49-F238E27FC236}">
                <a16:creationId xmlns:a16="http://schemas.microsoft.com/office/drawing/2014/main" id="{8CEE68D6-5DB1-1780-0BAE-ECE48AA1DC0C}"/>
              </a:ext>
            </a:extLst>
          </p:cNvPr>
          <p:cNvSpPr>
            <a:spLocks noGrp="1"/>
          </p:cNvSpPr>
          <p:nvPr>
            <p:ph idx="1"/>
          </p:nvPr>
        </p:nvSpPr>
        <p:spPr>
          <a:xfrm>
            <a:off x="1638300" y="2057400"/>
            <a:ext cx="4152902" cy="4137259"/>
          </a:xfrm>
        </p:spPr>
        <p:txBody>
          <a:bodyPr vert="horz" lIns="91440" tIns="45720" rIns="91440" bIns="45720" rtlCol="0" anchor="t">
            <a:normAutofit lnSpcReduction="10000"/>
          </a:bodyPr>
          <a:lstStyle/>
          <a:p>
            <a:pPr marL="0" indent="0">
              <a:buNone/>
            </a:pPr>
            <a:r>
              <a:rPr lang="el-GR" dirty="0">
                <a:latin typeface="Calibri"/>
                <a:ea typeface="Roboto"/>
                <a:cs typeface="Roboto"/>
              </a:rPr>
              <a:t>Η</a:t>
            </a:r>
            <a:r>
              <a:rPr lang="el-GR" b="1" dirty="0">
                <a:latin typeface="Calibri"/>
                <a:ea typeface="Roboto"/>
                <a:cs typeface="Roboto"/>
              </a:rPr>
              <a:t> Θάλεια </a:t>
            </a:r>
            <a:r>
              <a:rPr lang="el-GR" dirty="0">
                <a:latin typeface="Calibri"/>
                <a:ea typeface="Roboto"/>
                <a:cs typeface="Roboto"/>
              </a:rPr>
              <a:t>ήταν προστάτιδα της </a:t>
            </a:r>
            <a:r>
              <a:rPr lang="el-GR" b="1" dirty="0">
                <a:latin typeface="Calibri"/>
                <a:ea typeface="Roboto"/>
                <a:cs typeface="Roboto"/>
              </a:rPr>
              <a:t>ευθυμίας</a:t>
            </a:r>
            <a:r>
              <a:rPr lang="el-GR" dirty="0">
                <a:latin typeface="Calibri"/>
                <a:ea typeface="Roboto"/>
                <a:cs typeface="Roboto"/>
              </a:rPr>
              <a:t>. Ανακάλυψε την </a:t>
            </a:r>
            <a:r>
              <a:rPr lang="el-GR" b="1" dirty="0">
                <a:latin typeface="Calibri"/>
                <a:ea typeface="Roboto"/>
                <a:cs typeface="Roboto"/>
              </a:rPr>
              <a:t>κωμωδία</a:t>
            </a:r>
            <a:r>
              <a:rPr lang="el-GR" dirty="0">
                <a:latin typeface="Calibri"/>
                <a:ea typeface="Roboto"/>
                <a:cs typeface="Roboto"/>
              </a:rPr>
              <a:t>, τη</a:t>
            </a:r>
            <a:r>
              <a:rPr lang="el-GR" b="1" dirty="0">
                <a:latin typeface="Calibri"/>
                <a:ea typeface="Roboto"/>
                <a:cs typeface="Roboto"/>
              </a:rPr>
              <a:t> γεωμετρία</a:t>
            </a:r>
            <a:r>
              <a:rPr lang="el-GR" dirty="0">
                <a:latin typeface="Calibri"/>
                <a:ea typeface="Roboto"/>
                <a:cs typeface="Roboto"/>
              </a:rPr>
              <a:t>, την </a:t>
            </a:r>
            <a:r>
              <a:rPr lang="el-GR" b="1" dirty="0">
                <a:latin typeface="Calibri"/>
                <a:ea typeface="Roboto"/>
                <a:cs typeface="Roboto"/>
              </a:rPr>
              <a:t>αρχιτεκτονική</a:t>
            </a:r>
            <a:r>
              <a:rPr lang="el-GR" dirty="0">
                <a:latin typeface="Calibri"/>
                <a:ea typeface="Roboto"/>
                <a:cs typeface="Roboto"/>
              </a:rPr>
              <a:t> και τη </a:t>
            </a:r>
            <a:r>
              <a:rPr lang="el-GR" b="1" dirty="0">
                <a:latin typeface="Calibri"/>
                <a:ea typeface="Roboto"/>
                <a:cs typeface="Roboto"/>
              </a:rPr>
              <a:t>γεωργία</a:t>
            </a:r>
            <a:r>
              <a:rPr lang="el-GR" dirty="0">
                <a:latin typeface="Calibri"/>
                <a:ea typeface="Roboto"/>
                <a:cs typeface="Roboto"/>
              </a:rPr>
              <a:t>. Ήταν, επίσης, προστάτιδα και των Συμποσίων. Είχε υπό την προστασία της τη βουκολική ποίηση, δηλαδή τα αντίστοιχα σημερινά δημοτικά τραγούδια και αργότερα την κωμωδία.</a:t>
            </a:r>
            <a:endParaRPr lang="el-GR">
              <a:latin typeface="Calibri"/>
              <a:ea typeface="Calibri"/>
              <a:cs typeface="Calibri"/>
            </a:endParaRPr>
          </a:p>
          <a:p>
            <a:pPr marL="0" indent="0">
              <a:buNone/>
            </a:pPr>
            <a:r>
              <a:rPr lang="el-GR" dirty="0">
                <a:latin typeface="Calibri"/>
                <a:ea typeface="Roboto"/>
                <a:cs typeface="Roboto"/>
              </a:rPr>
              <a:t>Απεικονιζόταν συνήθως με </a:t>
            </a:r>
            <a:r>
              <a:rPr lang="el-GR" b="1" dirty="0">
                <a:latin typeface="Calibri"/>
                <a:ea typeface="Roboto"/>
                <a:cs typeface="Roboto"/>
              </a:rPr>
              <a:t>στεφάνι κισσού</a:t>
            </a:r>
            <a:r>
              <a:rPr lang="el-GR" dirty="0">
                <a:latin typeface="Calibri"/>
                <a:ea typeface="Roboto"/>
                <a:cs typeface="Roboto"/>
              </a:rPr>
              <a:t>, κρατώντας στο αριστερό χέρι μάσκα θεάτρου και στο δεξί ραβδί, με ελαφριά ένδυση.</a:t>
            </a:r>
            <a:endParaRPr lang="el-GR">
              <a:latin typeface="Calibri"/>
              <a:ea typeface="Calibri"/>
              <a:cs typeface="Calibri"/>
            </a:endParaRPr>
          </a:p>
          <a:p>
            <a:endParaRPr lang="el-GR" dirty="0">
              <a:latin typeface="Calibri"/>
              <a:ea typeface="Calibri"/>
              <a:cs typeface="Calibri"/>
            </a:endParaRPr>
          </a:p>
        </p:txBody>
      </p:sp>
      <p:pic>
        <p:nvPicPr>
          <p:cNvPr id="4" name="Εικόνα 3" descr="Εικόνα που περιέχει ζωγραφική, τέχνη, ζωγραφιά, μυθολογία&#10;&#10;Το περιεχόμενο που δημιουργείται από ΑΙ μπορεί να μην είναι σωστό.">
            <a:extLst>
              <a:ext uri="{FF2B5EF4-FFF2-40B4-BE49-F238E27FC236}">
                <a16:creationId xmlns:a16="http://schemas.microsoft.com/office/drawing/2014/main" id="{1990887F-AF22-AAF5-B013-A94540A4D94D}"/>
              </a:ext>
            </a:extLst>
          </p:cNvPr>
          <p:cNvPicPr>
            <a:picLocks noChangeAspect="1"/>
          </p:cNvPicPr>
          <p:nvPr/>
        </p:nvPicPr>
        <p:blipFill>
          <a:blip r:embed="rId2"/>
          <a:stretch>
            <a:fillRect/>
          </a:stretch>
        </p:blipFill>
        <p:spPr>
          <a:xfrm>
            <a:off x="7367783" y="1019735"/>
            <a:ext cx="2913698" cy="5177118"/>
          </a:xfrm>
          <a:prstGeom prst="rect">
            <a:avLst/>
          </a:prstGeom>
        </p:spPr>
      </p:pic>
    </p:spTree>
    <p:extLst>
      <p:ext uri="{BB962C8B-B14F-4D97-AF65-F5344CB8AC3E}">
        <p14:creationId xmlns:p14="http://schemas.microsoft.com/office/powerpoint/2010/main" val="3131377639"/>
      </p:ext>
    </p:extLst>
  </p:cSld>
  <p:clrMapOvr>
    <a:masterClrMapping/>
  </p:clrMapOvr>
</p:sld>
</file>

<file path=ppt/theme/theme1.xml><?xml version="1.0" encoding="utf-8"?>
<a:theme xmlns:a="http://schemas.openxmlformats.org/drawingml/2006/main" name="EncaseVTI">
  <a:themeElements>
    <a:clrScheme name="Encase">
      <a:dk1>
        <a:sysClr val="windowText" lastClr="000000"/>
      </a:dk1>
      <a:lt1>
        <a:sysClr val="window" lastClr="FFFFFF"/>
      </a:lt1>
      <a:dk2>
        <a:srgbClr val="1E2121"/>
      </a:dk2>
      <a:lt2>
        <a:srgbClr val="EFECEB"/>
      </a:lt2>
      <a:accent1>
        <a:srgbClr val="717059"/>
      </a:accent1>
      <a:accent2>
        <a:srgbClr val="B9A17E"/>
      </a:accent2>
      <a:accent3>
        <a:srgbClr val="766752"/>
      </a:accent3>
      <a:accent4>
        <a:srgbClr val="A28578"/>
      </a:accent4>
      <a:accent5>
        <a:srgbClr val="6E736D"/>
      </a:accent5>
      <a:accent6>
        <a:srgbClr val="BE8366"/>
      </a:accent6>
      <a:hlink>
        <a:srgbClr val="B5714F"/>
      </a:hlink>
      <a:folHlink>
        <a:srgbClr val="7B6B4C"/>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ncaseVTI" id="{C293990F-FDB3-4ED3-8175-FB79CE5A2A12}" vid="{A5662C19-271F-459F-B4ED-861A98237642}"/>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Ευρεία οθόνη</PresentationFormat>
  <Paragraphs>0</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EncaseVTI</vt:lpstr>
      <vt:lpstr>Οι 9 Μούσες</vt:lpstr>
      <vt:lpstr>Λίγα Λόγια...</vt:lpstr>
      <vt:lpstr>Η Καλλιόπη</vt:lpstr>
      <vt:lpstr>Η Κλειώ</vt:lpstr>
      <vt:lpstr>Η Ευτέρπη</vt:lpstr>
      <vt:lpstr>Η Τερψιχόρη</vt:lpstr>
      <vt:lpstr>Η Ερατώ </vt:lpstr>
      <vt:lpstr>Η Μελπομένη</vt:lpstr>
      <vt:lpstr>Η Θάλεια</vt:lpstr>
      <vt:lpstr>Η Πολύμνια</vt:lpstr>
      <vt:lpstr>Η Ουρανία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229</cp:revision>
  <dcterms:created xsi:type="dcterms:W3CDTF">2025-10-31T14:37:34Z</dcterms:created>
  <dcterms:modified xsi:type="dcterms:W3CDTF">2025-10-31T15:44:06Z</dcterms:modified>
</cp:coreProperties>
</file>